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9"/>
  </p:notesMasterIdLst>
  <p:sldIdLst>
    <p:sldId id="257" r:id="rId2"/>
    <p:sldId id="261" r:id="rId3"/>
    <p:sldId id="260" r:id="rId4"/>
    <p:sldId id="262" r:id="rId5"/>
    <p:sldId id="258" r:id="rId6"/>
    <p:sldId id="259" r:id="rId7"/>
    <p:sldId id="263" r:id="rId8"/>
    <p:sldId id="264" r:id="rId9"/>
    <p:sldId id="266" r:id="rId10"/>
    <p:sldId id="265" r:id="rId11"/>
    <p:sldId id="268" r:id="rId12"/>
    <p:sldId id="267" r:id="rId13"/>
    <p:sldId id="269" r:id="rId14"/>
    <p:sldId id="256"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0" r:id="rId28"/>
    <p:sldId id="283" r:id="rId29"/>
    <p:sldId id="284" r:id="rId30"/>
    <p:sldId id="285" r:id="rId31"/>
    <p:sldId id="286" r:id="rId32"/>
    <p:sldId id="287" r:id="rId33"/>
    <p:sldId id="289" r:id="rId34"/>
    <p:sldId id="290" r:id="rId35"/>
    <p:sldId id="291" r:id="rId36"/>
    <p:sldId id="292" r:id="rId37"/>
    <p:sldId id="294" r:id="rId38"/>
    <p:sldId id="295" r:id="rId39"/>
    <p:sldId id="293" r:id="rId40"/>
    <p:sldId id="296" r:id="rId41"/>
    <p:sldId id="302" r:id="rId42"/>
    <p:sldId id="301" r:id="rId43"/>
    <p:sldId id="297" r:id="rId44"/>
    <p:sldId id="300" r:id="rId45"/>
    <p:sldId id="303" r:id="rId46"/>
    <p:sldId id="288" r:id="rId47"/>
    <p:sldId id="304" r:id="rId48"/>
    <p:sldId id="305" r:id="rId49"/>
    <p:sldId id="306" r:id="rId50"/>
    <p:sldId id="307" r:id="rId51"/>
    <p:sldId id="298" r:id="rId52"/>
    <p:sldId id="299" r:id="rId53"/>
    <p:sldId id="309" r:id="rId54"/>
    <p:sldId id="311" r:id="rId55"/>
    <p:sldId id="310" r:id="rId56"/>
    <p:sldId id="312" r:id="rId57"/>
    <p:sldId id="313" r:id="rId58"/>
    <p:sldId id="314" r:id="rId59"/>
    <p:sldId id="315" r:id="rId60"/>
    <p:sldId id="316" r:id="rId61"/>
    <p:sldId id="317" r:id="rId62"/>
    <p:sldId id="308" r:id="rId63"/>
    <p:sldId id="318" r:id="rId64"/>
    <p:sldId id="319" r:id="rId65"/>
    <p:sldId id="320" r:id="rId66"/>
    <p:sldId id="321" r:id="rId67"/>
    <p:sldId id="322" r:id="rId68"/>
    <p:sldId id="323" r:id="rId69"/>
    <p:sldId id="324" r:id="rId70"/>
    <p:sldId id="325" r:id="rId71"/>
    <p:sldId id="326" r:id="rId72"/>
    <p:sldId id="327" r:id="rId73"/>
    <p:sldId id="329" r:id="rId74"/>
    <p:sldId id="331" r:id="rId75"/>
    <p:sldId id="330" r:id="rId76"/>
    <p:sldId id="335" r:id="rId77"/>
    <p:sldId id="336" r:id="rId78"/>
    <p:sldId id="337" r:id="rId79"/>
    <p:sldId id="338" r:id="rId80"/>
    <p:sldId id="339" r:id="rId81"/>
    <p:sldId id="340" r:id="rId82"/>
    <p:sldId id="328" r:id="rId83"/>
    <p:sldId id="341" r:id="rId84"/>
    <p:sldId id="342" r:id="rId85"/>
    <p:sldId id="343" r:id="rId86"/>
    <p:sldId id="332" r:id="rId87"/>
    <p:sldId id="334" r:id="rId88"/>
    <p:sldId id="333" r:id="rId89"/>
    <p:sldId id="356" r:id="rId90"/>
    <p:sldId id="345" r:id="rId91"/>
    <p:sldId id="344" r:id="rId92"/>
    <p:sldId id="360" r:id="rId93"/>
    <p:sldId id="347" r:id="rId94"/>
    <p:sldId id="418" r:id="rId95"/>
    <p:sldId id="419" r:id="rId96"/>
    <p:sldId id="420" r:id="rId97"/>
    <p:sldId id="365" r:id="rId98"/>
    <p:sldId id="366" r:id="rId99"/>
    <p:sldId id="421" r:id="rId100"/>
    <p:sldId id="422" r:id="rId101"/>
    <p:sldId id="423" r:id="rId102"/>
    <p:sldId id="424" r:id="rId103"/>
    <p:sldId id="425" r:id="rId104"/>
    <p:sldId id="371" r:id="rId105"/>
    <p:sldId id="426" r:id="rId106"/>
    <p:sldId id="352" r:id="rId107"/>
    <p:sldId id="353" r:id="rId108"/>
    <p:sldId id="354" r:id="rId109"/>
    <p:sldId id="355" r:id="rId110"/>
    <p:sldId id="368" r:id="rId111"/>
    <p:sldId id="367" r:id="rId112"/>
    <p:sldId id="372" r:id="rId113"/>
    <p:sldId id="373" r:id="rId114"/>
    <p:sldId id="369" r:id="rId115"/>
    <p:sldId id="370" r:id="rId116"/>
    <p:sldId id="346" r:id="rId117"/>
    <p:sldId id="348" r:id="rId118"/>
    <p:sldId id="349" r:id="rId119"/>
    <p:sldId id="350" r:id="rId120"/>
    <p:sldId id="351" r:id="rId121"/>
    <p:sldId id="362" r:id="rId122"/>
    <p:sldId id="363" r:id="rId123"/>
    <p:sldId id="364" r:id="rId124"/>
    <p:sldId id="361" r:id="rId125"/>
    <p:sldId id="374" r:id="rId126"/>
    <p:sldId id="376" r:id="rId127"/>
    <p:sldId id="375" r:id="rId128"/>
    <p:sldId id="379" r:id="rId129"/>
    <p:sldId id="380" r:id="rId130"/>
    <p:sldId id="377" r:id="rId131"/>
    <p:sldId id="378" r:id="rId132"/>
    <p:sldId id="387" r:id="rId133"/>
    <p:sldId id="381" r:id="rId134"/>
    <p:sldId id="382" r:id="rId135"/>
    <p:sldId id="414" r:id="rId136"/>
    <p:sldId id="413" r:id="rId137"/>
    <p:sldId id="415" r:id="rId138"/>
    <p:sldId id="383" r:id="rId139"/>
    <p:sldId id="402" r:id="rId140"/>
    <p:sldId id="416" r:id="rId141"/>
    <p:sldId id="417" r:id="rId142"/>
    <p:sldId id="384" r:id="rId143"/>
    <p:sldId id="385" r:id="rId144"/>
    <p:sldId id="386" r:id="rId145"/>
    <p:sldId id="401" r:id="rId146"/>
    <p:sldId id="404" r:id="rId147"/>
    <p:sldId id="405" r:id="rId148"/>
    <p:sldId id="406" r:id="rId149"/>
    <p:sldId id="407" r:id="rId150"/>
    <p:sldId id="411" r:id="rId151"/>
    <p:sldId id="408" r:id="rId152"/>
    <p:sldId id="409" r:id="rId153"/>
    <p:sldId id="410" r:id="rId154"/>
    <p:sldId id="388" r:id="rId155"/>
    <p:sldId id="389" r:id="rId156"/>
    <p:sldId id="390" r:id="rId157"/>
    <p:sldId id="391" r:id="rId158"/>
    <p:sldId id="392" r:id="rId159"/>
    <p:sldId id="393" r:id="rId160"/>
    <p:sldId id="394" r:id="rId161"/>
    <p:sldId id="395" r:id="rId162"/>
    <p:sldId id="396" r:id="rId163"/>
    <p:sldId id="397" r:id="rId164"/>
    <p:sldId id="398" r:id="rId165"/>
    <p:sldId id="399" r:id="rId166"/>
    <p:sldId id="400" r:id="rId167"/>
    <p:sldId id="403" r:id="rId168"/>
  </p:sldIdLst>
  <p:sldSz cx="9144000" cy="6858000" type="screen4x3"/>
  <p:notesSz cx="6858000" cy="9144000"/>
  <p:defaultTextStyle>
    <a:lvl1pPr algn="ctr" defTabSz="584200">
      <a:defRPr sz="2400">
        <a:latin typeface="+mn-lt"/>
        <a:ea typeface="+mn-ea"/>
        <a:cs typeface="+mn-cs"/>
        <a:sym typeface="Helvetica Light"/>
      </a:defRPr>
    </a:lvl1pPr>
    <a:lvl2pPr indent="228600" algn="ctr" defTabSz="584200">
      <a:defRPr sz="2400">
        <a:latin typeface="+mn-lt"/>
        <a:ea typeface="+mn-ea"/>
        <a:cs typeface="+mn-cs"/>
        <a:sym typeface="Helvetica Light"/>
      </a:defRPr>
    </a:lvl2pPr>
    <a:lvl3pPr indent="457200" algn="ctr" defTabSz="584200">
      <a:defRPr sz="2400">
        <a:latin typeface="+mn-lt"/>
        <a:ea typeface="+mn-ea"/>
        <a:cs typeface="+mn-cs"/>
        <a:sym typeface="Helvetica Light"/>
      </a:defRPr>
    </a:lvl3pPr>
    <a:lvl4pPr indent="685800" algn="ctr" defTabSz="584200">
      <a:defRPr sz="2400">
        <a:latin typeface="+mn-lt"/>
        <a:ea typeface="+mn-ea"/>
        <a:cs typeface="+mn-cs"/>
        <a:sym typeface="Helvetica Light"/>
      </a:defRPr>
    </a:lvl4pPr>
    <a:lvl5pPr indent="914400" algn="ctr" defTabSz="584200">
      <a:defRPr sz="2400">
        <a:latin typeface="+mn-lt"/>
        <a:ea typeface="+mn-ea"/>
        <a:cs typeface="+mn-cs"/>
        <a:sym typeface="Helvetica Light"/>
      </a:defRPr>
    </a:lvl5pPr>
    <a:lvl6pPr indent="1143000" algn="ctr" defTabSz="584200">
      <a:defRPr sz="2400">
        <a:latin typeface="+mn-lt"/>
        <a:ea typeface="+mn-ea"/>
        <a:cs typeface="+mn-cs"/>
        <a:sym typeface="Helvetica Light"/>
      </a:defRPr>
    </a:lvl6pPr>
    <a:lvl7pPr indent="1371600" algn="ctr" defTabSz="584200">
      <a:defRPr sz="2400">
        <a:latin typeface="+mn-lt"/>
        <a:ea typeface="+mn-ea"/>
        <a:cs typeface="+mn-cs"/>
        <a:sym typeface="Helvetica Light"/>
      </a:defRPr>
    </a:lvl7pPr>
    <a:lvl8pPr indent="1600200" algn="ctr" defTabSz="584200">
      <a:defRPr sz="2400">
        <a:latin typeface="+mn-lt"/>
        <a:ea typeface="+mn-ea"/>
        <a:cs typeface="+mn-cs"/>
        <a:sym typeface="Helvetica Light"/>
      </a:defRPr>
    </a:lvl8pPr>
    <a:lvl9pPr indent="1828800" algn="ctr" defTabSz="584200">
      <a:defRPr sz="2400">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73"/>
  </p:normalViewPr>
  <p:slideViewPr>
    <p:cSldViewPr snapToGrid="0" snapToObjects="1">
      <p:cViewPr varScale="1">
        <p:scale>
          <a:sx n="59" d="100"/>
          <a:sy n="59" d="100"/>
        </p:scale>
        <p:origin x="14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 name="Shape 2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0" name="Shape 30"/>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17999"/>
      </a:lnSpc>
      <a:defRPr sz="1400">
        <a:latin typeface="Helvetica Neue"/>
        <a:ea typeface="Helvetica Neue"/>
        <a:cs typeface="Helvetica Neue"/>
        <a:sym typeface="Helvetica Neue"/>
      </a:defRPr>
    </a:lvl1pPr>
    <a:lvl2pPr indent="228600" defTabSz="457200">
      <a:lnSpc>
        <a:spcPct val="117999"/>
      </a:lnSpc>
      <a:defRPr sz="1400">
        <a:latin typeface="Helvetica Neue"/>
        <a:ea typeface="Helvetica Neue"/>
        <a:cs typeface="Helvetica Neue"/>
        <a:sym typeface="Helvetica Neue"/>
      </a:defRPr>
    </a:lvl2pPr>
    <a:lvl3pPr indent="457200" defTabSz="457200">
      <a:lnSpc>
        <a:spcPct val="117999"/>
      </a:lnSpc>
      <a:defRPr sz="1400">
        <a:latin typeface="Helvetica Neue"/>
        <a:ea typeface="Helvetica Neue"/>
        <a:cs typeface="Helvetica Neue"/>
        <a:sym typeface="Helvetica Neue"/>
      </a:defRPr>
    </a:lvl3pPr>
    <a:lvl4pPr indent="685800" defTabSz="457200">
      <a:lnSpc>
        <a:spcPct val="117999"/>
      </a:lnSpc>
      <a:defRPr sz="1400">
        <a:latin typeface="Helvetica Neue"/>
        <a:ea typeface="Helvetica Neue"/>
        <a:cs typeface="Helvetica Neue"/>
        <a:sym typeface="Helvetica Neue"/>
      </a:defRPr>
    </a:lvl4pPr>
    <a:lvl5pPr indent="914400" defTabSz="457200">
      <a:lnSpc>
        <a:spcPct val="117999"/>
      </a:lnSpc>
      <a:defRPr sz="1400">
        <a:latin typeface="Helvetica Neue"/>
        <a:ea typeface="Helvetica Neue"/>
        <a:cs typeface="Helvetica Neue"/>
        <a:sym typeface="Helvetica Neue"/>
      </a:defRPr>
    </a:lvl5pPr>
    <a:lvl6pPr indent="1143000" defTabSz="457200">
      <a:lnSpc>
        <a:spcPct val="117999"/>
      </a:lnSpc>
      <a:defRPr sz="1400">
        <a:latin typeface="Helvetica Neue"/>
        <a:ea typeface="Helvetica Neue"/>
        <a:cs typeface="Helvetica Neue"/>
        <a:sym typeface="Helvetica Neue"/>
      </a:defRPr>
    </a:lvl6pPr>
    <a:lvl7pPr indent="1371600" defTabSz="457200">
      <a:lnSpc>
        <a:spcPct val="117999"/>
      </a:lnSpc>
      <a:defRPr sz="1400">
        <a:latin typeface="Helvetica Neue"/>
        <a:ea typeface="Helvetica Neue"/>
        <a:cs typeface="Helvetica Neue"/>
        <a:sym typeface="Helvetica Neue"/>
      </a:defRPr>
    </a:lvl7pPr>
    <a:lvl8pPr indent="1600200" defTabSz="457200">
      <a:lnSpc>
        <a:spcPct val="117999"/>
      </a:lnSpc>
      <a:defRPr sz="1400">
        <a:latin typeface="Helvetica Neue"/>
        <a:ea typeface="Helvetica Neue"/>
        <a:cs typeface="Helvetica Neue"/>
        <a:sym typeface="Helvetica Neue"/>
      </a:defRPr>
    </a:lvl8pPr>
    <a:lvl9pPr indent="1828800" defTabSz="457200">
      <a:lnSpc>
        <a:spcPct val="117999"/>
      </a:lnSpc>
      <a:defRPr sz="14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314480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92968" y="1151929"/>
            <a:ext cx="7358064" cy="2321720"/>
          </a:xfrm>
          <a:prstGeom prst="rect">
            <a:avLst/>
          </a:prstGeom>
        </p:spPr>
        <p:txBody>
          <a:bodyPr anchor="b"/>
          <a:lstStyle/>
          <a:p>
            <a:pPr lvl="0">
              <a:defRPr sz="1800"/>
            </a:pPr>
            <a:r>
              <a:rPr sz="5600"/>
              <a:t>Title Text</a:t>
            </a:r>
          </a:p>
        </p:txBody>
      </p:sp>
      <p:sp>
        <p:nvSpPr>
          <p:cNvPr id="6" name="Shape 6"/>
          <p:cNvSpPr>
            <a:spLocks noGrp="1"/>
          </p:cNvSpPr>
          <p:nvPr>
            <p:ph type="body" idx="1"/>
          </p:nvPr>
        </p:nvSpPr>
        <p:spPr>
          <a:xfrm>
            <a:off x="892968" y="3536156"/>
            <a:ext cx="7358064" cy="794743"/>
          </a:xfrm>
          <a:prstGeom prst="rect">
            <a:avLst/>
          </a:prstGeom>
        </p:spPr>
        <p:txBody>
          <a:bodyPr anchor="t"/>
          <a:lstStyle>
            <a:lvl1pPr marL="0" indent="0" algn="ctr">
              <a:spcBef>
                <a:spcPts val="0"/>
              </a:spcBef>
              <a:buSzTx/>
              <a:buNone/>
              <a:defRPr sz="2200"/>
            </a:lvl1pPr>
            <a:lvl2pPr marL="0" indent="228600" algn="ctr">
              <a:spcBef>
                <a:spcPts val="0"/>
              </a:spcBef>
              <a:buSzTx/>
              <a:buNone/>
              <a:defRPr sz="2200"/>
            </a:lvl2pPr>
            <a:lvl3pPr marL="0" indent="457200" algn="ctr">
              <a:spcBef>
                <a:spcPts val="0"/>
              </a:spcBef>
              <a:buSzTx/>
              <a:buNone/>
              <a:defRPr sz="2200"/>
            </a:lvl3pPr>
            <a:lvl4pPr marL="0" indent="685800" algn="ctr">
              <a:spcBef>
                <a:spcPts val="0"/>
              </a:spcBef>
              <a:buSzTx/>
              <a:buNone/>
              <a:defRPr sz="2200"/>
            </a:lvl4pPr>
            <a:lvl5pPr marL="0" indent="914400"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892968" y="4723804"/>
            <a:ext cx="7358064" cy="1000126"/>
          </a:xfrm>
          <a:prstGeom prst="rect">
            <a:avLst/>
          </a:prstGeom>
        </p:spPr>
        <p:txBody>
          <a:bodyPr anchor="b"/>
          <a:lstStyle/>
          <a:p>
            <a:pPr lvl="0">
              <a:defRPr sz="1800"/>
            </a:pPr>
            <a:r>
              <a:rPr sz="5600"/>
              <a:t>Title Text</a:t>
            </a:r>
          </a:p>
        </p:txBody>
      </p:sp>
      <p:sp>
        <p:nvSpPr>
          <p:cNvPr id="9" name="Shape 9"/>
          <p:cNvSpPr>
            <a:spLocks noGrp="1"/>
          </p:cNvSpPr>
          <p:nvPr>
            <p:ph type="body" idx="1"/>
          </p:nvPr>
        </p:nvSpPr>
        <p:spPr>
          <a:xfrm>
            <a:off x="892968" y="5759648"/>
            <a:ext cx="7358064" cy="794743"/>
          </a:xfrm>
          <a:prstGeom prst="rect">
            <a:avLst/>
          </a:prstGeom>
        </p:spPr>
        <p:txBody>
          <a:bodyPr anchor="t"/>
          <a:lstStyle>
            <a:lvl1pPr marL="0" indent="0" algn="ctr">
              <a:spcBef>
                <a:spcPts val="0"/>
              </a:spcBef>
              <a:buSzTx/>
              <a:buNone/>
              <a:defRPr sz="2200"/>
            </a:lvl1pPr>
            <a:lvl2pPr marL="0" indent="228600" algn="ctr">
              <a:spcBef>
                <a:spcPts val="0"/>
              </a:spcBef>
              <a:buSzTx/>
              <a:buNone/>
              <a:defRPr sz="2200"/>
            </a:lvl2pPr>
            <a:lvl3pPr marL="0" indent="457200" algn="ctr">
              <a:spcBef>
                <a:spcPts val="0"/>
              </a:spcBef>
              <a:buSzTx/>
              <a:buNone/>
              <a:defRPr sz="2200"/>
            </a:lvl3pPr>
            <a:lvl4pPr marL="0" indent="685800" algn="ctr">
              <a:spcBef>
                <a:spcPts val="0"/>
              </a:spcBef>
              <a:buSzTx/>
              <a:buNone/>
              <a:defRPr sz="2200"/>
            </a:lvl4pPr>
            <a:lvl5pPr marL="0" indent="914400"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892968" y="2268140"/>
            <a:ext cx="7358064" cy="2321720"/>
          </a:xfrm>
          <a:prstGeom prst="rect">
            <a:avLst/>
          </a:prstGeom>
        </p:spPr>
        <p:txBody>
          <a:bodyPr/>
          <a:lstStyle/>
          <a:p>
            <a:pPr lvl="0">
              <a:defRPr sz="1800"/>
            </a:pPr>
            <a:r>
              <a:rPr sz="5600"/>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669726" y="446484"/>
            <a:ext cx="3750470" cy="2803923"/>
          </a:xfrm>
          <a:prstGeom prst="rect">
            <a:avLst/>
          </a:prstGeom>
        </p:spPr>
        <p:txBody>
          <a:bodyPr anchor="b"/>
          <a:lstStyle>
            <a:lvl1pPr>
              <a:defRPr sz="4200"/>
            </a:lvl1pPr>
          </a:lstStyle>
          <a:p>
            <a:pPr lvl="0">
              <a:defRPr sz="1800"/>
            </a:pPr>
            <a:r>
              <a:rPr sz="4200"/>
              <a:t>Title Text</a:t>
            </a:r>
          </a:p>
        </p:txBody>
      </p:sp>
      <p:sp>
        <p:nvSpPr>
          <p:cNvPr id="14" name="Shape 14"/>
          <p:cNvSpPr>
            <a:spLocks noGrp="1"/>
          </p:cNvSpPr>
          <p:nvPr>
            <p:ph type="body" idx="1"/>
          </p:nvPr>
        </p:nvSpPr>
        <p:spPr>
          <a:xfrm>
            <a:off x="669726" y="3348632"/>
            <a:ext cx="3750470" cy="2884290"/>
          </a:xfrm>
          <a:prstGeom prst="rect">
            <a:avLst/>
          </a:prstGeom>
        </p:spPr>
        <p:txBody>
          <a:bodyPr anchor="t"/>
          <a:lstStyle>
            <a:lvl1pPr marL="0" indent="0" algn="ctr">
              <a:spcBef>
                <a:spcPts val="0"/>
              </a:spcBef>
              <a:buSzTx/>
              <a:buNone/>
              <a:defRPr sz="2200"/>
            </a:lvl1pPr>
            <a:lvl2pPr marL="0" indent="228600" algn="ctr">
              <a:spcBef>
                <a:spcPts val="0"/>
              </a:spcBef>
              <a:buSzTx/>
              <a:buNone/>
              <a:defRPr sz="2200"/>
            </a:lvl2pPr>
            <a:lvl3pPr marL="0" indent="457200" algn="ctr">
              <a:spcBef>
                <a:spcPts val="0"/>
              </a:spcBef>
              <a:buSzTx/>
              <a:buNone/>
              <a:defRPr sz="2200"/>
            </a:lvl3pPr>
            <a:lvl4pPr marL="0" indent="685800" algn="ctr">
              <a:spcBef>
                <a:spcPts val="0"/>
              </a:spcBef>
              <a:buSzTx/>
              <a:buNone/>
              <a:defRPr sz="2200"/>
            </a:lvl4pPr>
            <a:lvl5pPr marL="0" indent="914400" algn="ctr">
              <a:spcBef>
                <a:spcPts val="0"/>
              </a:spcBef>
              <a:buSzTx/>
              <a:buNone/>
              <a:defRPr sz="2200"/>
            </a:lvl5pPr>
          </a:lstStyle>
          <a:p>
            <a:pPr lvl="0">
              <a:defRPr sz="1800"/>
            </a:pPr>
            <a:r>
              <a:rPr sz="2200"/>
              <a:t>Body Level One</a:t>
            </a:r>
          </a:p>
          <a:p>
            <a:pPr lvl="1">
              <a:defRPr sz="1800"/>
            </a:pPr>
            <a:r>
              <a:rPr sz="2200"/>
              <a:t>Body Level Two</a:t>
            </a:r>
          </a:p>
          <a:p>
            <a:pPr lvl="2">
              <a:defRPr sz="1800"/>
            </a:pPr>
            <a:r>
              <a:rPr sz="2200"/>
              <a:t>Body Level Three</a:t>
            </a:r>
          </a:p>
          <a:p>
            <a:pPr lvl="3">
              <a:defRPr sz="1800"/>
            </a:pPr>
            <a:r>
              <a:rPr sz="2200"/>
              <a:t>Body Level Four</a:t>
            </a:r>
          </a:p>
          <a:p>
            <a:pPr lvl="4">
              <a:defRPr sz="1800"/>
            </a:pPr>
            <a:r>
              <a:rPr sz="22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5600"/>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5600"/>
              <a:t>Title Text</a:t>
            </a:r>
          </a:p>
        </p:txBody>
      </p:sp>
      <p:sp>
        <p:nvSpPr>
          <p:cNvPr id="19" name="Shape 19"/>
          <p:cNvSpPr>
            <a:spLocks noGrp="1"/>
          </p:cNvSpPr>
          <p:nvPr>
            <p:ph type="body" idx="1"/>
          </p:nvPr>
        </p:nvSpPr>
        <p:spPr>
          <a:prstGeom prst="rect">
            <a:avLst/>
          </a:prstGeom>
        </p:spPr>
        <p:txBody>
          <a:body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pPr>
            <a:r>
              <a:rPr sz="5600"/>
              <a:t>Title Text</a:t>
            </a:r>
          </a:p>
        </p:txBody>
      </p:sp>
      <p:sp>
        <p:nvSpPr>
          <p:cNvPr id="22" name="Shape 22"/>
          <p:cNvSpPr>
            <a:spLocks noGrp="1"/>
          </p:cNvSpPr>
          <p:nvPr>
            <p:ph type="body" idx="1"/>
          </p:nvPr>
        </p:nvSpPr>
        <p:spPr>
          <a:xfrm>
            <a:off x="669726" y="1830585"/>
            <a:ext cx="3750470" cy="4420197"/>
          </a:xfrm>
          <a:prstGeom prst="rect">
            <a:avLst/>
          </a:prstGeom>
        </p:spPr>
        <p:txBody>
          <a:bodyPr/>
          <a:lstStyle>
            <a:lvl1pPr marL="220435" indent="-220435">
              <a:spcBef>
                <a:spcPts val="3200"/>
              </a:spcBef>
              <a:defRPr sz="1800"/>
            </a:lvl1pPr>
            <a:lvl2pPr marL="563335" indent="-220435">
              <a:spcBef>
                <a:spcPts val="3200"/>
              </a:spcBef>
              <a:defRPr sz="1800"/>
            </a:lvl2pPr>
            <a:lvl3pPr marL="906235" indent="-220435">
              <a:spcBef>
                <a:spcPts val="3200"/>
              </a:spcBef>
              <a:defRPr sz="1800"/>
            </a:lvl3pPr>
            <a:lvl4pPr marL="1249135" indent="-220435">
              <a:spcBef>
                <a:spcPts val="3200"/>
              </a:spcBef>
              <a:defRPr sz="1800"/>
            </a:lvl4pPr>
            <a:lvl5pPr marL="1592035" indent="-220435">
              <a:spcBef>
                <a:spcPts val="3200"/>
              </a:spcBef>
              <a:defRPr sz="1800"/>
            </a:lvl5pPr>
          </a:lstStyle>
          <a:p>
            <a:pPr lvl="0"/>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669726" y="892968"/>
            <a:ext cx="7804548" cy="5072064"/>
          </a:xfrm>
          <a:prstGeom prst="rect">
            <a:avLst/>
          </a:prstGeom>
        </p:spPr>
        <p:txBody>
          <a:body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6" y="312539"/>
            <a:ext cx="7804548" cy="1518047"/>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5600"/>
              <a:t>Title Text</a:t>
            </a:r>
          </a:p>
        </p:txBody>
      </p:sp>
      <p:sp>
        <p:nvSpPr>
          <p:cNvPr id="3" name="Shape 3"/>
          <p:cNvSpPr>
            <a:spLocks noGrp="1"/>
          </p:cNvSpPr>
          <p:nvPr>
            <p:ph type="body" idx="1"/>
          </p:nvPr>
        </p:nvSpPr>
        <p:spPr>
          <a:xfrm>
            <a:off x="669726" y="1830585"/>
            <a:ext cx="7804548" cy="4420197"/>
          </a:xfrm>
          <a:prstGeom prst="rect">
            <a:avLst/>
          </a:prstGeom>
          <a:ln w="3175">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p:titleStyle>
    <p:bodyStyle>
      <a:lvl1pPr marL="296333" indent="-296333" defTabSz="584200">
        <a:spcBef>
          <a:spcPts val="4200"/>
        </a:spcBef>
        <a:buSzPct val="75000"/>
        <a:buChar char="•"/>
        <a:defRPr sz="2400">
          <a:latin typeface="+mn-lt"/>
          <a:ea typeface="+mn-ea"/>
          <a:cs typeface="+mn-cs"/>
          <a:sym typeface="Helvetica Light"/>
        </a:defRPr>
      </a:lvl1pPr>
      <a:lvl2pPr marL="740833" indent="-296333" defTabSz="584200">
        <a:spcBef>
          <a:spcPts val="4200"/>
        </a:spcBef>
        <a:buSzPct val="75000"/>
        <a:buChar char="•"/>
        <a:defRPr sz="2400">
          <a:latin typeface="+mn-lt"/>
          <a:ea typeface="+mn-ea"/>
          <a:cs typeface="+mn-cs"/>
          <a:sym typeface="Helvetica Light"/>
        </a:defRPr>
      </a:lvl2pPr>
      <a:lvl3pPr marL="1185333" indent="-296333" defTabSz="584200">
        <a:spcBef>
          <a:spcPts val="4200"/>
        </a:spcBef>
        <a:buSzPct val="75000"/>
        <a:buChar char="•"/>
        <a:defRPr sz="2400">
          <a:latin typeface="+mn-lt"/>
          <a:ea typeface="+mn-ea"/>
          <a:cs typeface="+mn-cs"/>
          <a:sym typeface="Helvetica Light"/>
        </a:defRPr>
      </a:lvl3pPr>
      <a:lvl4pPr marL="1629833" indent="-296333" defTabSz="584200">
        <a:spcBef>
          <a:spcPts val="4200"/>
        </a:spcBef>
        <a:buSzPct val="75000"/>
        <a:buChar char="•"/>
        <a:defRPr sz="2400">
          <a:latin typeface="+mn-lt"/>
          <a:ea typeface="+mn-ea"/>
          <a:cs typeface="+mn-cs"/>
          <a:sym typeface="Helvetica Light"/>
        </a:defRPr>
      </a:lvl4pPr>
      <a:lvl5pPr marL="2074333" indent="-296333" defTabSz="584200">
        <a:spcBef>
          <a:spcPts val="4200"/>
        </a:spcBef>
        <a:buSzPct val="75000"/>
        <a:buChar char="•"/>
        <a:defRPr sz="2400">
          <a:latin typeface="+mn-lt"/>
          <a:ea typeface="+mn-ea"/>
          <a:cs typeface="+mn-cs"/>
          <a:sym typeface="Helvetica Light"/>
        </a:defRPr>
      </a:lvl5pPr>
      <a:lvl6pPr marL="2518833" indent="-296333" defTabSz="584200">
        <a:spcBef>
          <a:spcPts val="4200"/>
        </a:spcBef>
        <a:buSzPct val="75000"/>
        <a:buChar char="•"/>
        <a:defRPr sz="2400">
          <a:latin typeface="+mn-lt"/>
          <a:ea typeface="+mn-ea"/>
          <a:cs typeface="+mn-cs"/>
          <a:sym typeface="Helvetica Light"/>
        </a:defRPr>
      </a:lvl6pPr>
      <a:lvl7pPr marL="2963333" indent="-296333" defTabSz="584200">
        <a:spcBef>
          <a:spcPts val="4200"/>
        </a:spcBef>
        <a:buSzPct val="75000"/>
        <a:buChar char="•"/>
        <a:defRPr sz="2400">
          <a:latin typeface="+mn-lt"/>
          <a:ea typeface="+mn-ea"/>
          <a:cs typeface="+mn-cs"/>
          <a:sym typeface="Helvetica Light"/>
        </a:defRPr>
      </a:lvl7pPr>
      <a:lvl8pPr marL="3407833" indent="-296333" defTabSz="584200">
        <a:spcBef>
          <a:spcPts val="4200"/>
        </a:spcBef>
        <a:buSzPct val="75000"/>
        <a:buChar char="•"/>
        <a:defRPr sz="2400">
          <a:latin typeface="+mn-lt"/>
          <a:ea typeface="+mn-ea"/>
          <a:cs typeface="+mn-cs"/>
          <a:sym typeface="Helvetica Light"/>
        </a:defRPr>
      </a:lvl8pPr>
      <a:lvl9pPr marL="3852333" indent="-296333" defTabSz="584200">
        <a:spcBef>
          <a:spcPts val="4200"/>
        </a:spcBef>
        <a:buSzPct val="75000"/>
        <a:buChar char="•"/>
        <a:defRPr sz="2400">
          <a:latin typeface="+mn-lt"/>
          <a:ea typeface="+mn-ea"/>
          <a:cs typeface="+mn-cs"/>
          <a:sym typeface="Helvetica Light"/>
        </a:defRPr>
      </a:lvl9pPr>
    </p:bodyStyle>
    <p:otherStyle>
      <a:lvl1pPr algn="ctr" defTabSz="584200">
        <a:defRPr sz="1200">
          <a:solidFill>
            <a:schemeClr val="tx1"/>
          </a:solidFill>
          <a:latin typeface="+mn-lt"/>
          <a:ea typeface="+mn-ea"/>
          <a:cs typeface="+mn-cs"/>
          <a:sym typeface="Helvetica Light"/>
        </a:defRPr>
      </a:lvl1pPr>
      <a:lvl2pPr indent="228600" algn="ctr" defTabSz="584200">
        <a:defRPr sz="1200">
          <a:solidFill>
            <a:schemeClr val="tx1"/>
          </a:solidFill>
          <a:latin typeface="+mn-lt"/>
          <a:ea typeface="+mn-ea"/>
          <a:cs typeface="+mn-cs"/>
          <a:sym typeface="Helvetica Light"/>
        </a:defRPr>
      </a:lvl2pPr>
      <a:lvl3pPr indent="457200" algn="ctr" defTabSz="584200">
        <a:defRPr sz="1200">
          <a:solidFill>
            <a:schemeClr val="tx1"/>
          </a:solidFill>
          <a:latin typeface="+mn-lt"/>
          <a:ea typeface="+mn-ea"/>
          <a:cs typeface="+mn-cs"/>
          <a:sym typeface="Helvetica Light"/>
        </a:defRPr>
      </a:lvl3pPr>
      <a:lvl4pPr indent="685800" algn="ctr" defTabSz="584200">
        <a:defRPr sz="1200">
          <a:solidFill>
            <a:schemeClr val="tx1"/>
          </a:solidFill>
          <a:latin typeface="+mn-lt"/>
          <a:ea typeface="+mn-ea"/>
          <a:cs typeface="+mn-cs"/>
          <a:sym typeface="Helvetica Light"/>
        </a:defRPr>
      </a:lvl4pPr>
      <a:lvl5pPr indent="914400" algn="ctr" defTabSz="584200">
        <a:defRPr sz="1200">
          <a:solidFill>
            <a:schemeClr val="tx1"/>
          </a:solidFill>
          <a:latin typeface="+mn-lt"/>
          <a:ea typeface="+mn-ea"/>
          <a:cs typeface="+mn-cs"/>
          <a:sym typeface="Helvetica Light"/>
        </a:defRPr>
      </a:lvl5pPr>
      <a:lvl6pPr indent="1143000" algn="ctr" defTabSz="584200">
        <a:defRPr sz="1200">
          <a:solidFill>
            <a:schemeClr val="tx1"/>
          </a:solidFill>
          <a:latin typeface="+mn-lt"/>
          <a:ea typeface="+mn-ea"/>
          <a:cs typeface="+mn-cs"/>
          <a:sym typeface="Helvetica Light"/>
        </a:defRPr>
      </a:lvl6pPr>
      <a:lvl7pPr indent="1371600" algn="ctr" defTabSz="584200">
        <a:defRPr sz="1200">
          <a:solidFill>
            <a:schemeClr val="tx1"/>
          </a:solidFill>
          <a:latin typeface="+mn-lt"/>
          <a:ea typeface="+mn-ea"/>
          <a:cs typeface="+mn-cs"/>
          <a:sym typeface="Helvetica Light"/>
        </a:defRPr>
      </a:lvl7pPr>
      <a:lvl8pPr indent="1600200" algn="ctr" defTabSz="584200">
        <a:defRPr sz="1200">
          <a:solidFill>
            <a:schemeClr val="tx1"/>
          </a:solidFill>
          <a:latin typeface="+mn-lt"/>
          <a:ea typeface="+mn-ea"/>
          <a:cs typeface="+mn-cs"/>
          <a:sym typeface="Helvetica Light"/>
        </a:defRPr>
      </a:lvl8pPr>
      <a:lvl9pPr indent="1828800" algn="ctr" defTabSz="584200">
        <a:defRPr sz="1200">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hyperlink" Target="https://brunorosilva.github.io/"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lucjankonopka/portfolio"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levelup.gitconnected.com/analytics-engineering-the-art-and-science-of-data-transformation-e18fc59d06be?gi=3104a38363c5"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levelup.gitconnected.com/analytics-engineering-the-art-and-science-of-data-transformation-e18fc59d06be?gi=3104a38363c5"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110.xml.rels><?xml version="1.0" encoding="UTF-8" standalone="yes"?>
<Relationships xmlns="http://schemas.openxmlformats.org/package/2006/relationships"><Relationship Id="rId3" Type="http://schemas.openxmlformats.org/officeDocument/2006/relationships/hyperlink" Target="https://medium.com/analytics-vidhya/introduction-to-data-science-28deb32878e7"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111.xml.rels><?xml version="1.0" encoding="UTF-8" standalone="yes"?>
<Relationships xmlns="http://schemas.openxmlformats.org/package/2006/relationships"><Relationship Id="rId3" Type="http://schemas.openxmlformats.org/officeDocument/2006/relationships/hyperlink" Target="https://www.geeksforgeeks.org/ml-machine-learning/"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8.png"/></Relationships>
</file>

<file path=ppt/slides/_rels/slide1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oilgains.medium.com/why-machine-learning-is-not-artificial-intelligence-61b174a3c9a2"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oilgains.medium.com/why-machine-learning-is-not-artificial-intelligence-61b174a3c9a2"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114.xml.rels><?xml version="1.0" encoding="UTF-8" standalone="yes"?>
<Relationships xmlns="http://schemas.openxmlformats.org/package/2006/relationships"><Relationship Id="rId3" Type="http://schemas.openxmlformats.org/officeDocument/2006/relationships/hyperlink" Target="https://medium.com/analytics-vidhya/introduction-to-data-science-28deb32878e7"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115.xml.rels><?xml version="1.0" encoding="UTF-8" standalone="yes"?>
<Relationships xmlns="http://schemas.openxmlformats.org/package/2006/relationships"><Relationship Id="rId3" Type="http://schemas.openxmlformats.org/officeDocument/2006/relationships/hyperlink" Target="https://medium.com/analytics-vidhya/introduction-to-data-science-28deb32878e7"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2.jpeg"/></Relationships>
</file>

<file path=ppt/slides/_rels/slide11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55.png"/><Relationship Id="rId4" Type="http://schemas.openxmlformats.org/officeDocument/2006/relationships/hyperlink" Target="https://medium.com/@Paulo_Roberto/data-quality-in-software-testing-6d37bd4d1f45"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dataversity.net/understanding-data-mesh-principles/"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www.dataversity.net/understanding-data-mesh-principle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7.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hyperlink" Target="https://www.dataversity.net/understanding-data-mesh-principles/"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oilgains.medium.com/why-machine-learning-is-not-artificial-intelligence-61b174a3c9a2"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65.png"/><Relationship Id="rId4" Type="http://schemas.openxmlformats.org/officeDocument/2006/relationships/image" Target="../media/image164.png"/></Relationships>
</file>

<file path=ppt/slides/_rels/slide1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67.png"/></Relationships>
</file>

<file path=ppt/slides/_rels/slide129.xml.rels><?xml version="1.0" encoding="UTF-8" standalone="yes"?>
<Relationships xmlns="http://schemas.openxmlformats.org/package/2006/relationships"><Relationship Id="rId3" Type="http://schemas.openxmlformats.org/officeDocument/2006/relationships/image" Target="../media/image168.gif"/><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69.png"/><Relationship Id="rId4" Type="http://schemas.openxmlformats.org/officeDocument/2006/relationships/hyperlink" Target="https://towardsdatascience.com/text-network-analysis-theory-and-practice-223ac81c5f0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oilgains.medium.com/why-machine-learning-is-not-artificial-intelligence-61b174a3c9a2"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preditiva.ai/blog/entenda-o-crisp-dm-suas-etapas-e-como-de-fato-gerar-valor-com-essa-metodologia" TargetMode="External"/><Relationship Id="rId5" Type="http://schemas.openxmlformats.org/officeDocument/2006/relationships/image" Target="../media/image171.png"/><Relationship Id="rId4" Type="http://schemas.openxmlformats.org/officeDocument/2006/relationships/hyperlink" Target="https://www.linkedin.com/pulse/metodologias-de-minera%C3%A7%C3%A3o-dados-semma-fernanda-ministerio/"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preditiva.ai/blog/entenda-o-crisp-dm-suas-etapas-e-como-de-fato-gerar-valor-com-essa-metodologia" TargetMode="External"/><Relationship Id="rId5" Type="http://schemas.openxmlformats.org/officeDocument/2006/relationships/image" Target="../media/image171.png"/><Relationship Id="rId4" Type="http://schemas.openxmlformats.org/officeDocument/2006/relationships/hyperlink" Target="https://www.linkedin.com/pulse/metodologias-de-minera%C3%A7%C3%A3o-dados-semma-fernanda-ministerio/"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docs.aws.amazon.com/wellarchitected/latest/machine-learning-lens/feature-engineering.html"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8.jpeg"/></Relationships>
</file>

<file path=ppt/slides/_rels/slide13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1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geeksforgeeks.org/underfitting-and-overfitting-in-machine-learning/"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feature-engine.trainindata.com/en/latest/" TargetMode="External"/><Relationship Id="rId4" Type="http://schemas.openxmlformats.org/officeDocument/2006/relationships/hyperlink" Target="https://airbyte.com/data-engineering-resources/what-is-data-leakage" TargetMode="External"/></Relationships>
</file>

<file path=ppt/slides/_rels/slide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docs.aws.amazon.com/whitepapers/latest/model-explainability-aws-ai-ml/interpretability-versus-explainability.html"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colab.research.google.com/drive/1piDsB3z2UF2n4L__D45pT-_ObeT4VZuT?usp=sharing"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preditiva.ai/blog/entenda-o-crisp-dm-suas-etapas-e-como-de-fato-gerar-valor-com-essa-metodologia" TargetMode="External"/><Relationship Id="rId5" Type="http://schemas.openxmlformats.org/officeDocument/2006/relationships/image" Target="../media/image171.png"/><Relationship Id="rId4" Type="http://schemas.openxmlformats.org/officeDocument/2006/relationships/hyperlink" Target="https://www.linkedin.com/pulse/metodologias-de-minera%C3%A7%C3%A3o-dados-semma-fernanda-ministerio/"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85.gif"/><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86.emf"/><Relationship Id="rId4" Type="http://schemas.openxmlformats.org/officeDocument/2006/relationships/image" Target="../media/image1.png"/></Relationships>
</file>

<file path=ppt/slides/_rels/slide149.xml.rels><?xml version="1.0" encoding="UTF-8" standalone="yes"?>
<Relationships xmlns="http://schemas.openxmlformats.org/package/2006/relationships"><Relationship Id="rId3" Type="http://schemas.openxmlformats.org/officeDocument/2006/relationships/image" Target="../media/image185.gif"/><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86.emf"/><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88.png"/></Relationships>
</file>

<file path=ppt/slides/_rels/slide15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zebrabi.com/power-bi-dashboard-design/" TargetMode="External"/></Relationships>
</file>

<file path=ppt/slides/_rels/slide156.xml.rels><?xml version="1.0" encoding="UTF-8" standalone="yes"?>
<Relationships xmlns="http://schemas.openxmlformats.org/package/2006/relationships"><Relationship Id="rId3" Type="http://schemas.openxmlformats.org/officeDocument/2006/relationships/hyperlink" Target="https://zebrabi.com/power-bi-dashboard-design/"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4.png"/></Relationships>
</file>

<file path=ppt/slides/_rels/slide157.xml.rels><?xml version="1.0" encoding="UTF-8" standalone="yes"?>
<Relationships xmlns="http://schemas.openxmlformats.org/package/2006/relationships"><Relationship Id="rId3" Type="http://schemas.openxmlformats.org/officeDocument/2006/relationships/hyperlink" Target="https://zebrabi.com/power-bi-dashboard-design/"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5.png"/></Relationships>
</file>

<file path=ppt/slides/_rels/slide158.xml.rels><?xml version="1.0" encoding="UTF-8" standalone="yes"?>
<Relationships xmlns="http://schemas.openxmlformats.org/package/2006/relationships"><Relationship Id="rId3" Type="http://schemas.openxmlformats.org/officeDocument/2006/relationships/hyperlink" Target="https://zebrabi.com/power-bi-dashboard-design/"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6.png"/></Relationships>
</file>

<file path=ppt/slides/_rels/slide15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projectpro.io/article/power-bi-microsoft-projects-examples-and-ideas-for-practice/53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0.xml.rels><?xml version="1.0" encoding="UTF-8" standalone="yes"?>
<Relationships xmlns="http://schemas.openxmlformats.org/package/2006/relationships"><Relationship Id="rId3" Type="http://schemas.openxmlformats.org/officeDocument/2006/relationships/hyperlink" Target="https://www.projectpro.io/article/power-bi-microsoft-projects-examples-and-ideas-for-practice/533"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8.png"/></Relationships>
</file>

<file path=ppt/slides/_rels/slide161.xml.rels><?xml version="1.0" encoding="UTF-8" standalone="yes"?>
<Relationships xmlns="http://schemas.openxmlformats.org/package/2006/relationships"><Relationship Id="rId3" Type="http://schemas.openxmlformats.org/officeDocument/2006/relationships/hyperlink" Target="https://www.projectpro.io/article/power-bi-microsoft-projects-examples-and-ideas-for-practice/533"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6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timc.eu/design-better-dashboards-with-the-3-30-300-framework"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s://timc.eu/design-better-dashboards-with-the-3-30-300-framework"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01.png"/></Relationships>
</file>

<file path=ppt/slides/_rels/slide164.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v_uodKAywXA"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hyperlink" Target="https://colab.research.google.com/drive/19GXF9nBplvt3SE_AjP3mMZbNxSZ0lg92?usp=shari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colab.research.google.com/drive/1TyNAInCM_363N-PweZmm2lkfBfub8DUq?usp=sharing"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3.gif"/><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dongou.tech/ai/dongou/the-2024-ml-ai-data-landscape/"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hyperlink" Target="https://www.w3schools.com/python/" TargetMode="External"/><Relationship Id="rId5" Type="http://schemas.openxmlformats.org/officeDocument/2006/relationships/hyperlink" Target="https://www.w3schools.com/sql/" TargetMode="Externa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gif"/><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3.gif"/></Relationships>
</file>

<file path=ppt/slides/_rels/slide6.xml.rels><?xml version="1.0" encoding="UTF-8" standalone="yes"?>
<Relationships xmlns="http://schemas.openxmlformats.org/package/2006/relationships"><Relationship Id="rId3" Type="http://schemas.openxmlformats.org/officeDocument/2006/relationships/hyperlink" Target="https://cnnportugal.iol.pt/ataque-informatico/piratas/hackers-divulgam-dados-da-sonae-na-deep-web/20220408/624f0f010cf21847f0b5fa3c"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58.png"/><Relationship Id="rId3" Type="http://schemas.openxmlformats.org/officeDocument/2006/relationships/image" Target="../media/image76.jpe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84.jpeg"/><Relationship Id="rId5" Type="http://schemas.openxmlformats.org/officeDocument/2006/relationships/image" Target="../media/image78.jpeg"/><Relationship Id="rId10" Type="http://schemas.openxmlformats.org/officeDocument/2006/relationships/image" Target="../media/image83.png"/><Relationship Id="rId4" Type="http://schemas.openxmlformats.org/officeDocument/2006/relationships/image" Target="../media/image77.jpeg"/><Relationship Id="rId9" Type="http://schemas.openxmlformats.org/officeDocument/2006/relationships/image" Target="../media/image82.png"/><Relationship Id="rId1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towardsdatascience.com/augment-your-data-lake-analytics-with-snowflake-b417f1186615" TargetMode="External"/><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s://towardsdatascience.com/augment-your-data-lake-analytics-with-snowflake-b417f1186615" TargetMode="Externa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hyperlink" Target="https://medium.com/@InnovateForge/snowflake-vs-databricks-a-comprehensive-comparison-945e6b19716a"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hyperlink" Target="https://medium.com/@InnovateForge/snowflake-vs-databricks-a-comprehensive-comparison-945e6b19716a"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3.jpeg"/><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99.png"/><Relationship Id="rId4" Type="http://schemas.openxmlformats.org/officeDocument/2006/relationships/image" Target="../media/image98.jpeg"/></Relationships>
</file>

<file path=ppt/slides/_rels/slide73.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108.jp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hyperlink" Target="https://medium.com/datamindedbe/cross-dag-dependencies-in-apache-airflow-a-comprehensive-guide-88cbc0bc68d0" TargetMode="Externa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hyperlink" Target="https://medium.com/datamindedbe/cross-dag-dependencies-in-apache-airflow-a-comprehensive-guide-88cbc0bc68d0"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linkedin.com/pulse/apache-airflow-dags-din%C3%A2micas-e-escal%C3%A1veis-jose-r-f-junior/"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linkedin.com/pulse/apache-airflow-dags-din%C3%A2micas-e-escal%C3%A1veis-jose-r-f-junior/"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www.nytimes.com/2013/02/25/business/media/for-house-of-cards-using-big-data-to-guarantee-its-popularity.html"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www.linkedin.com/pulse/apache-airflow-dags-din%C3%A2micas-e-escal%C3%A1veis-jose-r-f-junior/"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17.png"/><Relationship Id="rId4"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hyperlink" Target="https://www.linkedin.com/pulse/apache-airflow-dags-din%C3%A2micas-e-escal%C3%A1veis-jose-r-f-junior/"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1.png"/><Relationship Id="rId4" Type="http://schemas.openxmlformats.org/officeDocument/2006/relationships/image" Target="../media/image118.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9.gif"/></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medium.com/@loresowhat/a-map-to-explain-all-data-roles-970ed69ba1"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medium.com/@gerzson.boros/data-scientists-vs-data-engineers-what-is-the-difference-dd8ec31b1092"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6.png"/></Relationships>
</file>

<file path=ppt/slides/_rels/slide9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CIS-Team/Data-Science-Roadmap-2024?tab=readme-ov-file"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ww.michaelpage.pt/not%25C3%25ADcias-estudos/estudos/estudos-de-remuneracao-conteudo?b2bcontent=true&amp;label=salary_study_2024&amp;action=content_download#grille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33.png"/><Relationship Id="rId4" Type="http://schemas.openxmlformats.org/officeDocument/2006/relationships/hyperlink" Target="https://www.linkedin.com/posts/data-dawn_skills-required-for-data-business-analysts-activity-7211006945283985408-2uME?utm_source=share&amp;utm_medium=member_desktop"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leetcode.com/studyplan/top-sql-50/"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598925" y="943075"/>
            <a:ext cx="7723500"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O</a:t>
            </a:r>
            <a:r>
              <a:rPr lang="en" dirty="0"/>
              <a:t> que é Big Data?</a:t>
            </a:r>
            <a:endParaRPr dirty="0"/>
          </a:p>
        </p:txBody>
      </p:sp>
      <p:sp>
        <p:nvSpPr>
          <p:cNvPr id="58" name="TextBox 57">
            <a:extLst>
              <a:ext uri="{FF2B5EF4-FFF2-40B4-BE49-F238E27FC236}">
                <a16:creationId xmlns:a16="http://schemas.microsoft.com/office/drawing/2014/main" id="{23E11B9A-6B8D-E76D-7EFC-1BD27DCBA779}"/>
              </a:ext>
            </a:extLst>
          </p:cNvPr>
          <p:cNvSpPr txBox="1"/>
          <p:nvPr/>
        </p:nvSpPr>
        <p:spPr>
          <a:xfrm>
            <a:off x="113002" y="2375416"/>
            <a:ext cx="8430107" cy="236988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360000" rtl="0">
              <a:spcBef>
                <a:spcPts val="1200"/>
              </a:spcBef>
            </a:pPr>
            <a:r>
              <a:rPr kumimoji="0" lang="pt-PT" b="0" i="0" u="none" cap="none" spc="0" normalizeH="0" baseline="0" dirty="0">
                <a:ln>
                  <a:noFill/>
                </a:ln>
                <a:solidFill>
                  <a:srgbClr val="000000"/>
                </a:solidFill>
                <a:effectLst/>
                <a:uFillTx/>
                <a:latin typeface="+mn-lt"/>
                <a:ea typeface="+mn-ea"/>
                <a:cs typeface="+mn-cs"/>
                <a:sym typeface="Helvetica Light"/>
              </a:rPr>
              <a:t>“O Termo “</a:t>
            </a:r>
            <a:r>
              <a:rPr kumimoji="0" lang="pt-PT" b="0" i="0" u="none" cap="none" spc="0" normalizeH="0" baseline="0" dirty="0" err="1">
                <a:ln>
                  <a:noFill/>
                </a:ln>
                <a:solidFill>
                  <a:srgbClr val="000000"/>
                </a:solidFill>
                <a:effectLst/>
                <a:uFillTx/>
                <a:latin typeface="+mn-lt"/>
                <a:ea typeface="+mn-ea"/>
                <a:cs typeface="+mn-cs"/>
                <a:sym typeface="Helvetica Light"/>
              </a:rPr>
              <a:t>Big</a:t>
            </a:r>
            <a:r>
              <a:rPr kumimoji="0" lang="pt-PT" b="0" i="0" u="none" cap="none" spc="0" normalizeH="0" baseline="0" dirty="0">
                <a:ln>
                  <a:noFill/>
                </a:ln>
                <a:solidFill>
                  <a:srgbClr val="000000"/>
                </a:solidFill>
                <a:effectLst/>
                <a:uFillTx/>
                <a:latin typeface="+mn-lt"/>
                <a:ea typeface="+mn-ea"/>
                <a:cs typeface="+mn-cs"/>
                <a:sym typeface="Helvetica Light"/>
              </a:rPr>
              <a:t> data” refere-se a dados tão grandes, rápidos ou complexos que são difíceis ou impossíveis de processar usando métodos tradicionais. O ato de </a:t>
            </a:r>
            <a:r>
              <a:rPr kumimoji="0" lang="pt-PT" b="0" i="0" u="none" cap="none" spc="0" normalizeH="0" baseline="0" dirty="0" err="1">
                <a:ln>
                  <a:noFill/>
                </a:ln>
                <a:solidFill>
                  <a:srgbClr val="000000"/>
                </a:solidFill>
                <a:effectLst/>
                <a:uFillTx/>
                <a:latin typeface="+mn-lt"/>
                <a:ea typeface="+mn-ea"/>
                <a:cs typeface="+mn-cs"/>
                <a:sym typeface="Helvetica Light"/>
              </a:rPr>
              <a:t>acessar</a:t>
            </a:r>
            <a:r>
              <a:rPr kumimoji="0" lang="pt-PT" b="0" i="0" u="none" cap="none" spc="0" normalizeH="0" baseline="0" dirty="0">
                <a:ln>
                  <a:noFill/>
                </a:ln>
                <a:solidFill>
                  <a:srgbClr val="000000"/>
                </a:solidFill>
                <a:effectLst/>
                <a:uFillTx/>
                <a:latin typeface="+mn-lt"/>
                <a:ea typeface="+mn-ea"/>
                <a:cs typeface="+mn-cs"/>
                <a:sym typeface="Helvetica Light"/>
              </a:rPr>
              <a:t> e armazenar grandes quantidades de informações para análise já existe há muito tempo.”* </a:t>
            </a: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Box 5">
            <a:extLst>
              <a:ext uri="{FF2B5EF4-FFF2-40B4-BE49-F238E27FC236}">
                <a16:creationId xmlns:a16="http://schemas.microsoft.com/office/drawing/2014/main" id="{BA567128-59E0-EBD2-3D3D-20E7EA0B14BE}"/>
              </a:ext>
            </a:extLst>
          </p:cNvPr>
          <p:cNvSpPr txBox="1"/>
          <p:nvPr/>
        </p:nvSpPr>
        <p:spPr>
          <a:xfrm>
            <a:off x="113001" y="5956005"/>
            <a:ext cx="493796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t>*https://www.sas.com/en_us/insights/big-data/what-is-big-data.html</a:t>
            </a:r>
          </a:p>
        </p:txBody>
      </p:sp>
    </p:spTree>
    <p:extLst>
      <p:ext uri="{BB962C8B-B14F-4D97-AF65-F5344CB8AC3E}">
        <p14:creationId xmlns:p14="http://schemas.microsoft.com/office/powerpoint/2010/main" val="220650477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6" name="TextBox 5">
            <a:extLst>
              <a:ext uri="{FF2B5EF4-FFF2-40B4-BE49-F238E27FC236}">
                <a16:creationId xmlns:a16="http://schemas.microsoft.com/office/drawing/2014/main" id="{BA567128-59E0-EBD2-3D3D-20E7EA0B14BE}"/>
              </a:ext>
            </a:extLst>
          </p:cNvPr>
          <p:cNvSpPr txBox="1"/>
          <p:nvPr/>
        </p:nvSpPr>
        <p:spPr>
          <a:xfrm>
            <a:off x="113001" y="5956005"/>
            <a:ext cx="4937969"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https://www.techspot.com/news/97063-meta-agrees-725-million-settlement-cambridge-analytica-class.html</a:t>
            </a:r>
          </a:p>
        </p:txBody>
      </p:sp>
      <p:sp>
        <p:nvSpPr>
          <p:cNvPr id="10" name="AutoShape 2" descr="big data analytics">
            <a:extLst>
              <a:ext uri="{FF2B5EF4-FFF2-40B4-BE49-F238E27FC236}">
                <a16:creationId xmlns:a16="http://schemas.microsoft.com/office/drawing/2014/main" id="{06D13751-ABBE-975E-443B-EC39E1C52140}"/>
              </a:ext>
            </a:extLst>
          </p:cNvPr>
          <p:cNvSpPr>
            <a:spLocks noChangeAspect="1" noChangeArrowheads="1"/>
          </p:cNvSpPr>
          <p:nvPr/>
        </p:nvSpPr>
        <p:spPr bwMode="auto">
          <a:xfrm>
            <a:off x="3629025" y="3923620"/>
            <a:ext cx="235087" cy="2350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sp>
        <p:nvSpPr>
          <p:cNvPr id="11" name="TextBox 10">
            <a:extLst>
              <a:ext uri="{FF2B5EF4-FFF2-40B4-BE49-F238E27FC236}">
                <a16:creationId xmlns:a16="http://schemas.microsoft.com/office/drawing/2014/main" id="{B4A953B8-9B61-1C25-6735-E2B637F3AA35}"/>
              </a:ext>
            </a:extLst>
          </p:cNvPr>
          <p:cNvSpPr txBox="1"/>
          <p:nvPr/>
        </p:nvSpPr>
        <p:spPr>
          <a:xfrm>
            <a:off x="4829997" y="808442"/>
            <a:ext cx="4201002" cy="601703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rtl="0"/>
            <a:r>
              <a:rPr lang="pt-PT" sz="1600" dirty="0">
                <a:effectLst/>
              </a:rPr>
              <a:t>O caso Cambridge </a:t>
            </a:r>
            <a:r>
              <a:rPr lang="pt-PT" sz="1600" dirty="0" err="1">
                <a:effectLst/>
              </a:rPr>
              <a:t>Analytica</a:t>
            </a:r>
            <a:r>
              <a:rPr lang="pt-PT" sz="1600" dirty="0">
                <a:effectLst/>
              </a:rPr>
              <a:t> envolveu a obtenção ilegal de dados pessoais de cerca de </a:t>
            </a:r>
            <a:r>
              <a:rPr lang="pt-PT" sz="1600" b="1" dirty="0">
                <a:effectLst/>
              </a:rPr>
              <a:t>87 milhões de usuários do Facebook</a:t>
            </a:r>
            <a:r>
              <a:rPr lang="pt-PT" sz="1600" dirty="0">
                <a:effectLst/>
              </a:rPr>
              <a:t>. Esses dados foram coletados por meio do aplicativo "</a:t>
            </a:r>
            <a:r>
              <a:rPr lang="pt-PT" sz="1600" dirty="0" err="1">
                <a:effectLst/>
              </a:rPr>
              <a:t>This</a:t>
            </a:r>
            <a:r>
              <a:rPr lang="pt-PT" sz="1600" dirty="0">
                <a:effectLst/>
              </a:rPr>
              <a:t> Is </a:t>
            </a:r>
            <a:r>
              <a:rPr lang="pt-PT" sz="1600" dirty="0" err="1">
                <a:effectLst/>
              </a:rPr>
              <a:t>Your</a:t>
            </a:r>
            <a:r>
              <a:rPr lang="pt-PT" sz="1600" dirty="0">
                <a:effectLst/>
              </a:rPr>
              <a:t> Digital </a:t>
            </a:r>
            <a:r>
              <a:rPr lang="pt-PT" sz="1600" dirty="0" err="1">
                <a:effectLst/>
              </a:rPr>
              <a:t>Life</a:t>
            </a:r>
            <a:r>
              <a:rPr lang="pt-PT" sz="1600" dirty="0">
                <a:effectLst/>
              </a:rPr>
              <a:t>", que não apenas </a:t>
            </a:r>
            <a:r>
              <a:rPr lang="pt-PT" sz="1600" dirty="0" err="1">
                <a:effectLst/>
              </a:rPr>
              <a:t>acessou</a:t>
            </a:r>
            <a:r>
              <a:rPr lang="pt-PT" sz="1600" dirty="0">
                <a:effectLst/>
              </a:rPr>
              <a:t> as informações dos usuários que o instalaram, mas também dos amigos desses usuários, sem o consentimento adequado. </a:t>
            </a:r>
          </a:p>
          <a:p>
            <a:pPr algn="l" rtl="0"/>
            <a:endParaRPr lang="pt-PT" sz="1600" dirty="0"/>
          </a:p>
          <a:p>
            <a:pPr algn="l" rtl="0"/>
            <a:r>
              <a:rPr lang="pt-PT" sz="1600" dirty="0">
                <a:effectLst/>
              </a:rPr>
              <a:t>Esses dados foram usados pela Cambridge </a:t>
            </a:r>
            <a:r>
              <a:rPr lang="pt-PT" sz="1600" dirty="0" err="1">
                <a:effectLst/>
              </a:rPr>
              <a:t>Analytica</a:t>
            </a:r>
            <a:r>
              <a:rPr lang="pt-PT" sz="1600" dirty="0">
                <a:effectLst/>
              </a:rPr>
              <a:t> para criar perfis psicográficos detalhados e direcionar anúncios políticos personalizados durante a campanha presidencial de </a:t>
            </a:r>
            <a:r>
              <a:rPr lang="pt-PT" sz="1600" dirty="0" err="1">
                <a:effectLst/>
              </a:rPr>
              <a:t>Donald</a:t>
            </a:r>
            <a:r>
              <a:rPr lang="pt-PT" sz="1600" dirty="0">
                <a:effectLst/>
              </a:rPr>
              <a:t> </a:t>
            </a:r>
            <a:r>
              <a:rPr lang="pt-PT" sz="1600" dirty="0" err="1">
                <a:effectLst/>
              </a:rPr>
              <a:t>Trump</a:t>
            </a:r>
            <a:r>
              <a:rPr lang="pt-PT" sz="1600" dirty="0">
                <a:effectLst/>
              </a:rPr>
              <a:t> em 2016. </a:t>
            </a:r>
          </a:p>
          <a:p>
            <a:pPr algn="l" rtl="0"/>
            <a:endParaRPr lang="pt-PT" sz="1600" dirty="0"/>
          </a:p>
          <a:p>
            <a:pPr algn="l" rtl="0"/>
            <a:r>
              <a:rPr lang="pt-PT" sz="1600" dirty="0">
                <a:effectLst/>
              </a:rPr>
              <a:t>O escândalo resultou em uma série de consequências, incluindo audiências no Congresso dos Estados Unidos, investigações governamentais e multas significativas para o Facebook.</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pt-PT" altLang="pt-PT" sz="400" b="1" dirty="0">
              <a:solidFill>
                <a:schemeClr val="tx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8986FFF3-F4C2-47EF-BEDE-EB01A2AD34F5}"/>
              </a:ext>
            </a:extLst>
          </p:cNvPr>
          <p:cNvPicPr>
            <a:picLocks noChangeAspect="1"/>
          </p:cNvPicPr>
          <p:nvPr/>
        </p:nvPicPr>
        <p:blipFill>
          <a:blip r:embed="rId3"/>
          <a:stretch>
            <a:fillRect/>
          </a:stretch>
        </p:blipFill>
        <p:spPr>
          <a:xfrm>
            <a:off x="361414" y="1867744"/>
            <a:ext cx="4220171" cy="2819842"/>
          </a:xfrm>
          <a:prstGeom prst="rect">
            <a:avLst/>
          </a:prstGeom>
        </p:spPr>
      </p:pic>
    </p:spTree>
    <p:extLst>
      <p:ext uri="{BB962C8B-B14F-4D97-AF65-F5344CB8AC3E}">
        <p14:creationId xmlns:p14="http://schemas.microsoft.com/office/powerpoint/2010/main" val="2484262803"/>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78E3715-8D30-E1D9-EC49-767E6C4604FD}"/>
              </a:ext>
            </a:extLst>
          </p:cNvPr>
          <p:cNvPicPr>
            <a:picLocks noChangeAspect="1"/>
          </p:cNvPicPr>
          <p:nvPr/>
        </p:nvPicPr>
        <p:blipFill>
          <a:blip r:embed="rId3"/>
          <a:stretch>
            <a:fillRect/>
          </a:stretch>
        </p:blipFill>
        <p:spPr>
          <a:xfrm>
            <a:off x="280355" y="1176560"/>
            <a:ext cx="8583289" cy="4504879"/>
          </a:xfrm>
          <a:prstGeom prst="rect">
            <a:avLst/>
          </a:prstGeom>
        </p:spPr>
      </p:pic>
    </p:spTree>
    <p:extLst>
      <p:ext uri="{BB962C8B-B14F-4D97-AF65-F5344CB8AC3E}">
        <p14:creationId xmlns:p14="http://schemas.microsoft.com/office/powerpoint/2010/main" val="336035551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6" name="Google Shape;116;p16">
            <a:extLst>
              <a:ext uri="{FF2B5EF4-FFF2-40B4-BE49-F238E27FC236}">
                <a16:creationId xmlns:a16="http://schemas.microsoft.com/office/drawing/2014/main" id="{15D2C364-B16A-BC98-874E-ADBBF7550F47}"/>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Onde treinar </a:t>
            </a:r>
            <a:r>
              <a:rPr lang="pt-PT" sz="3200" dirty="0" err="1"/>
              <a:t>Python</a:t>
            </a:r>
            <a:r>
              <a:rPr lang="pt-PT" sz="3200" dirty="0"/>
              <a:t>? </a:t>
            </a:r>
          </a:p>
        </p:txBody>
      </p:sp>
      <p:sp>
        <p:nvSpPr>
          <p:cNvPr id="9" name="TextBox 8">
            <a:extLst>
              <a:ext uri="{FF2B5EF4-FFF2-40B4-BE49-F238E27FC236}">
                <a16:creationId xmlns:a16="http://schemas.microsoft.com/office/drawing/2014/main" id="{A66E8EE7-CFF5-F024-CCDA-DEA1930A3958}"/>
              </a:ext>
            </a:extLst>
          </p:cNvPr>
          <p:cNvSpPr txBox="1"/>
          <p:nvPr/>
        </p:nvSpPr>
        <p:spPr>
          <a:xfrm>
            <a:off x="548640" y="5819769"/>
            <a:ext cx="8046720" cy="33855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600" dirty="0"/>
              <a:t>https://www.w3schools.com/python/python_ml_getting_started.asp</a:t>
            </a:r>
          </a:p>
        </p:txBody>
      </p:sp>
      <p:pic>
        <p:nvPicPr>
          <p:cNvPr id="4" name="Picture 3">
            <a:extLst>
              <a:ext uri="{FF2B5EF4-FFF2-40B4-BE49-F238E27FC236}">
                <a16:creationId xmlns:a16="http://schemas.microsoft.com/office/drawing/2014/main" id="{443B532F-C036-0A98-CFB7-977CB5E3DA33}"/>
              </a:ext>
            </a:extLst>
          </p:cNvPr>
          <p:cNvPicPr>
            <a:picLocks noChangeAspect="1"/>
          </p:cNvPicPr>
          <p:nvPr/>
        </p:nvPicPr>
        <p:blipFill>
          <a:blip r:embed="rId3"/>
          <a:stretch>
            <a:fillRect/>
          </a:stretch>
        </p:blipFill>
        <p:spPr>
          <a:xfrm>
            <a:off x="1297576" y="1537111"/>
            <a:ext cx="6139543" cy="3947378"/>
          </a:xfrm>
          <a:prstGeom prst="rect">
            <a:avLst/>
          </a:prstGeom>
        </p:spPr>
      </p:pic>
    </p:spTree>
    <p:extLst>
      <p:ext uri="{BB962C8B-B14F-4D97-AF65-F5344CB8AC3E}">
        <p14:creationId xmlns:p14="http://schemas.microsoft.com/office/powerpoint/2010/main" val="295480323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5" name="Title 4">
            <a:extLst>
              <a:ext uri="{FF2B5EF4-FFF2-40B4-BE49-F238E27FC236}">
                <a16:creationId xmlns:a16="http://schemas.microsoft.com/office/drawing/2014/main" id="{8FE398BF-846A-3277-EFFF-8E2EFAEB390E}"/>
              </a:ext>
            </a:extLst>
          </p:cNvPr>
          <p:cNvSpPr>
            <a:spLocks noGrp="1"/>
          </p:cNvSpPr>
          <p:nvPr>
            <p:ph type="title"/>
          </p:nvPr>
        </p:nvSpPr>
        <p:spPr/>
        <p:txBody>
          <a:bodyPr/>
          <a:lstStyle/>
          <a:p>
            <a:endParaRPr lang="pt-PT"/>
          </a:p>
        </p:txBody>
      </p:sp>
      <p:pic>
        <p:nvPicPr>
          <p:cNvPr id="8" name="Picture 7">
            <a:extLst>
              <a:ext uri="{FF2B5EF4-FFF2-40B4-BE49-F238E27FC236}">
                <a16:creationId xmlns:a16="http://schemas.microsoft.com/office/drawing/2014/main" id="{28412AD4-8167-A6DA-E619-EF8070D20F6F}"/>
              </a:ext>
            </a:extLst>
          </p:cNvPr>
          <p:cNvPicPr>
            <a:picLocks noChangeAspect="1"/>
          </p:cNvPicPr>
          <p:nvPr/>
        </p:nvPicPr>
        <p:blipFill>
          <a:blip r:embed="rId3"/>
          <a:stretch>
            <a:fillRect/>
          </a:stretch>
        </p:blipFill>
        <p:spPr>
          <a:xfrm>
            <a:off x="533258" y="1314994"/>
            <a:ext cx="8077484" cy="3727381"/>
          </a:xfrm>
          <a:prstGeom prst="rect">
            <a:avLst/>
          </a:prstGeom>
        </p:spPr>
      </p:pic>
    </p:spTree>
    <p:extLst>
      <p:ext uri="{BB962C8B-B14F-4D97-AF65-F5344CB8AC3E}">
        <p14:creationId xmlns:p14="http://schemas.microsoft.com/office/powerpoint/2010/main" val="1937606153"/>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5" name="Title 4">
            <a:extLst>
              <a:ext uri="{FF2B5EF4-FFF2-40B4-BE49-F238E27FC236}">
                <a16:creationId xmlns:a16="http://schemas.microsoft.com/office/drawing/2014/main" id="{8FE398BF-846A-3277-EFFF-8E2EFAEB390E}"/>
              </a:ext>
            </a:extLst>
          </p:cNvPr>
          <p:cNvSpPr>
            <a:spLocks noGrp="1"/>
          </p:cNvSpPr>
          <p:nvPr>
            <p:ph type="title"/>
          </p:nvPr>
        </p:nvSpPr>
        <p:spPr/>
        <p:txBody>
          <a:bodyPr/>
          <a:lstStyle/>
          <a:p>
            <a:endParaRPr lang="pt-PT"/>
          </a:p>
        </p:txBody>
      </p:sp>
      <p:pic>
        <p:nvPicPr>
          <p:cNvPr id="4" name="Picture 3">
            <a:extLst>
              <a:ext uri="{FF2B5EF4-FFF2-40B4-BE49-F238E27FC236}">
                <a16:creationId xmlns:a16="http://schemas.microsoft.com/office/drawing/2014/main" id="{0B69FA19-9C7E-46A8-4004-5DA6071DB55D}"/>
              </a:ext>
            </a:extLst>
          </p:cNvPr>
          <p:cNvPicPr>
            <a:picLocks noChangeAspect="1"/>
          </p:cNvPicPr>
          <p:nvPr/>
        </p:nvPicPr>
        <p:blipFill>
          <a:blip r:embed="rId3"/>
          <a:stretch>
            <a:fillRect/>
          </a:stretch>
        </p:blipFill>
        <p:spPr>
          <a:xfrm>
            <a:off x="645083" y="1158272"/>
            <a:ext cx="8276291" cy="4178408"/>
          </a:xfrm>
          <a:prstGeom prst="rect">
            <a:avLst/>
          </a:prstGeom>
        </p:spPr>
      </p:pic>
    </p:spTree>
    <p:extLst>
      <p:ext uri="{BB962C8B-B14F-4D97-AF65-F5344CB8AC3E}">
        <p14:creationId xmlns:p14="http://schemas.microsoft.com/office/powerpoint/2010/main" val="3214705606"/>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6" name="Google Shape;116;p16">
            <a:extLst>
              <a:ext uri="{FF2B5EF4-FFF2-40B4-BE49-F238E27FC236}">
                <a16:creationId xmlns:a16="http://schemas.microsoft.com/office/drawing/2014/main" id="{15D2C364-B16A-BC98-874E-ADBBF7550F47}"/>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Exemplos de portfólio</a:t>
            </a:r>
          </a:p>
        </p:txBody>
      </p:sp>
      <p:sp>
        <p:nvSpPr>
          <p:cNvPr id="9" name="TextBox 8">
            <a:extLst>
              <a:ext uri="{FF2B5EF4-FFF2-40B4-BE49-F238E27FC236}">
                <a16:creationId xmlns:a16="http://schemas.microsoft.com/office/drawing/2014/main" id="{A66E8EE7-CFF5-F024-CCDA-DEA1930A3958}"/>
              </a:ext>
            </a:extLst>
          </p:cNvPr>
          <p:cNvSpPr txBox="1"/>
          <p:nvPr/>
        </p:nvSpPr>
        <p:spPr>
          <a:xfrm>
            <a:off x="461555" y="5798831"/>
            <a:ext cx="8046720" cy="33855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600" dirty="0">
                <a:hlinkClick r:id="rId3"/>
              </a:rPr>
              <a:t>https://brunorosilva.github.io/</a:t>
            </a:r>
            <a:endParaRPr lang="pt-PT" sz="1600" dirty="0"/>
          </a:p>
        </p:txBody>
      </p:sp>
      <p:pic>
        <p:nvPicPr>
          <p:cNvPr id="4" name="Picture 3">
            <a:extLst>
              <a:ext uri="{FF2B5EF4-FFF2-40B4-BE49-F238E27FC236}">
                <a16:creationId xmlns:a16="http://schemas.microsoft.com/office/drawing/2014/main" id="{59CC2F45-2716-3980-D6E2-B61DE569AA45}"/>
              </a:ext>
            </a:extLst>
          </p:cNvPr>
          <p:cNvPicPr>
            <a:picLocks noChangeAspect="1"/>
          </p:cNvPicPr>
          <p:nvPr/>
        </p:nvPicPr>
        <p:blipFill>
          <a:blip r:embed="rId4"/>
          <a:stretch>
            <a:fillRect/>
          </a:stretch>
        </p:blipFill>
        <p:spPr>
          <a:xfrm>
            <a:off x="615593" y="1423425"/>
            <a:ext cx="8191209" cy="4273861"/>
          </a:xfrm>
          <a:prstGeom prst="rect">
            <a:avLst/>
          </a:prstGeom>
        </p:spPr>
      </p:pic>
    </p:spTree>
    <p:extLst>
      <p:ext uri="{BB962C8B-B14F-4D97-AF65-F5344CB8AC3E}">
        <p14:creationId xmlns:p14="http://schemas.microsoft.com/office/powerpoint/2010/main" val="372658061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6" name="Google Shape;116;p16">
            <a:extLst>
              <a:ext uri="{FF2B5EF4-FFF2-40B4-BE49-F238E27FC236}">
                <a16:creationId xmlns:a16="http://schemas.microsoft.com/office/drawing/2014/main" id="{15D2C364-B16A-BC98-874E-ADBBF7550F47}"/>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Exemplos de portfólio</a:t>
            </a:r>
          </a:p>
        </p:txBody>
      </p:sp>
      <p:sp>
        <p:nvSpPr>
          <p:cNvPr id="9" name="TextBox 8">
            <a:extLst>
              <a:ext uri="{FF2B5EF4-FFF2-40B4-BE49-F238E27FC236}">
                <a16:creationId xmlns:a16="http://schemas.microsoft.com/office/drawing/2014/main" id="{A66E8EE7-CFF5-F024-CCDA-DEA1930A3958}"/>
              </a:ext>
            </a:extLst>
          </p:cNvPr>
          <p:cNvSpPr txBox="1"/>
          <p:nvPr/>
        </p:nvSpPr>
        <p:spPr>
          <a:xfrm>
            <a:off x="461555" y="5798831"/>
            <a:ext cx="8046720" cy="33855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600" dirty="0">
                <a:hlinkClick r:id="rId3"/>
              </a:rPr>
              <a:t>https://github.com/lucjankonopka/portfolio</a:t>
            </a:r>
            <a:endParaRPr lang="pt-PT" sz="1600" dirty="0"/>
          </a:p>
        </p:txBody>
      </p:sp>
      <p:pic>
        <p:nvPicPr>
          <p:cNvPr id="5" name="Picture 4">
            <a:extLst>
              <a:ext uri="{FF2B5EF4-FFF2-40B4-BE49-F238E27FC236}">
                <a16:creationId xmlns:a16="http://schemas.microsoft.com/office/drawing/2014/main" id="{93D9B2FE-0B5A-27AE-500C-57B719E0FB85}"/>
              </a:ext>
            </a:extLst>
          </p:cNvPr>
          <p:cNvPicPr>
            <a:picLocks noChangeAspect="1"/>
          </p:cNvPicPr>
          <p:nvPr/>
        </p:nvPicPr>
        <p:blipFill>
          <a:blip r:embed="rId4"/>
          <a:stretch>
            <a:fillRect/>
          </a:stretch>
        </p:blipFill>
        <p:spPr>
          <a:xfrm>
            <a:off x="1588056" y="1682705"/>
            <a:ext cx="5967887" cy="3831236"/>
          </a:xfrm>
          <a:prstGeom prst="rect">
            <a:avLst/>
          </a:prstGeom>
        </p:spPr>
      </p:pic>
    </p:spTree>
    <p:extLst>
      <p:ext uri="{BB962C8B-B14F-4D97-AF65-F5344CB8AC3E}">
        <p14:creationId xmlns:p14="http://schemas.microsoft.com/office/powerpoint/2010/main" val="46351466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Data </a:t>
            </a:r>
            <a:r>
              <a:rPr lang="pt-PT" sz="3200" dirty="0" err="1"/>
              <a:t>Product</a:t>
            </a:r>
            <a:r>
              <a:rPr lang="pt-PT" sz="3200" dirty="0"/>
              <a:t> Manager</a:t>
            </a:r>
          </a:p>
        </p:txBody>
      </p:sp>
      <p:pic>
        <p:nvPicPr>
          <p:cNvPr id="6148" name="Picture 4" descr="What is Data Product Management? - CastorDoc Blog">
            <a:extLst>
              <a:ext uri="{FF2B5EF4-FFF2-40B4-BE49-F238E27FC236}">
                <a16:creationId xmlns:a16="http://schemas.microsoft.com/office/drawing/2014/main" id="{2ECBCE28-312D-6F42-638F-18D348FD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66" y="1834043"/>
            <a:ext cx="8032570" cy="371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201827"/>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Data </a:t>
            </a:r>
            <a:r>
              <a:rPr lang="pt-PT" sz="3200" dirty="0" err="1"/>
              <a:t>Product</a:t>
            </a:r>
            <a:r>
              <a:rPr lang="pt-PT" sz="3200" dirty="0"/>
              <a:t> Manager</a:t>
            </a:r>
          </a:p>
        </p:txBody>
      </p:sp>
      <p:pic>
        <p:nvPicPr>
          <p:cNvPr id="5" name="Picture 4">
            <a:extLst>
              <a:ext uri="{FF2B5EF4-FFF2-40B4-BE49-F238E27FC236}">
                <a16:creationId xmlns:a16="http://schemas.microsoft.com/office/drawing/2014/main" id="{46F842F2-9C86-2084-870C-2046CE306246}"/>
              </a:ext>
            </a:extLst>
          </p:cNvPr>
          <p:cNvPicPr>
            <a:picLocks noChangeAspect="1"/>
          </p:cNvPicPr>
          <p:nvPr/>
        </p:nvPicPr>
        <p:blipFill>
          <a:blip r:embed="rId3"/>
          <a:stretch>
            <a:fillRect/>
          </a:stretch>
        </p:blipFill>
        <p:spPr>
          <a:xfrm>
            <a:off x="531222" y="1520372"/>
            <a:ext cx="7646126" cy="4448484"/>
          </a:xfrm>
          <a:prstGeom prst="rect">
            <a:avLst/>
          </a:prstGeom>
        </p:spPr>
      </p:pic>
    </p:spTree>
    <p:extLst>
      <p:ext uri="{BB962C8B-B14F-4D97-AF65-F5344CB8AC3E}">
        <p14:creationId xmlns:p14="http://schemas.microsoft.com/office/powerpoint/2010/main" val="2108558426"/>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Analytics </a:t>
            </a:r>
            <a:r>
              <a:rPr lang="pt-PT" sz="3200" dirty="0" err="1"/>
              <a:t>Engineer</a:t>
            </a:r>
            <a:endParaRPr lang="pt-PT" sz="3200" dirty="0"/>
          </a:p>
        </p:txBody>
      </p:sp>
      <p:pic>
        <p:nvPicPr>
          <p:cNvPr id="7170" name="Picture 2" descr="Analytics Engineering: The Art and Science of Data Transformation | by Luís  Oliveira | Level Up Coding">
            <a:extLst>
              <a:ext uri="{FF2B5EF4-FFF2-40B4-BE49-F238E27FC236}">
                <a16:creationId xmlns:a16="http://schemas.microsoft.com/office/drawing/2014/main" id="{1892098C-E28B-7749-CFFA-5FBBBD776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807" y="2043332"/>
            <a:ext cx="7194273" cy="32574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CAFFFE-58B8-DD0B-1F2B-0291ECF14F10}"/>
              </a:ext>
            </a:extLst>
          </p:cNvPr>
          <p:cNvSpPr txBox="1"/>
          <p:nvPr/>
        </p:nvSpPr>
        <p:spPr>
          <a:xfrm>
            <a:off x="91947" y="5967588"/>
            <a:ext cx="9052053"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https://levelup.gitconnected.com/analytics-engineering-the-art-and-science-of-data-transformation-e18fc59d06be?gi=3104a38363c5</a:t>
            </a:r>
            <a:endParaRPr lang="pt-PT" sz="1200" dirty="0"/>
          </a:p>
        </p:txBody>
      </p:sp>
    </p:spTree>
    <p:extLst>
      <p:ext uri="{BB962C8B-B14F-4D97-AF65-F5344CB8AC3E}">
        <p14:creationId xmlns:p14="http://schemas.microsoft.com/office/powerpoint/2010/main" val="2661080428"/>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Analytics </a:t>
            </a:r>
            <a:r>
              <a:rPr lang="pt-PT" sz="3200" dirty="0" err="1"/>
              <a:t>Engineer</a:t>
            </a:r>
            <a:endParaRPr lang="pt-PT" sz="3200" dirty="0"/>
          </a:p>
        </p:txBody>
      </p:sp>
      <p:sp>
        <p:nvSpPr>
          <p:cNvPr id="6" name="TextBox 5">
            <a:extLst>
              <a:ext uri="{FF2B5EF4-FFF2-40B4-BE49-F238E27FC236}">
                <a16:creationId xmlns:a16="http://schemas.microsoft.com/office/drawing/2014/main" id="{02CAFFFE-58B8-DD0B-1F2B-0291ECF14F10}"/>
              </a:ext>
            </a:extLst>
          </p:cNvPr>
          <p:cNvSpPr txBox="1"/>
          <p:nvPr/>
        </p:nvSpPr>
        <p:spPr>
          <a:xfrm>
            <a:off x="91947" y="5967588"/>
            <a:ext cx="9052053"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https://levelup.gitconnected.com/analytics-engineering-the-art-and-science-of-data-transformation-e18fc59d06be?gi=3104a38363c5</a:t>
            </a:r>
            <a:endParaRPr lang="pt-PT" sz="1200" dirty="0"/>
          </a:p>
        </p:txBody>
      </p:sp>
      <p:pic>
        <p:nvPicPr>
          <p:cNvPr id="5" name="Picture 4">
            <a:extLst>
              <a:ext uri="{FF2B5EF4-FFF2-40B4-BE49-F238E27FC236}">
                <a16:creationId xmlns:a16="http://schemas.microsoft.com/office/drawing/2014/main" id="{B5F460CF-9D89-37B2-53EF-7030DCBC9772}"/>
              </a:ext>
            </a:extLst>
          </p:cNvPr>
          <p:cNvPicPr>
            <a:picLocks noChangeAspect="1"/>
          </p:cNvPicPr>
          <p:nvPr/>
        </p:nvPicPr>
        <p:blipFill>
          <a:blip r:embed="rId4"/>
          <a:stretch>
            <a:fillRect/>
          </a:stretch>
        </p:blipFill>
        <p:spPr>
          <a:xfrm>
            <a:off x="1092257" y="1702472"/>
            <a:ext cx="6423240" cy="4005938"/>
          </a:xfrm>
          <a:prstGeom prst="rect">
            <a:avLst/>
          </a:prstGeom>
        </p:spPr>
      </p:pic>
    </p:spTree>
    <p:extLst>
      <p:ext uri="{BB962C8B-B14F-4D97-AF65-F5344CB8AC3E}">
        <p14:creationId xmlns:p14="http://schemas.microsoft.com/office/powerpoint/2010/main" val="180016890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598925" y="943074"/>
            <a:ext cx="7952892" cy="4987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Big Data Timeline</a:t>
            </a:r>
            <a:endParaRPr dirty="0"/>
          </a:p>
        </p:txBody>
      </p:sp>
      <p:grpSp>
        <p:nvGrpSpPr>
          <p:cNvPr id="3" name="Google Shape;117;p16">
            <a:extLst>
              <a:ext uri="{FF2B5EF4-FFF2-40B4-BE49-F238E27FC236}">
                <a16:creationId xmlns:a16="http://schemas.microsoft.com/office/drawing/2014/main" id="{686A287B-E158-D58C-79BA-E3B7A0F64D98}"/>
              </a:ext>
            </a:extLst>
          </p:cNvPr>
          <p:cNvGrpSpPr/>
          <p:nvPr/>
        </p:nvGrpSpPr>
        <p:grpSpPr>
          <a:xfrm>
            <a:off x="606849" y="2220292"/>
            <a:ext cx="1753876" cy="1829550"/>
            <a:chOff x="606849" y="1203350"/>
            <a:chExt cx="1753876" cy="1829550"/>
          </a:xfrm>
        </p:grpSpPr>
        <p:sp>
          <p:nvSpPr>
            <p:cNvPr id="4" name="Google Shape;118;p16">
              <a:extLst>
                <a:ext uri="{FF2B5EF4-FFF2-40B4-BE49-F238E27FC236}">
                  <a16:creationId xmlns:a16="http://schemas.microsoft.com/office/drawing/2014/main" id="{2B225BD5-D1F0-BA3A-3769-01402300E3E8}"/>
                </a:ext>
              </a:extLst>
            </p:cNvPr>
            <p:cNvSpPr/>
            <p:nvPr/>
          </p:nvSpPr>
          <p:spPr>
            <a:xfrm>
              <a:off x="1912750" y="1382375"/>
              <a:ext cx="230100" cy="1119800"/>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9;p16">
              <a:extLst>
                <a:ext uri="{FF2B5EF4-FFF2-40B4-BE49-F238E27FC236}">
                  <a16:creationId xmlns:a16="http://schemas.microsoft.com/office/drawing/2014/main" id="{2DBBF504-FB17-87B9-70B7-9FBD12161995}"/>
                </a:ext>
              </a:extLst>
            </p:cNvPr>
            <p:cNvSpPr/>
            <p:nvPr/>
          </p:nvSpPr>
          <p:spPr>
            <a:xfrm>
              <a:off x="1192125" y="2443825"/>
              <a:ext cx="1134375" cy="589075"/>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2003 - 2004</a:t>
              </a:r>
              <a:endParaRPr sz="1700" dirty="0">
                <a:solidFill>
                  <a:srgbClr val="FFFFFF"/>
                </a:solidFill>
                <a:latin typeface="Fira Sans Extra Condensed"/>
                <a:ea typeface="Fira Sans Extra Condensed"/>
                <a:cs typeface="Fira Sans Extra Condensed"/>
                <a:sym typeface="Fira Sans Extra Condensed"/>
              </a:endParaRPr>
            </a:p>
          </p:txBody>
        </p:sp>
        <p:sp>
          <p:nvSpPr>
            <p:cNvPr id="6" name="Google Shape;120;p16">
              <a:extLst>
                <a:ext uri="{FF2B5EF4-FFF2-40B4-BE49-F238E27FC236}">
                  <a16:creationId xmlns:a16="http://schemas.microsoft.com/office/drawing/2014/main" id="{77D494C0-DFE5-0720-3616-EEF95E578F84}"/>
                </a:ext>
              </a:extLst>
            </p:cNvPr>
            <p:cNvSpPr/>
            <p:nvPr/>
          </p:nvSpPr>
          <p:spPr>
            <a:xfrm>
              <a:off x="2140450" y="1450250"/>
              <a:ext cx="150050" cy="150050"/>
            </a:xfrm>
            <a:custGeom>
              <a:avLst/>
              <a:gdLst/>
              <a:ahLst/>
              <a:cxnLst/>
              <a:rect l="l" t="t" r="r" b="b"/>
              <a:pathLst>
                <a:path w="6002" h="6002" extrusionOk="0">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p16">
              <a:extLst>
                <a:ext uri="{FF2B5EF4-FFF2-40B4-BE49-F238E27FC236}">
                  <a16:creationId xmlns:a16="http://schemas.microsoft.com/office/drawing/2014/main" id="{E759B846-C630-1B66-9052-1C0DE2DADDCB}"/>
                </a:ext>
              </a:extLst>
            </p:cNvPr>
            <p:cNvSpPr/>
            <p:nvPr/>
          </p:nvSpPr>
          <p:spPr>
            <a:xfrm>
              <a:off x="2070200" y="1382375"/>
              <a:ext cx="290525" cy="286075"/>
            </a:xfrm>
            <a:custGeom>
              <a:avLst/>
              <a:gdLst/>
              <a:ahLst/>
              <a:cxnLst/>
              <a:rect l="l" t="t" r="r" b="b"/>
              <a:pathLst>
                <a:path w="11621" h="11443" extrusionOk="0">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22;p16">
              <a:extLst>
                <a:ext uri="{FF2B5EF4-FFF2-40B4-BE49-F238E27FC236}">
                  <a16:creationId xmlns:a16="http://schemas.microsoft.com/office/drawing/2014/main" id="{DA27FCA1-D968-EA82-AF94-78412B23E719}"/>
                </a:ext>
              </a:extLst>
            </p:cNvPr>
            <p:cNvSpPr txBox="1"/>
            <p:nvPr/>
          </p:nvSpPr>
          <p:spPr>
            <a:xfrm>
              <a:off x="606849" y="1550190"/>
              <a:ext cx="13059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t-PT" sz="1200" dirty="0">
                  <a:solidFill>
                    <a:srgbClr val="434343"/>
                  </a:solidFill>
                  <a:latin typeface="Roboto"/>
                  <a:ea typeface="Roboto"/>
                  <a:cs typeface="Roboto"/>
                  <a:sym typeface="Roboto"/>
                </a:rPr>
                <a:t>Conceitos fundamentais do artigo do Google</a:t>
              </a:r>
              <a:endParaRPr lang="en-US" sz="1200" dirty="0">
                <a:solidFill>
                  <a:srgbClr val="434343"/>
                </a:solidFill>
                <a:latin typeface="Roboto"/>
                <a:ea typeface="Roboto"/>
                <a:cs typeface="Roboto"/>
                <a:sym typeface="Roboto"/>
              </a:endParaRPr>
            </a:p>
          </p:txBody>
        </p:sp>
        <p:sp>
          <p:nvSpPr>
            <p:cNvPr id="9" name="Google Shape;123;p16">
              <a:extLst>
                <a:ext uri="{FF2B5EF4-FFF2-40B4-BE49-F238E27FC236}">
                  <a16:creationId xmlns:a16="http://schemas.microsoft.com/office/drawing/2014/main" id="{AA338339-525D-3C79-D97B-A1E16A1313E0}"/>
                </a:ext>
              </a:extLst>
            </p:cNvPr>
            <p:cNvSpPr txBox="1"/>
            <p:nvPr/>
          </p:nvSpPr>
          <p:spPr>
            <a:xfrm>
              <a:off x="606849" y="1203350"/>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Início</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0" name="Google Shape;124;p16">
            <a:extLst>
              <a:ext uri="{FF2B5EF4-FFF2-40B4-BE49-F238E27FC236}">
                <a16:creationId xmlns:a16="http://schemas.microsoft.com/office/drawing/2014/main" id="{F11E91B8-EC79-578D-28F4-15ECF6926258}"/>
              </a:ext>
            </a:extLst>
          </p:cNvPr>
          <p:cNvGrpSpPr/>
          <p:nvPr/>
        </p:nvGrpSpPr>
        <p:grpSpPr>
          <a:xfrm>
            <a:off x="2980649" y="2185555"/>
            <a:ext cx="1785151" cy="1864287"/>
            <a:chOff x="2980649" y="1168613"/>
            <a:chExt cx="1785151" cy="1864287"/>
          </a:xfrm>
        </p:grpSpPr>
        <p:sp>
          <p:nvSpPr>
            <p:cNvPr id="11" name="Google Shape;125;p16">
              <a:extLst>
                <a:ext uri="{FF2B5EF4-FFF2-40B4-BE49-F238E27FC236}">
                  <a16:creationId xmlns:a16="http://schemas.microsoft.com/office/drawing/2014/main" id="{CE525A57-5A5D-1A81-2AA1-7965D92F4C64}"/>
                </a:ext>
              </a:extLst>
            </p:cNvPr>
            <p:cNvSpPr/>
            <p:nvPr/>
          </p:nvSpPr>
          <p:spPr>
            <a:xfrm>
              <a:off x="4286550" y="1382375"/>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p16">
              <a:extLst>
                <a:ext uri="{FF2B5EF4-FFF2-40B4-BE49-F238E27FC236}">
                  <a16:creationId xmlns:a16="http://schemas.microsoft.com/office/drawing/2014/main" id="{17149C0A-D629-3787-45BA-EE60685E7C9E}"/>
                </a:ext>
              </a:extLst>
            </p:cNvPr>
            <p:cNvSpPr/>
            <p:nvPr/>
          </p:nvSpPr>
          <p:spPr>
            <a:xfrm>
              <a:off x="3460550" y="2443825"/>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2008</a:t>
              </a:r>
              <a:endParaRPr sz="1700" dirty="0">
                <a:solidFill>
                  <a:srgbClr val="FFFFFF"/>
                </a:solidFill>
                <a:latin typeface="Fira Sans Extra Condensed"/>
                <a:ea typeface="Fira Sans Extra Condensed"/>
                <a:cs typeface="Fira Sans Extra Condensed"/>
                <a:sym typeface="Fira Sans Extra Condensed"/>
              </a:endParaRPr>
            </a:p>
          </p:txBody>
        </p:sp>
        <p:sp>
          <p:nvSpPr>
            <p:cNvPr id="13" name="Google Shape;127;p16">
              <a:extLst>
                <a:ext uri="{FF2B5EF4-FFF2-40B4-BE49-F238E27FC236}">
                  <a16:creationId xmlns:a16="http://schemas.microsoft.com/office/drawing/2014/main" id="{5FF33D25-975A-2AFA-A038-C22F5811FE10}"/>
                </a:ext>
              </a:extLst>
            </p:cNvPr>
            <p:cNvSpPr/>
            <p:nvPr/>
          </p:nvSpPr>
          <p:spPr>
            <a:xfrm>
              <a:off x="4460675" y="1496375"/>
              <a:ext cx="89325" cy="171175"/>
            </a:xfrm>
            <a:custGeom>
              <a:avLst/>
              <a:gdLst/>
              <a:ahLst/>
              <a:cxnLst/>
              <a:rect l="l" t="t" r="r" b="b"/>
              <a:pathLst>
                <a:path w="3573" h="6847" extrusionOk="0">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p16">
              <a:extLst>
                <a:ext uri="{FF2B5EF4-FFF2-40B4-BE49-F238E27FC236}">
                  <a16:creationId xmlns:a16="http://schemas.microsoft.com/office/drawing/2014/main" id="{417C6996-57D8-2DA9-E945-0C50F242665F}"/>
                </a:ext>
              </a:extLst>
            </p:cNvPr>
            <p:cNvSpPr/>
            <p:nvPr/>
          </p:nvSpPr>
          <p:spPr>
            <a:xfrm>
              <a:off x="4564850" y="1436850"/>
              <a:ext cx="92900" cy="230700"/>
            </a:xfrm>
            <a:custGeom>
              <a:avLst/>
              <a:gdLst/>
              <a:ahLst/>
              <a:cxnLst/>
              <a:rect l="l" t="t" r="r" b="b"/>
              <a:pathLst>
                <a:path w="3716" h="9228" extrusionOk="0">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p16">
              <a:extLst>
                <a:ext uri="{FF2B5EF4-FFF2-40B4-BE49-F238E27FC236}">
                  <a16:creationId xmlns:a16="http://schemas.microsoft.com/office/drawing/2014/main" id="{FB3CDAFB-AB6B-F3A8-1263-6A2C44CF7C53}"/>
                </a:ext>
              </a:extLst>
            </p:cNvPr>
            <p:cNvSpPr/>
            <p:nvPr/>
          </p:nvSpPr>
          <p:spPr>
            <a:xfrm>
              <a:off x="4672600" y="1380900"/>
              <a:ext cx="93200" cy="286650"/>
            </a:xfrm>
            <a:custGeom>
              <a:avLst/>
              <a:gdLst/>
              <a:ahLst/>
              <a:cxnLst/>
              <a:rect l="l" t="t" r="r" b="b"/>
              <a:pathLst>
                <a:path w="3728" h="11466" extrusionOk="0">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p16">
              <a:extLst>
                <a:ext uri="{FF2B5EF4-FFF2-40B4-BE49-F238E27FC236}">
                  <a16:creationId xmlns:a16="http://schemas.microsoft.com/office/drawing/2014/main" id="{860AA49B-9FCB-21B3-47F8-4DE86CD5DDAC}"/>
                </a:ext>
              </a:extLst>
            </p:cNvPr>
            <p:cNvSpPr txBox="1"/>
            <p:nvPr/>
          </p:nvSpPr>
          <p:spPr>
            <a:xfrm>
              <a:off x="2980649" y="1550190"/>
              <a:ext cx="13059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rgbClr val="434343"/>
                  </a:solidFill>
                  <a:latin typeface="Roboto"/>
                  <a:ea typeface="Roboto"/>
                  <a:cs typeface="Roboto"/>
                  <a:sym typeface="Roboto"/>
                </a:rPr>
                <a:t>Hadoop 1.0 com HDFS e MapReduce</a:t>
              </a:r>
            </a:p>
          </p:txBody>
        </p:sp>
        <p:sp>
          <p:nvSpPr>
            <p:cNvPr id="17" name="Google Shape;131;p16">
              <a:extLst>
                <a:ext uri="{FF2B5EF4-FFF2-40B4-BE49-F238E27FC236}">
                  <a16:creationId xmlns:a16="http://schemas.microsoft.com/office/drawing/2014/main" id="{645D97FF-920F-D3E9-FE15-6ADC4A8DC5FB}"/>
                </a:ext>
              </a:extLst>
            </p:cNvPr>
            <p:cNvSpPr txBox="1"/>
            <p:nvPr/>
          </p:nvSpPr>
          <p:spPr>
            <a:xfrm>
              <a:off x="2988074" y="1168613"/>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Yahoo e Hadoop</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8" name="Google Shape;132;p16">
            <a:extLst>
              <a:ext uri="{FF2B5EF4-FFF2-40B4-BE49-F238E27FC236}">
                <a16:creationId xmlns:a16="http://schemas.microsoft.com/office/drawing/2014/main" id="{3D35D628-F0C8-364E-A3E6-6EEEE14CBDB8}"/>
              </a:ext>
            </a:extLst>
          </p:cNvPr>
          <p:cNvGrpSpPr/>
          <p:nvPr/>
        </p:nvGrpSpPr>
        <p:grpSpPr>
          <a:xfrm>
            <a:off x="5354475" y="2220292"/>
            <a:ext cx="1783050" cy="1829550"/>
            <a:chOff x="5354475" y="1203350"/>
            <a:chExt cx="1783050" cy="1829550"/>
          </a:xfrm>
        </p:grpSpPr>
        <p:sp>
          <p:nvSpPr>
            <p:cNvPr id="19" name="Google Shape;133;p16">
              <a:extLst>
                <a:ext uri="{FF2B5EF4-FFF2-40B4-BE49-F238E27FC236}">
                  <a16:creationId xmlns:a16="http://schemas.microsoft.com/office/drawing/2014/main" id="{99A976E2-72C7-D882-B3C9-B8728EB60875}"/>
                </a:ext>
              </a:extLst>
            </p:cNvPr>
            <p:cNvSpPr/>
            <p:nvPr/>
          </p:nvSpPr>
          <p:spPr>
            <a:xfrm>
              <a:off x="6657075" y="1382375"/>
              <a:ext cx="230425" cy="111980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p16">
              <a:extLst>
                <a:ext uri="{FF2B5EF4-FFF2-40B4-BE49-F238E27FC236}">
                  <a16:creationId xmlns:a16="http://schemas.microsoft.com/office/drawing/2014/main" id="{139C169A-8E2C-2B68-A3A3-2CD63177D071}"/>
                </a:ext>
              </a:extLst>
            </p:cNvPr>
            <p:cNvSpPr/>
            <p:nvPr/>
          </p:nvSpPr>
          <p:spPr>
            <a:xfrm>
              <a:off x="5831075" y="2443825"/>
              <a:ext cx="1240375" cy="589075"/>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2011-2013</a:t>
              </a:r>
              <a:endParaRPr sz="1700" dirty="0">
                <a:solidFill>
                  <a:srgbClr val="FFFFFF"/>
                </a:solidFill>
                <a:latin typeface="Fira Sans Extra Condensed"/>
                <a:ea typeface="Fira Sans Extra Condensed"/>
                <a:cs typeface="Fira Sans Extra Condensed"/>
                <a:sym typeface="Fira Sans Extra Condensed"/>
              </a:endParaRPr>
            </a:p>
          </p:txBody>
        </p:sp>
        <p:sp>
          <p:nvSpPr>
            <p:cNvPr id="21" name="Google Shape;135;p16">
              <a:extLst>
                <a:ext uri="{FF2B5EF4-FFF2-40B4-BE49-F238E27FC236}">
                  <a16:creationId xmlns:a16="http://schemas.microsoft.com/office/drawing/2014/main" id="{00A56FC3-932B-371B-4BFB-6A47CD39349C}"/>
                </a:ext>
              </a:extLst>
            </p:cNvPr>
            <p:cNvSpPr/>
            <p:nvPr/>
          </p:nvSpPr>
          <p:spPr>
            <a:xfrm>
              <a:off x="6915750" y="1412900"/>
              <a:ext cx="145875" cy="82925"/>
            </a:xfrm>
            <a:custGeom>
              <a:avLst/>
              <a:gdLst/>
              <a:ahLst/>
              <a:cxnLst/>
              <a:rect l="l" t="t" r="r" b="b"/>
              <a:pathLst>
                <a:path w="5835" h="3317" extrusionOk="0">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p16">
              <a:extLst>
                <a:ext uri="{FF2B5EF4-FFF2-40B4-BE49-F238E27FC236}">
                  <a16:creationId xmlns:a16="http://schemas.microsoft.com/office/drawing/2014/main" id="{26BFF1FE-83FC-3EA7-A3B4-ACC60DB63973}"/>
                </a:ext>
              </a:extLst>
            </p:cNvPr>
            <p:cNvSpPr/>
            <p:nvPr/>
          </p:nvSpPr>
          <p:spPr>
            <a:xfrm>
              <a:off x="6877350" y="1382225"/>
              <a:ext cx="260175" cy="250200"/>
            </a:xfrm>
            <a:custGeom>
              <a:avLst/>
              <a:gdLst/>
              <a:ahLst/>
              <a:cxnLst/>
              <a:rect l="l" t="t" r="r" b="b"/>
              <a:pathLst>
                <a:path w="10407" h="10008" extrusionOk="0">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p16">
              <a:extLst>
                <a:ext uri="{FF2B5EF4-FFF2-40B4-BE49-F238E27FC236}">
                  <a16:creationId xmlns:a16="http://schemas.microsoft.com/office/drawing/2014/main" id="{12848583-5887-816F-DAC8-AF6EA0484746}"/>
                </a:ext>
              </a:extLst>
            </p:cNvPr>
            <p:cNvSpPr txBox="1"/>
            <p:nvPr/>
          </p:nvSpPr>
          <p:spPr>
            <a:xfrm>
              <a:off x="5354475" y="1349448"/>
              <a:ext cx="13059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pt-PT" sz="1200" dirty="0">
                <a:solidFill>
                  <a:srgbClr val="434343"/>
                </a:solidFill>
                <a:latin typeface="Roboto"/>
                <a:ea typeface="Roboto"/>
                <a:cs typeface="Roboto"/>
                <a:sym typeface="Roboto"/>
              </a:endParaRPr>
            </a:p>
            <a:p>
              <a:pPr marL="0" lvl="0" indent="0" rtl="0">
                <a:spcBef>
                  <a:spcPts val="0"/>
                </a:spcBef>
                <a:spcAft>
                  <a:spcPts val="0"/>
                </a:spcAft>
                <a:buNone/>
              </a:pPr>
              <a:r>
                <a:rPr lang="pt-PT" sz="1200" dirty="0">
                  <a:solidFill>
                    <a:srgbClr val="434343"/>
                  </a:solidFill>
                  <a:latin typeface="Roboto"/>
                  <a:ea typeface="Roboto"/>
                  <a:cs typeface="Roboto"/>
                  <a:sym typeface="Roboto"/>
                </a:rPr>
                <a:t>Lançamento o YARN, expandindo seu ecossistema</a:t>
              </a:r>
              <a:endParaRPr lang="en-US" sz="1200" dirty="0">
                <a:solidFill>
                  <a:srgbClr val="434343"/>
                </a:solidFill>
                <a:latin typeface="Roboto"/>
                <a:ea typeface="Roboto"/>
                <a:cs typeface="Roboto"/>
                <a:sym typeface="Roboto"/>
              </a:endParaRPr>
            </a:p>
          </p:txBody>
        </p:sp>
        <p:sp>
          <p:nvSpPr>
            <p:cNvPr id="24" name="Google Shape;138;p16">
              <a:extLst>
                <a:ext uri="{FF2B5EF4-FFF2-40B4-BE49-F238E27FC236}">
                  <a16:creationId xmlns:a16="http://schemas.microsoft.com/office/drawing/2014/main" id="{16A7E419-B0B4-905B-A9EA-93828A8667EF}"/>
                </a:ext>
              </a:extLst>
            </p:cNvPr>
            <p:cNvSpPr txBox="1"/>
            <p:nvPr/>
          </p:nvSpPr>
          <p:spPr>
            <a:xfrm>
              <a:off x="5354475" y="1203350"/>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Hadoop 2.0</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5" name="Google Shape;139;p16">
            <a:extLst>
              <a:ext uri="{FF2B5EF4-FFF2-40B4-BE49-F238E27FC236}">
                <a16:creationId xmlns:a16="http://schemas.microsoft.com/office/drawing/2014/main" id="{18E97BC6-F04B-6672-C087-5A69F42771E5}"/>
              </a:ext>
            </a:extLst>
          </p:cNvPr>
          <p:cNvGrpSpPr/>
          <p:nvPr/>
        </p:nvGrpSpPr>
        <p:grpSpPr>
          <a:xfrm>
            <a:off x="1634188" y="3460767"/>
            <a:ext cx="1881162" cy="1781012"/>
            <a:chOff x="1634188" y="2443825"/>
            <a:chExt cx="1881162" cy="1781012"/>
          </a:xfrm>
        </p:grpSpPr>
        <p:sp>
          <p:nvSpPr>
            <p:cNvPr id="26" name="Google Shape;140;p16">
              <a:extLst>
                <a:ext uri="{FF2B5EF4-FFF2-40B4-BE49-F238E27FC236}">
                  <a16:creationId xmlns:a16="http://schemas.microsoft.com/office/drawing/2014/main" id="{BED5B6C4-8936-C590-6700-1C6360930CC4}"/>
                </a:ext>
              </a:extLst>
            </p:cNvPr>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1;p16">
              <a:extLst>
                <a:ext uri="{FF2B5EF4-FFF2-40B4-BE49-F238E27FC236}">
                  <a16:creationId xmlns:a16="http://schemas.microsoft.com/office/drawing/2014/main" id="{743C082B-9398-1F31-F344-7827C5EDD301}"/>
                </a:ext>
              </a:extLst>
            </p:cNvPr>
            <p:cNvSpPr/>
            <p:nvPr/>
          </p:nvSpPr>
          <p:spPr>
            <a:xfrm>
              <a:off x="2275275" y="2443825"/>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2005-2006</a:t>
              </a:r>
              <a:endParaRPr sz="1700" dirty="0">
                <a:solidFill>
                  <a:srgbClr val="FFFFFF"/>
                </a:solidFill>
                <a:latin typeface="Fira Sans Extra Condensed"/>
                <a:ea typeface="Fira Sans Extra Condensed"/>
                <a:cs typeface="Fira Sans Extra Condensed"/>
                <a:sym typeface="Fira Sans Extra Condensed"/>
              </a:endParaRPr>
            </a:p>
          </p:txBody>
        </p:sp>
        <p:sp>
          <p:nvSpPr>
            <p:cNvPr id="30" name="Google Shape;144;p16">
              <a:extLst>
                <a:ext uri="{FF2B5EF4-FFF2-40B4-BE49-F238E27FC236}">
                  <a16:creationId xmlns:a16="http://schemas.microsoft.com/office/drawing/2014/main" id="{7B3E2474-B48C-1D9F-C15F-068E1C2C9631}"/>
                </a:ext>
              </a:extLst>
            </p:cNvPr>
            <p:cNvSpPr txBox="1"/>
            <p:nvPr/>
          </p:nvSpPr>
          <p:spPr>
            <a:xfrm>
              <a:off x="1634188" y="3689937"/>
              <a:ext cx="14013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434343"/>
                  </a:solidFill>
                  <a:latin typeface="Roboto"/>
                  <a:ea typeface="Roboto"/>
                  <a:cs typeface="Roboto"/>
                  <a:sym typeface="Roboto"/>
                </a:rPr>
                <a:t>Desenvolvimento Inicial</a:t>
              </a:r>
              <a:endParaRPr sz="1200" dirty="0">
                <a:solidFill>
                  <a:srgbClr val="434343"/>
                </a:solidFill>
                <a:latin typeface="Roboto"/>
                <a:ea typeface="Roboto"/>
                <a:cs typeface="Roboto"/>
                <a:sym typeface="Roboto"/>
              </a:endParaRPr>
            </a:p>
          </p:txBody>
        </p:sp>
        <p:sp>
          <p:nvSpPr>
            <p:cNvPr id="31" name="Google Shape;145;p16">
              <a:extLst>
                <a:ext uri="{FF2B5EF4-FFF2-40B4-BE49-F238E27FC236}">
                  <a16:creationId xmlns:a16="http://schemas.microsoft.com/office/drawing/2014/main" id="{6033ACBC-4D5E-C6DC-DC35-55061222715F}"/>
                </a:ext>
              </a:extLst>
            </p:cNvPr>
            <p:cNvSpPr txBox="1"/>
            <p:nvPr/>
          </p:nvSpPr>
          <p:spPr>
            <a:xfrm>
              <a:off x="1634188" y="3343088"/>
              <a:ext cx="14013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Apache Hadoop</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8" name="Google Shape;146;p16">
            <a:extLst>
              <a:ext uri="{FF2B5EF4-FFF2-40B4-BE49-F238E27FC236}">
                <a16:creationId xmlns:a16="http://schemas.microsoft.com/office/drawing/2014/main" id="{85B73AF1-6514-53F2-0148-A51DED694DCD}"/>
              </a:ext>
            </a:extLst>
          </p:cNvPr>
          <p:cNvGrpSpPr/>
          <p:nvPr/>
        </p:nvGrpSpPr>
        <p:grpSpPr>
          <a:xfrm>
            <a:off x="3835470" y="3460767"/>
            <a:ext cx="2094755" cy="1781012"/>
            <a:chOff x="3835470" y="2443825"/>
            <a:chExt cx="2094755" cy="1781012"/>
          </a:xfrm>
        </p:grpSpPr>
        <p:sp>
          <p:nvSpPr>
            <p:cNvPr id="39" name="Google Shape;147;p16">
              <a:extLst>
                <a:ext uri="{FF2B5EF4-FFF2-40B4-BE49-F238E27FC236}">
                  <a16:creationId xmlns:a16="http://schemas.microsoft.com/office/drawing/2014/main" id="{BDED6AA6-020B-2FA2-6FBC-651F4E57D15E}"/>
                </a:ext>
              </a:extLst>
            </p:cNvPr>
            <p:cNvSpPr/>
            <p:nvPr/>
          </p:nvSpPr>
          <p:spPr>
            <a:xfrm>
              <a:off x="5409300" y="2993300"/>
              <a:ext cx="230125" cy="112010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8;p16">
              <a:extLst>
                <a:ext uri="{FF2B5EF4-FFF2-40B4-BE49-F238E27FC236}">
                  <a16:creationId xmlns:a16="http://schemas.microsoft.com/office/drawing/2014/main" id="{A4B8F613-F120-9B15-7585-5BB10DDF59B3}"/>
                </a:ext>
              </a:extLst>
            </p:cNvPr>
            <p:cNvSpPr/>
            <p:nvPr/>
          </p:nvSpPr>
          <p:spPr>
            <a:xfrm>
              <a:off x="4645825" y="2443825"/>
              <a:ext cx="1240350" cy="589075"/>
            </a:xfrm>
            <a:custGeom>
              <a:avLst/>
              <a:gdLst/>
              <a:ahLst/>
              <a:cxnLst/>
              <a:rect l="l" t="t" r="r" b="b"/>
              <a:pathLst>
                <a:path w="49614" h="23563" extrusionOk="0">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2009</a:t>
              </a:r>
              <a:endParaRPr sz="1700" dirty="0">
                <a:solidFill>
                  <a:srgbClr val="FFFFFF"/>
                </a:solidFill>
                <a:latin typeface="Fira Sans Extra Condensed"/>
                <a:ea typeface="Fira Sans Extra Condensed"/>
                <a:cs typeface="Fira Sans Extra Condensed"/>
                <a:sym typeface="Fira Sans Extra Condensed"/>
              </a:endParaRPr>
            </a:p>
          </p:txBody>
        </p:sp>
        <p:sp>
          <p:nvSpPr>
            <p:cNvPr id="41" name="Google Shape;149;p16">
              <a:extLst>
                <a:ext uri="{FF2B5EF4-FFF2-40B4-BE49-F238E27FC236}">
                  <a16:creationId xmlns:a16="http://schemas.microsoft.com/office/drawing/2014/main" id="{1045221C-7C0C-733D-750D-840B2D83A524}"/>
                </a:ext>
              </a:extLst>
            </p:cNvPr>
            <p:cNvSpPr/>
            <p:nvPr/>
          </p:nvSpPr>
          <p:spPr>
            <a:xfrm>
              <a:off x="5668275" y="3945200"/>
              <a:ext cx="22050" cy="22050"/>
            </a:xfrm>
            <a:custGeom>
              <a:avLst/>
              <a:gdLst/>
              <a:ahLst/>
              <a:cxnLst/>
              <a:rect l="l" t="t" r="r" b="b"/>
              <a:pathLst>
                <a:path w="882" h="882" extrusionOk="0">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0;p16">
              <a:extLst>
                <a:ext uri="{FF2B5EF4-FFF2-40B4-BE49-F238E27FC236}">
                  <a16:creationId xmlns:a16="http://schemas.microsoft.com/office/drawing/2014/main" id="{4B985476-91CE-A82F-294E-57E3D4D3F642}"/>
                </a:ext>
              </a:extLst>
            </p:cNvPr>
            <p:cNvSpPr/>
            <p:nvPr/>
          </p:nvSpPr>
          <p:spPr>
            <a:xfrm>
              <a:off x="5712325" y="3945200"/>
              <a:ext cx="22350" cy="22050"/>
            </a:xfrm>
            <a:custGeom>
              <a:avLst/>
              <a:gdLst/>
              <a:ahLst/>
              <a:cxnLst/>
              <a:rect l="l" t="t" r="r" b="b"/>
              <a:pathLst>
                <a:path w="894" h="882" extrusionOk="0">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1;p16">
              <a:extLst>
                <a:ext uri="{FF2B5EF4-FFF2-40B4-BE49-F238E27FC236}">
                  <a16:creationId xmlns:a16="http://schemas.microsoft.com/office/drawing/2014/main" id="{5F26FF39-0CC7-D773-048C-F5FA61D11E39}"/>
                </a:ext>
              </a:extLst>
            </p:cNvPr>
            <p:cNvSpPr/>
            <p:nvPr/>
          </p:nvSpPr>
          <p:spPr>
            <a:xfrm>
              <a:off x="5756675" y="3945200"/>
              <a:ext cx="22050" cy="22050"/>
            </a:xfrm>
            <a:custGeom>
              <a:avLst/>
              <a:gdLst/>
              <a:ahLst/>
              <a:cxnLst/>
              <a:rect l="l" t="t" r="r" b="b"/>
              <a:pathLst>
                <a:path w="882" h="882" extrusionOk="0">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p16">
              <a:extLst>
                <a:ext uri="{FF2B5EF4-FFF2-40B4-BE49-F238E27FC236}">
                  <a16:creationId xmlns:a16="http://schemas.microsoft.com/office/drawing/2014/main" id="{452B44AC-0F50-2D9D-C256-0600EDA8E7A8}"/>
                </a:ext>
              </a:extLst>
            </p:cNvPr>
            <p:cNvSpPr/>
            <p:nvPr/>
          </p:nvSpPr>
          <p:spPr>
            <a:xfrm>
              <a:off x="5800725" y="3945200"/>
              <a:ext cx="22050" cy="22050"/>
            </a:xfrm>
            <a:custGeom>
              <a:avLst/>
              <a:gdLst/>
              <a:ahLst/>
              <a:cxnLst/>
              <a:rect l="l" t="t" r="r" b="b"/>
              <a:pathLst>
                <a:path w="882" h="882" extrusionOk="0">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3;p16">
              <a:extLst>
                <a:ext uri="{FF2B5EF4-FFF2-40B4-BE49-F238E27FC236}">
                  <a16:creationId xmlns:a16="http://schemas.microsoft.com/office/drawing/2014/main" id="{D86AD567-AD23-9A56-151D-D49142F97141}"/>
                </a:ext>
              </a:extLst>
            </p:cNvPr>
            <p:cNvSpPr/>
            <p:nvPr/>
          </p:nvSpPr>
          <p:spPr>
            <a:xfrm>
              <a:off x="5614100" y="3803225"/>
              <a:ext cx="316125" cy="324450"/>
            </a:xfrm>
            <a:custGeom>
              <a:avLst/>
              <a:gdLst/>
              <a:ahLst/>
              <a:cxnLst/>
              <a:rect l="l" t="t" r="r" b="b"/>
              <a:pathLst>
                <a:path w="12645" h="12978" extrusionOk="0">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4;p16">
              <a:extLst>
                <a:ext uri="{FF2B5EF4-FFF2-40B4-BE49-F238E27FC236}">
                  <a16:creationId xmlns:a16="http://schemas.microsoft.com/office/drawing/2014/main" id="{550D0139-17B1-CF04-96B7-B98207DA0BF9}"/>
                </a:ext>
              </a:extLst>
            </p:cNvPr>
            <p:cNvSpPr txBox="1"/>
            <p:nvPr/>
          </p:nvSpPr>
          <p:spPr>
            <a:xfrm>
              <a:off x="4007988" y="3689937"/>
              <a:ext cx="14013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pt-PT" sz="1200" dirty="0">
                <a:solidFill>
                  <a:srgbClr val="434343"/>
                </a:solidFill>
                <a:latin typeface="Roboto"/>
                <a:ea typeface="Roboto"/>
                <a:cs typeface="Roboto"/>
                <a:sym typeface="Roboto"/>
              </a:endParaRPr>
            </a:p>
            <a:p>
              <a:pPr marL="0" lvl="0" indent="0" rtl="0">
                <a:spcBef>
                  <a:spcPts val="0"/>
                </a:spcBef>
                <a:spcAft>
                  <a:spcPts val="0"/>
                </a:spcAft>
                <a:buNone/>
              </a:pPr>
              <a:r>
                <a:rPr lang="pt-PT" sz="1200" dirty="0">
                  <a:solidFill>
                    <a:srgbClr val="434343"/>
                  </a:solidFill>
                  <a:latin typeface="Roboto"/>
                  <a:ea typeface="Roboto"/>
                  <a:cs typeface="Roboto"/>
                  <a:sym typeface="Roboto"/>
                </a:rPr>
                <a:t>Desenvolvimento do </a:t>
              </a:r>
              <a:r>
                <a:rPr lang="pt-PT" sz="1200" dirty="0" err="1">
                  <a:solidFill>
                    <a:srgbClr val="434343"/>
                  </a:solidFill>
                  <a:latin typeface="Roboto"/>
                  <a:ea typeface="Roboto"/>
                  <a:cs typeface="Roboto"/>
                  <a:sym typeface="Roboto"/>
                </a:rPr>
                <a:t>Spark</a:t>
              </a:r>
              <a:r>
                <a:rPr lang="pt-PT" sz="1200" dirty="0">
                  <a:solidFill>
                    <a:srgbClr val="434343"/>
                  </a:solidFill>
                  <a:latin typeface="Roboto"/>
                  <a:ea typeface="Roboto"/>
                  <a:cs typeface="Roboto"/>
                  <a:sym typeface="Roboto"/>
                </a:rPr>
                <a:t> na UC Berkeley</a:t>
              </a:r>
              <a:endParaRPr lang="en-US" sz="1200" dirty="0">
                <a:solidFill>
                  <a:srgbClr val="434343"/>
                </a:solidFill>
                <a:latin typeface="Roboto"/>
                <a:ea typeface="Roboto"/>
                <a:cs typeface="Roboto"/>
                <a:sym typeface="Roboto"/>
              </a:endParaRPr>
            </a:p>
          </p:txBody>
        </p:sp>
        <p:sp>
          <p:nvSpPr>
            <p:cNvPr id="47" name="Google Shape;155;p16">
              <a:extLst>
                <a:ext uri="{FF2B5EF4-FFF2-40B4-BE49-F238E27FC236}">
                  <a16:creationId xmlns:a16="http://schemas.microsoft.com/office/drawing/2014/main" id="{B9BD1773-478F-8D24-99A8-D9A6D09DF834}"/>
                </a:ext>
              </a:extLst>
            </p:cNvPr>
            <p:cNvSpPr txBox="1"/>
            <p:nvPr/>
          </p:nvSpPr>
          <p:spPr>
            <a:xfrm>
              <a:off x="3835470" y="3362280"/>
              <a:ext cx="1695375"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Nascimento do Spark</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48" name="Google Shape;156;p16">
            <a:extLst>
              <a:ext uri="{FF2B5EF4-FFF2-40B4-BE49-F238E27FC236}">
                <a16:creationId xmlns:a16="http://schemas.microsoft.com/office/drawing/2014/main" id="{0BDCAC2F-274C-5C9D-E7B8-907D208156C0}"/>
              </a:ext>
            </a:extLst>
          </p:cNvPr>
          <p:cNvGrpSpPr/>
          <p:nvPr/>
        </p:nvGrpSpPr>
        <p:grpSpPr>
          <a:xfrm>
            <a:off x="6172763" y="3460767"/>
            <a:ext cx="2083937" cy="1781012"/>
            <a:chOff x="6172763" y="2443825"/>
            <a:chExt cx="2083937" cy="1781012"/>
          </a:xfrm>
        </p:grpSpPr>
        <p:sp>
          <p:nvSpPr>
            <p:cNvPr id="49" name="Google Shape;157;p16">
              <a:extLst>
                <a:ext uri="{FF2B5EF4-FFF2-40B4-BE49-F238E27FC236}">
                  <a16:creationId xmlns:a16="http://schemas.microsoft.com/office/drawing/2014/main" id="{9A723CD7-1329-5663-6A4A-1BA98DFC1C0C}"/>
                </a:ext>
              </a:extLst>
            </p:cNvPr>
            <p:cNvSpPr/>
            <p:nvPr/>
          </p:nvSpPr>
          <p:spPr>
            <a:xfrm>
              <a:off x="7779850" y="2993300"/>
              <a:ext cx="230100" cy="1120100"/>
            </a:xfrm>
            <a:custGeom>
              <a:avLst/>
              <a:gdLst/>
              <a:ahLst/>
              <a:cxnLst/>
              <a:rect l="l" t="t" r="r" b="b"/>
              <a:pathLst>
                <a:path w="9204" h="44804" extrusionOk="0">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8;p16">
              <a:extLst>
                <a:ext uri="{FF2B5EF4-FFF2-40B4-BE49-F238E27FC236}">
                  <a16:creationId xmlns:a16="http://schemas.microsoft.com/office/drawing/2014/main" id="{D7BD4F05-7249-861E-BBE4-A18968A06532}"/>
                </a:ext>
              </a:extLst>
            </p:cNvPr>
            <p:cNvSpPr/>
            <p:nvPr/>
          </p:nvSpPr>
          <p:spPr>
            <a:xfrm>
              <a:off x="7016350" y="2443825"/>
              <a:ext cx="1240350" cy="589075"/>
            </a:xfrm>
            <a:custGeom>
              <a:avLst/>
              <a:gdLst/>
              <a:ahLst/>
              <a:cxnLst/>
              <a:rect l="l" t="t" r="r" b="b"/>
              <a:pathLst>
                <a:path w="49614" h="23563" extrusionOk="0">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  2015 - Today</a:t>
              </a:r>
              <a:endParaRPr sz="1700" dirty="0">
                <a:solidFill>
                  <a:srgbClr val="FFFFFF"/>
                </a:solidFill>
                <a:latin typeface="Fira Sans Extra Condensed"/>
                <a:ea typeface="Fira Sans Extra Condensed"/>
                <a:cs typeface="Fira Sans Extra Condensed"/>
                <a:sym typeface="Fira Sans Extra Condensed"/>
              </a:endParaRPr>
            </a:p>
          </p:txBody>
        </p:sp>
        <p:sp>
          <p:nvSpPr>
            <p:cNvPr id="51" name="Google Shape;159;p16">
              <a:extLst>
                <a:ext uri="{FF2B5EF4-FFF2-40B4-BE49-F238E27FC236}">
                  <a16:creationId xmlns:a16="http://schemas.microsoft.com/office/drawing/2014/main" id="{7A11C629-F58C-27E8-92A6-1A578B9F4A76}"/>
                </a:ext>
              </a:extLst>
            </p:cNvPr>
            <p:cNvSpPr/>
            <p:nvPr/>
          </p:nvSpPr>
          <p:spPr>
            <a:xfrm>
              <a:off x="7950700" y="3840425"/>
              <a:ext cx="282800" cy="278925"/>
            </a:xfrm>
            <a:custGeom>
              <a:avLst/>
              <a:gdLst/>
              <a:ahLst/>
              <a:cxnLst/>
              <a:rect l="l" t="t" r="r" b="b"/>
              <a:pathLst>
                <a:path w="11312" h="11157" extrusionOk="0">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0;p16">
              <a:extLst>
                <a:ext uri="{FF2B5EF4-FFF2-40B4-BE49-F238E27FC236}">
                  <a16:creationId xmlns:a16="http://schemas.microsoft.com/office/drawing/2014/main" id="{DD468CF4-049F-22E4-D521-946033D8F763}"/>
                </a:ext>
              </a:extLst>
            </p:cNvPr>
            <p:cNvSpPr/>
            <p:nvPr/>
          </p:nvSpPr>
          <p:spPr>
            <a:xfrm>
              <a:off x="8025100" y="3866325"/>
              <a:ext cx="178625" cy="115500"/>
            </a:xfrm>
            <a:custGeom>
              <a:avLst/>
              <a:gdLst/>
              <a:ahLst/>
              <a:cxnLst/>
              <a:rect l="l" t="t" r="r" b="b"/>
              <a:pathLst>
                <a:path w="7145" h="4620" extrusionOk="0">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1;p16">
              <a:extLst>
                <a:ext uri="{FF2B5EF4-FFF2-40B4-BE49-F238E27FC236}">
                  <a16:creationId xmlns:a16="http://schemas.microsoft.com/office/drawing/2014/main" id="{6E64697F-D25F-031B-62C8-126265AAD44E}"/>
                </a:ext>
              </a:extLst>
            </p:cNvPr>
            <p:cNvSpPr txBox="1"/>
            <p:nvPr/>
          </p:nvSpPr>
          <p:spPr>
            <a:xfrm>
              <a:off x="6378538" y="3689937"/>
              <a:ext cx="14013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434343"/>
                  </a:solidFill>
                  <a:latin typeface="Roboto"/>
                  <a:ea typeface="Roboto"/>
                  <a:cs typeface="Roboto"/>
                  <a:sym typeface="Roboto"/>
                </a:rPr>
                <a:t>Recursos importantes : DataFrame API, Structured Streaming, e Adaptive Query Execution</a:t>
              </a:r>
              <a:endParaRPr sz="1200" dirty="0">
                <a:solidFill>
                  <a:srgbClr val="434343"/>
                </a:solidFill>
                <a:latin typeface="Roboto"/>
                <a:ea typeface="Roboto"/>
                <a:cs typeface="Roboto"/>
                <a:sym typeface="Roboto"/>
              </a:endParaRPr>
            </a:p>
          </p:txBody>
        </p:sp>
        <p:sp>
          <p:nvSpPr>
            <p:cNvPr id="54" name="Google Shape;162;p16">
              <a:extLst>
                <a:ext uri="{FF2B5EF4-FFF2-40B4-BE49-F238E27FC236}">
                  <a16:creationId xmlns:a16="http://schemas.microsoft.com/office/drawing/2014/main" id="{3F5B7C39-4C58-0A78-4155-6B54CEC12FF7}"/>
                </a:ext>
              </a:extLst>
            </p:cNvPr>
            <p:cNvSpPr txBox="1"/>
            <p:nvPr/>
          </p:nvSpPr>
          <p:spPr>
            <a:xfrm>
              <a:off x="6172763" y="3221862"/>
              <a:ext cx="1607075"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Spark: Melhorias</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pic>
        <p:nvPicPr>
          <p:cNvPr id="103" name="Graphic 102" descr="Programmer male outline">
            <a:extLst>
              <a:ext uri="{FF2B5EF4-FFF2-40B4-BE49-F238E27FC236}">
                <a16:creationId xmlns:a16="http://schemas.microsoft.com/office/drawing/2014/main" id="{910341E3-3A0D-A368-2A86-8AB0F26A5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5086" y="4828323"/>
            <a:ext cx="615938" cy="615938"/>
          </a:xfrm>
          <a:prstGeom prst="rect">
            <a:avLst/>
          </a:prstGeom>
        </p:spPr>
      </p:pic>
    </p:spTree>
    <p:extLst>
      <p:ext uri="{BB962C8B-B14F-4D97-AF65-F5344CB8AC3E}">
        <p14:creationId xmlns:p14="http://schemas.microsoft.com/office/powerpoint/2010/main" val="1574102773"/>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C4C22AD-42FE-6827-935B-372FF77C95D4}"/>
              </a:ext>
            </a:extLst>
          </p:cNvPr>
          <p:cNvSpPr txBox="1"/>
          <p:nvPr/>
        </p:nvSpPr>
        <p:spPr>
          <a:xfrm>
            <a:off x="117566" y="5956004"/>
            <a:ext cx="5577840"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://medium.com/analytics-vidhya/introduction-to-data-science-28deb32878e7</a:t>
            </a:r>
            <a:endParaRPr lang="pt-PT" sz="1200" dirty="0"/>
          </a:p>
        </p:txBody>
      </p:sp>
      <p:sp>
        <p:nvSpPr>
          <p:cNvPr id="2" name="Google Shape;116;p16">
            <a:extLst>
              <a:ext uri="{FF2B5EF4-FFF2-40B4-BE49-F238E27FC236}">
                <a16:creationId xmlns:a16="http://schemas.microsoft.com/office/drawing/2014/main" id="{FC420D2D-835E-7839-7580-DAE688D71F6C}"/>
              </a:ext>
            </a:extLst>
          </p:cNvPr>
          <p:cNvSpPr txBox="1">
            <a:spLocks noGrp="1"/>
          </p:cNvSpPr>
          <p:nvPr>
            <p:ph type="title"/>
          </p:nvPr>
        </p:nvSpPr>
        <p:spPr>
          <a:xfrm>
            <a:off x="415565" y="816088"/>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2400" dirty="0"/>
              <a:t>Ciência de Dados</a:t>
            </a:r>
          </a:p>
        </p:txBody>
      </p:sp>
      <p:pic>
        <p:nvPicPr>
          <p:cNvPr id="2050" name="Picture 2" descr="Introduction To Data Science. What is Data Science? | by Rashal Ismath |  Analytics Vidhya | Medium">
            <a:extLst>
              <a:ext uri="{FF2B5EF4-FFF2-40B4-BE49-F238E27FC236}">
                <a16:creationId xmlns:a16="http://schemas.microsoft.com/office/drawing/2014/main" id="{8AB03868-751C-7E6A-250C-6D343B0D9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250" y="1819213"/>
            <a:ext cx="4063500" cy="3595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3567"/>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C4C22AD-42FE-6827-935B-372FF77C95D4}"/>
              </a:ext>
            </a:extLst>
          </p:cNvPr>
          <p:cNvSpPr txBox="1"/>
          <p:nvPr/>
        </p:nvSpPr>
        <p:spPr>
          <a:xfrm>
            <a:off x="117566" y="5956004"/>
            <a:ext cx="5577840"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https://www.geeksforgeeks.org/ml-machine-learning/</a:t>
            </a:r>
            <a:endParaRPr lang="pt-PT" sz="1200" dirty="0"/>
          </a:p>
        </p:txBody>
      </p:sp>
      <p:sp>
        <p:nvSpPr>
          <p:cNvPr id="2" name="Google Shape;116;p16">
            <a:extLst>
              <a:ext uri="{FF2B5EF4-FFF2-40B4-BE49-F238E27FC236}">
                <a16:creationId xmlns:a16="http://schemas.microsoft.com/office/drawing/2014/main" id="{FC420D2D-835E-7839-7580-DAE688D71F6C}"/>
              </a:ext>
            </a:extLst>
          </p:cNvPr>
          <p:cNvSpPr txBox="1">
            <a:spLocks noGrp="1"/>
          </p:cNvSpPr>
          <p:nvPr>
            <p:ph type="title"/>
          </p:nvPr>
        </p:nvSpPr>
        <p:spPr>
          <a:xfrm>
            <a:off x="415565" y="816088"/>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2400" dirty="0"/>
              <a:t>Inteligência Artificial </a:t>
            </a:r>
            <a:r>
              <a:rPr lang="pt-PT" sz="2400" dirty="0" err="1"/>
              <a:t>vs</a:t>
            </a:r>
            <a:r>
              <a:rPr lang="pt-PT" sz="2400" dirty="0"/>
              <a:t> </a:t>
            </a:r>
            <a:r>
              <a:rPr lang="pt-PT" sz="2400" dirty="0" err="1"/>
              <a:t>Machine</a:t>
            </a:r>
            <a:r>
              <a:rPr lang="pt-PT" sz="2400" dirty="0"/>
              <a:t> </a:t>
            </a:r>
            <a:r>
              <a:rPr lang="pt-PT" sz="2400" dirty="0" err="1"/>
              <a:t>Learning</a:t>
            </a:r>
            <a:r>
              <a:rPr lang="pt-PT" sz="2400" dirty="0"/>
              <a:t> </a:t>
            </a:r>
          </a:p>
        </p:txBody>
      </p:sp>
      <p:pic>
        <p:nvPicPr>
          <p:cNvPr id="6" name="Picture 5">
            <a:extLst>
              <a:ext uri="{FF2B5EF4-FFF2-40B4-BE49-F238E27FC236}">
                <a16:creationId xmlns:a16="http://schemas.microsoft.com/office/drawing/2014/main" id="{D830D7D3-A71E-F5E5-011E-D9D017300140}"/>
              </a:ext>
            </a:extLst>
          </p:cNvPr>
          <p:cNvPicPr>
            <a:picLocks noChangeAspect="1"/>
          </p:cNvPicPr>
          <p:nvPr/>
        </p:nvPicPr>
        <p:blipFill>
          <a:blip r:embed="rId4"/>
          <a:stretch>
            <a:fillRect/>
          </a:stretch>
        </p:blipFill>
        <p:spPr>
          <a:xfrm>
            <a:off x="1956772" y="1961316"/>
            <a:ext cx="5423394" cy="3467643"/>
          </a:xfrm>
          <a:prstGeom prst="rect">
            <a:avLst/>
          </a:prstGeom>
        </p:spPr>
      </p:pic>
    </p:spTree>
    <p:extLst>
      <p:ext uri="{BB962C8B-B14F-4D97-AF65-F5344CB8AC3E}">
        <p14:creationId xmlns:p14="http://schemas.microsoft.com/office/powerpoint/2010/main" val="2595190009"/>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F17AA226-2245-D98E-36B2-1A0691E2E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517" y="714542"/>
            <a:ext cx="4465971" cy="50837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4F018A-37FB-997F-C110-26A27A27A7F1}"/>
              </a:ext>
            </a:extLst>
          </p:cNvPr>
          <p:cNvSpPr txBox="1"/>
          <p:nvPr/>
        </p:nvSpPr>
        <p:spPr>
          <a:xfrm>
            <a:off x="231284" y="5971791"/>
            <a:ext cx="6687677"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https://oilgains.medium.com/why-machine-learning-is-not-artificial-intelligence-61b174a3c9a2</a:t>
            </a:r>
            <a:endParaRPr lang="pt-PT" sz="1200" dirty="0"/>
          </a:p>
        </p:txBody>
      </p:sp>
    </p:spTree>
    <p:extLst>
      <p:ext uri="{BB962C8B-B14F-4D97-AF65-F5344CB8AC3E}">
        <p14:creationId xmlns:p14="http://schemas.microsoft.com/office/powerpoint/2010/main" val="4063759013"/>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24F018A-37FB-997F-C110-26A27A27A7F1}"/>
              </a:ext>
            </a:extLst>
          </p:cNvPr>
          <p:cNvSpPr txBox="1"/>
          <p:nvPr/>
        </p:nvSpPr>
        <p:spPr>
          <a:xfrm>
            <a:off x="231284" y="5971791"/>
            <a:ext cx="6687677"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https://oilgains.medium.com/why-machine-learning-is-not-artificial-intelligence-61b174a3c9a2</a:t>
            </a:r>
            <a:endParaRPr lang="pt-PT" sz="1200" dirty="0"/>
          </a:p>
        </p:txBody>
      </p:sp>
      <p:pic>
        <p:nvPicPr>
          <p:cNvPr id="2050" name="Picture 2">
            <a:extLst>
              <a:ext uri="{FF2B5EF4-FFF2-40B4-BE49-F238E27FC236}">
                <a16:creationId xmlns:a16="http://schemas.microsoft.com/office/drawing/2014/main" id="{BF6614BF-0354-6E86-EFA0-6A0B663D7C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26" y="969118"/>
            <a:ext cx="7850193" cy="447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255944"/>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C4C22AD-42FE-6827-935B-372FF77C95D4}"/>
              </a:ext>
            </a:extLst>
          </p:cNvPr>
          <p:cNvSpPr txBox="1"/>
          <p:nvPr/>
        </p:nvSpPr>
        <p:spPr>
          <a:xfrm>
            <a:off x="117566" y="5956004"/>
            <a:ext cx="5577840"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://medium.com/analytics-vidhya/introduction-to-data-science-28deb32878e7</a:t>
            </a:r>
            <a:endParaRPr lang="pt-PT" sz="1200" dirty="0"/>
          </a:p>
        </p:txBody>
      </p:sp>
      <p:sp>
        <p:nvSpPr>
          <p:cNvPr id="2" name="Google Shape;116;p16">
            <a:extLst>
              <a:ext uri="{FF2B5EF4-FFF2-40B4-BE49-F238E27FC236}">
                <a16:creationId xmlns:a16="http://schemas.microsoft.com/office/drawing/2014/main" id="{FC420D2D-835E-7839-7580-DAE688D71F6C}"/>
              </a:ext>
            </a:extLst>
          </p:cNvPr>
          <p:cNvSpPr txBox="1">
            <a:spLocks noGrp="1"/>
          </p:cNvSpPr>
          <p:nvPr>
            <p:ph type="title"/>
          </p:nvPr>
        </p:nvSpPr>
        <p:spPr>
          <a:xfrm>
            <a:off x="415565" y="816088"/>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2400" dirty="0"/>
              <a:t>Inteligência Artificial Generativa </a:t>
            </a:r>
            <a:r>
              <a:rPr lang="pt-PT" sz="2400" dirty="0" err="1"/>
              <a:t>vs</a:t>
            </a:r>
            <a:r>
              <a:rPr lang="pt-PT" sz="2400" dirty="0"/>
              <a:t> Tradicional</a:t>
            </a:r>
          </a:p>
        </p:txBody>
      </p:sp>
      <p:pic>
        <p:nvPicPr>
          <p:cNvPr id="3074" name="Picture 2" descr="Navegando pela IA: A História do Funil">
            <a:extLst>
              <a:ext uri="{FF2B5EF4-FFF2-40B4-BE49-F238E27FC236}">
                <a16:creationId xmlns:a16="http://schemas.microsoft.com/office/drawing/2014/main" id="{5151A211-46BC-3507-B8CF-122B317814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4042" y="1869107"/>
            <a:ext cx="6492553" cy="3652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348193"/>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C4C22AD-42FE-6827-935B-372FF77C95D4}"/>
              </a:ext>
            </a:extLst>
          </p:cNvPr>
          <p:cNvSpPr txBox="1"/>
          <p:nvPr/>
        </p:nvSpPr>
        <p:spPr>
          <a:xfrm>
            <a:off x="117566" y="5956004"/>
            <a:ext cx="5577840"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://medium.com/analytics-vidhya/introduction-to-data-science-28deb32878e7</a:t>
            </a:r>
            <a:endParaRPr lang="pt-PT" sz="1200" dirty="0"/>
          </a:p>
        </p:txBody>
      </p:sp>
      <p:sp>
        <p:nvSpPr>
          <p:cNvPr id="2" name="Google Shape;116;p16">
            <a:extLst>
              <a:ext uri="{FF2B5EF4-FFF2-40B4-BE49-F238E27FC236}">
                <a16:creationId xmlns:a16="http://schemas.microsoft.com/office/drawing/2014/main" id="{FC420D2D-835E-7839-7580-DAE688D71F6C}"/>
              </a:ext>
            </a:extLst>
          </p:cNvPr>
          <p:cNvSpPr txBox="1">
            <a:spLocks noGrp="1"/>
          </p:cNvSpPr>
          <p:nvPr>
            <p:ph type="title"/>
          </p:nvPr>
        </p:nvSpPr>
        <p:spPr>
          <a:xfrm>
            <a:off x="415565" y="816088"/>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2400" dirty="0"/>
              <a:t>Inteligência Artificial Generativa</a:t>
            </a:r>
          </a:p>
        </p:txBody>
      </p:sp>
      <p:pic>
        <p:nvPicPr>
          <p:cNvPr id="4098" name="Picture 2" descr="Generative AI vs. Predictive AI: Unraveling the Distinctions and  Applications">
            <a:extLst>
              <a:ext uri="{FF2B5EF4-FFF2-40B4-BE49-F238E27FC236}">
                <a16:creationId xmlns:a16="http://schemas.microsoft.com/office/drawing/2014/main" id="{115D7284-9648-003A-5379-ECF4F04541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593" y="1664680"/>
            <a:ext cx="7219406" cy="406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29960"/>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Governança de dados</a:t>
            </a:r>
          </a:p>
        </p:txBody>
      </p:sp>
      <p:pic>
        <p:nvPicPr>
          <p:cNvPr id="3074" name="Picture 2">
            <a:extLst>
              <a:ext uri="{FF2B5EF4-FFF2-40B4-BE49-F238E27FC236}">
                <a16:creationId xmlns:a16="http://schemas.microsoft.com/office/drawing/2014/main" id="{54CAA85E-84DF-EB58-FCD1-DEA519F11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78" y="1740265"/>
            <a:ext cx="7667562" cy="4212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3960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Qualidade de dados</a:t>
            </a:r>
          </a:p>
        </p:txBody>
      </p:sp>
      <p:pic>
        <p:nvPicPr>
          <p:cNvPr id="4098" name="Picture 2" descr="Qualidade de Dados em Testes de Software! | Medium">
            <a:extLst>
              <a:ext uri="{FF2B5EF4-FFF2-40B4-BE49-F238E27FC236}">
                <a16:creationId xmlns:a16="http://schemas.microsoft.com/office/drawing/2014/main" id="{D9A95EF0-EFBB-700F-D08F-8D3070A5E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33" y="2093014"/>
            <a:ext cx="3675969" cy="3691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A0418B-06A5-29DE-CC6B-AD2690BD1693}"/>
              </a:ext>
            </a:extLst>
          </p:cNvPr>
          <p:cNvSpPr txBox="1"/>
          <p:nvPr/>
        </p:nvSpPr>
        <p:spPr>
          <a:xfrm>
            <a:off x="-348279" y="6015593"/>
            <a:ext cx="7376095"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https://medium.com/@Paulo_Roberto/data-quality-in-software-testing-6d37bd4d1f45</a:t>
            </a:r>
            <a:endParaRPr lang="pt-PT" sz="1200" dirty="0"/>
          </a:p>
        </p:txBody>
      </p:sp>
      <p:pic>
        <p:nvPicPr>
          <p:cNvPr id="8" name="Picture 7">
            <a:extLst>
              <a:ext uri="{FF2B5EF4-FFF2-40B4-BE49-F238E27FC236}">
                <a16:creationId xmlns:a16="http://schemas.microsoft.com/office/drawing/2014/main" id="{989E8249-3023-FBE6-BC00-83FCD09E2734}"/>
              </a:ext>
            </a:extLst>
          </p:cNvPr>
          <p:cNvPicPr>
            <a:picLocks noChangeAspect="1"/>
          </p:cNvPicPr>
          <p:nvPr/>
        </p:nvPicPr>
        <p:blipFill>
          <a:blip r:embed="rId5"/>
          <a:stretch>
            <a:fillRect/>
          </a:stretch>
        </p:blipFill>
        <p:spPr>
          <a:xfrm>
            <a:off x="4476205" y="1908746"/>
            <a:ext cx="4268797" cy="3875618"/>
          </a:xfrm>
          <a:prstGeom prst="rect">
            <a:avLst/>
          </a:prstGeom>
        </p:spPr>
      </p:pic>
    </p:spTree>
    <p:extLst>
      <p:ext uri="{BB962C8B-B14F-4D97-AF65-F5344CB8AC3E}">
        <p14:creationId xmlns:p14="http://schemas.microsoft.com/office/powerpoint/2010/main" val="2418936200"/>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Data </a:t>
            </a:r>
            <a:r>
              <a:rPr lang="pt-PT" sz="3200" dirty="0" err="1"/>
              <a:t>Mesh</a:t>
            </a:r>
            <a:endParaRPr lang="pt-PT" sz="3200" dirty="0"/>
          </a:p>
        </p:txBody>
      </p:sp>
      <p:pic>
        <p:nvPicPr>
          <p:cNvPr id="5122" name="Picture 2">
            <a:extLst>
              <a:ext uri="{FF2B5EF4-FFF2-40B4-BE49-F238E27FC236}">
                <a16:creationId xmlns:a16="http://schemas.microsoft.com/office/drawing/2014/main" id="{863321A6-56F8-1A77-C6B6-2A5FDC766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69" y="1529010"/>
            <a:ext cx="7524750" cy="4171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9FE918-E56E-7B5D-72CD-51D48235D6BF}"/>
              </a:ext>
            </a:extLst>
          </p:cNvPr>
          <p:cNvSpPr txBox="1"/>
          <p:nvPr/>
        </p:nvSpPr>
        <p:spPr>
          <a:xfrm>
            <a:off x="-460808" y="5901832"/>
            <a:ext cx="9106660"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https://www.dataversity.net/understanding-data-mesh-principles/</a:t>
            </a:r>
            <a:endParaRPr lang="pt-PT" sz="1200" dirty="0"/>
          </a:p>
        </p:txBody>
      </p:sp>
    </p:spTree>
    <p:extLst>
      <p:ext uri="{BB962C8B-B14F-4D97-AF65-F5344CB8AC3E}">
        <p14:creationId xmlns:p14="http://schemas.microsoft.com/office/powerpoint/2010/main" val="1163103201"/>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Data </a:t>
            </a:r>
            <a:r>
              <a:rPr lang="pt-PT" sz="3200" dirty="0" err="1"/>
              <a:t>Mesh</a:t>
            </a:r>
            <a:endParaRPr lang="pt-PT" sz="3200" dirty="0"/>
          </a:p>
        </p:txBody>
      </p:sp>
      <p:sp>
        <p:nvSpPr>
          <p:cNvPr id="6" name="TextBox 5">
            <a:extLst>
              <a:ext uri="{FF2B5EF4-FFF2-40B4-BE49-F238E27FC236}">
                <a16:creationId xmlns:a16="http://schemas.microsoft.com/office/drawing/2014/main" id="{C99FE918-E56E-7B5D-72CD-51D48235D6BF}"/>
              </a:ext>
            </a:extLst>
          </p:cNvPr>
          <p:cNvSpPr txBox="1"/>
          <p:nvPr/>
        </p:nvSpPr>
        <p:spPr>
          <a:xfrm>
            <a:off x="-460808" y="5901832"/>
            <a:ext cx="9106660"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https://www.dataversity.net/understanding-data-mesh-principles/</a:t>
            </a:r>
            <a:endParaRPr lang="pt-PT" sz="1200" dirty="0"/>
          </a:p>
        </p:txBody>
      </p:sp>
      <p:pic>
        <p:nvPicPr>
          <p:cNvPr id="5" name="Picture 4">
            <a:extLst>
              <a:ext uri="{FF2B5EF4-FFF2-40B4-BE49-F238E27FC236}">
                <a16:creationId xmlns:a16="http://schemas.microsoft.com/office/drawing/2014/main" id="{D162A36F-4046-FC88-F9B4-71962D038428}"/>
              </a:ext>
            </a:extLst>
          </p:cNvPr>
          <p:cNvPicPr>
            <a:picLocks noChangeAspect="1"/>
          </p:cNvPicPr>
          <p:nvPr/>
        </p:nvPicPr>
        <p:blipFill>
          <a:blip r:embed="rId4"/>
          <a:stretch>
            <a:fillRect/>
          </a:stretch>
        </p:blipFill>
        <p:spPr>
          <a:xfrm>
            <a:off x="1144140" y="1744317"/>
            <a:ext cx="6855720" cy="3655028"/>
          </a:xfrm>
          <a:prstGeom prst="rect">
            <a:avLst/>
          </a:prstGeom>
        </p:spPr>
      </p:pic>
    </p:spTree>
    <p:extLst>
      <p:ext uri="{BB962C8B-B14F-4D97-AF65-F5344CB8AC3E}">
        <p14:creationId xmlns:p14="http://schemas.microsoft.com/office/powerpoint/2010/main" val="382956924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4137" y="943074"/>
            <a:ext cx="8345996" cy="50301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Conceitos</a:t>
            </a:r>
            <a:endParaRPr dirty="0"/>
          </a:p>
        </p:txBody>
      </p:sp>
      <p:sp>
        <p:nvSpPr>
          <p:cNvPr id="6" name="TextBox 5">
            <a:extLst>
              <a:ext uri="{FF2B5EF4-FFF2-40B4-BE49-F238E27FC236}">
                <a16:creationId xmlns:a16="http://schemas.microsoft.com/office/drawing/2014/main" id="{BA567128-59E0-EBD2-3D3D-20E7EA0B14BE}"/>
              </a:ext>
            </a:extLst>
          </p:cNvPr>
          <p:cNvSpPr txBox="1"/>
          <p:nvPr/>
        </p:nvSpPr>
        <p:spPr>
          <a:xfrm>
            <a:off x="113001" y="5956005"/>
            <a:ext cx="493796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t>https://aws.amazon.com/pt/what-is/distributed-computing/</a:t>
            </a:r>
          </a:p>
        </p:txBody>
      </p:sp>
      <p:sp>
        <p:nvSpPr>
          <p:cNvPr id="4" name="TextBox 3">
            <a:extLst>
              <a:ext uri="{FF2B5EF4-FFF2-40B4-BE49-F238E27FC236}">
                <a16:creationId xmlns:a16="http://schemas.microsoft.com/office/drawing/2014/main" id="{B5779CAD-FCC5-EEAB-965C-B2669695FDEB}"/>
              </a:ext>
            </a:extLst>
          </p:cNvPr>
          <p:cNvSpPr txBox="1"/>
          <p:nvPr/>
        </p:nvSpPr>
        <p:spPr>
          <a:xfrm>
            <a:off x="0" y="2410099"/>
            <a:ext cx="2337745" cy="3491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pt-PT" sz="1800" b="1" dirty="0">
                <a:solidFill>
                  <a:srgbClr val="000000"/>
                </a:solidFill>
              </a:rPr>
              <a:t>Computação Paralela:</a:t>
            </a:r>
            <a:endParaRPr kumimoji="0" lang="pt-PT" sz="18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0" name="TextBox 9">
            <a:extLst>
              <a:ext uri="{FF2B5EF4-FFF2-40B4-BE49-F238E27FC236}">
                <a16:creationId xmlns:a16="http://schemas.microsoft.com/office/drawing/2014/main" id="{E905A4A2-ACC1-8315-1B36-5AB4AC7F4A88}"/>
              </a:ext>
            </a:extLst>
          </p:cNvPr>
          <p:cNvSpPr txBox="1"/>
          <p:nvPr/>
        </p:nvSpPr>
        <p:spPr>
          <a:xfrm>
            <a:off x="0" y="4563663"/>
            <a:ext cx="2581985" cy="3491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pt-PT" sz="1800" b="1" dirty="0">
                <a:solidFill>
                  <a:srgbClr val="000000"/>
                </a:solidFill>
              </a:rPr>
              <a:t>Computação Distribuída:</a:t>
            </a:r>
            <a:endParaRPr kumimoji="0" lang="pt-PT" sz="18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1" name="TextBox 10">
            <a:extLst>
              <a:ext uri="{FF2B5EF4-FFF2-40B4-BE49-F238E27FC236}">
                <a16:creationId xmlns:a16="http://schemas.microsoft.com/office/drawing/2014/main" id="{9D43289C-BA78-EC2F-EB27-A8DAAFB1172C}"/>
              </a:ext>
            </a:extLst>
          </p:cNvPr>
          <p:cNvSpPr txBox="1"/>
          <p:nvPr/>
        </p:nvSpPr>
        <p:spPr>
          <a:xfrm>
            <a:off x="2619485" y="1578018"/>
            <a:ext cx="6524515" cy="226215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l" defTabSz="584200" rtl="0" fontAlgn="auto" hangingPunct="0">
              <a:lnSpc>
                <a:spcPct val="100000"/>
              </a:lnSpc>
              <a:spcBef>
                <a:spcPts val="0"/>
              </a:spcBef>
              <a:spcAft>
                <a:spcPts val="0"/>
              </a:spcAft>
              <a:buClrTx/>
              <a:buSzTx/>
              <a:buFontTx/>
              <a:buNone/>
              <a:tabLst/>
            </a:pPr>
            <a:r>
              <a:rPr kumimoji="0" lang="pt-PT" sz="1600" b="0" i="0" u="none" strike="noStrike" cap="none" spc="0" normalizeH="0" baseline="0" dirty="0">
                <a:ln>
                  <a:noFill/>
                </a:ln>
                <a:solidFill>
                  <a:srgbClr val="000000"/>
                </a:solidFill>
                <a:effectLst/>
                <a:uFillTx/>
                <a:latin typeface="+mn-lt"/>
                <a:ea typeface="+mn-ea"/>
                <a:cs typeface="+mn-cs"/>
                <a:sym typeface="Helvetica Light"/>
              </a:rPr>
              <a:t>A computação paralela refere-se ao processo de dividir problemas maiores em partes menores, independentes e muitas vezes semelhantes, que podem ser executadas simultaneamente por vários processadores que se comunicam por meio de memória compartilhada, cujos resultados são combinados após a conclusão como parte de um algoritmo geral. </a:t>
            </a: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4" name="TextBox 13">
            <a:extLst>
              <a:ext uri="{FF2B5EF4-FFF2-40B4-BE49-F238E27FC236}">
                <a16:creationId xmlns:a16="http://schemas.microsoft.com/office/drawing/2014/main" id="{18A5CB56-6625-1A34-AF5C-2BB8F7E388F4}"/>
              </a:ext>
            </a:extLst>
          </p:cNvPr>
          <p:cNvSpPr txBox="1"/>
          <p:nvPr/>
        </p:nvSpPr>
        <p:spPr>
          <a:xfrm>
            <a:off x="2581985" y="3522320"/>
            <a:ext cx="6524515" cy="18928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l" defTabSz="584200" rtl="0" fontAlgn="auto" hangingPunct="0">
              <a:lnSpc>
                <a:spcPct val="100000"/>
              </a:lnSpc>
              <a:spcBef>
                <a:spcPts val="0"/>
              </a:spcBef>
              <a:spcAft>
                <a:spcPts val="0"/>
              </a:spcAft>
              <a:buClrTx/>
              <a:buSzTx/>
              <a:buFontTx/>
              <a:buNone/>
              <a:tabLst/>
            </a:pPr>
            <a:r>
              <a:rPr kumimoji="0" lang="pt-PT" sz="1600" b="0" i="0" u="none" strike="noStrike" cap="none" spc="0" normalizeH="0" baseline="0" dirty="0">
                <a:ln>
                  <a:noFill/>
                </a:ln>
                <a:solidFill>
                  <a:srgbClr val="000000"/>
                </a:solidFill>
                <a:effectLst/>
                <a:uFillTx/>
                <a:latin typeface="+mn-lt"/>
                <a:ea typeface="+mn-ea"/>
                <a:cs typeface="+mn-cs"/>
                <a:sym typeface="Helvetica Light"/>
              </a:rPr>
              <a:t>Computação distribuída corresponde ao método de fazer vários computadores trabalharem juntos para resolver um problema comum. Isso faz com que uma rede de computadores pareça um único computador poderoso que fornece recursos em grande escala para lidar com desafios complexos.</a:t>
            </a: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991897072"/>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C99FE918-E56E-7B5D-72CD-51D48235D6BF}"/>
              </a:ext>
            </a:extLst>
          </p:cNvPr>
          <p:cNvSpPr txBox="1"/>
          <p:nvPr/>
        </p:nvSpPr>
        <p:spPr>
          <a:xfrm>
            <a:off x="-460808" y="5901832"/>
            <a:ext cx="9106660"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https://www.dataversity.net/understanding-data-mesh-principles/</a:t>
            </a:r>
            <a:endParaRPr lang="pt-PT" sz="1200" dirty="0"/>
          </a:p>
        </p:txBody>
      </p:sp>
      <p:sp>
        <p:nvSpPr>
          <p:cNvPr id="7" name="TextBox 6">
            <a:extLst>
              <a:ext uri="{FF2B5EF4-FFF2-40B4-BE49-F238E27FC236}">
                <a16:creationId xmlns:a16="http://schemas.microsoft.com/office/drawing/2014/main" id="{29723B33-69F5-6868-78E8-6426F92E3942}"/>
              </a:ext>
            </a:extLst>
          </p:cNvPr>
          <p:cNvSpPr txBox="1"/>
          <p:nvPr/>
        </p:nvSpPr>
        <p:spPr>
          <a:xfrm>
            <a:off x="231284" y="673381"/>
            <a:ext cx="7693516" cy="547592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07000"/>
              </a:lnSpc>
              <a:spcAft>
                <a:spcPts val="800"/>
              </a:spcAft>
            </a:pPr>
            <a:r>
              <a:rPr lang="pt-PT" sz="1350" b="1" kern="0" dirty="0">
                <a:effectLst/>
                <a:ea typeface="Times New Roman" panose="02020603050405020304" pitchFamily="18" charset="0"/>
                <a:cs typeface="Times New Roman" panose="02020603050405020304" pitchFamily="18" charset="0"/>
              </a:rPr>
              <a:t>Conceitos Fundamentais do Data </a:t>
            </a:r>
            <a:r>
              <a:rPr lang="pt-PT" sz="1350" b="1" kern="0" dirty="0" err="1">
                <a:effectLst/>
                <a:ea typeface="Times New Roman" panose="02020603050405020304" pitchFamily="18" charset="0"/>
                <a:cs typeface="Times New Roman" panose="02020603050405020304" pitchFamily="18" charset="0"/>
              </a:rPr>
              <a:t>Mesh</a:t>
            </a:r>
            <a:endParaRPr lang="pt-PT" sz="1100" kern="100" dirty="0">
              <a:effectLst/>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PT" sz="1200" b="1" kern="0" dirty="0">
                <a:effectLst/>
                <a:ea typeface="Times New Roman" panose="02020603050405020304" pitchFamily="18" charset="0"/>
                <a:cs typeface="Times New Roman" panose="02020603050405020304" pitchFamily="18" charset="0"/>
              </a:rPr>
              <a:t>Descentralização dos Dados</a:t>
            </a:r>
            <a:r>
              <a:rPr lang="pt-PT" sz="1200" kern="0" dirty="0">
                <a:effectLst/>
                <a:ea typeface="Times New Roman" panose="02020603050405020304" pitchFamily="18" charset="0"/>
                <a:cs typeface="Times New Roman" panose="02020603050405020304" pitchFamily="18" charset="0"/>
              </a:rPr>
              <a:t>:</a:t>
            </a:r>
            <a:endParaRPr lang="pt-PT" sz="1100" kern="100" dirty="0">
              <a:effectLst/>
              <a:ea typeface="DengXian" panose="02010600030101010101" pitchFamily="2" charset="-122"/>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t-PT" sz="1200" kern="0" dirty="0">
                <a:effectLst/>
                <a:ea typeface="Times New Roman" panose="02020603050405020304" pitchFamily="18" charset="0"/>
                <a:cs typeface="Times New Roman" panose="02020603050405020304" pitchFamily="18" charset="0"/>
              </a:rPr>
              <a:t>Diferente das arquiteturas centralizadas, o Data </a:t>
            </a:r>
            <a:r>
              <a:rPr lang="pt-PT" sz="1200" kern="0" dirty="0" err="1">
                <a:effectLst/>
                <a:ea typeface="Times New Roman" panose="02020603050405020304" pitchFamily="18" charset="0"/>
                <a:cs typeface="Times New Roman" panose="02020603050405020304" pitchFamily="18" charset="0"/>
              </a:rPr>
              <a:t>Mesh</a:t>
            </a:r>
            <a:r>
              <a:rPr lang="pt-PT" sz="1200" kern="0" dirty="0">
                <a:effectLst/>
                <a:ea typeface="Times New Roman" panose="02020603050405020304" pitchFamily="18" charset="0"/>
                <a:cs typeface="Times New Roman" panose="02020603050405020304" pitchFamily="18" charset="0"/>
              </a:rPr>
              <a:t> propõe uma abordagem descentralizada, onde os dados são gerenciados por equipes que têm conhecimento e propriedade dos dados que produzem e utilizam.</a:t>
            </a:r>
            <a:endParaRPr lang="pt-PT" sz="1100" kern="100" dirty="0">
              <a:effectLst/>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PT" sz="1200" b="1" kern="0" dirty="0">
                <a:effectLst/>
                <a:ea typeface="Times New Roman" panose="02020603050405020304" pitchFamily="18" charset="0"/>
                <a:cs typeface="Times New Roman" panose="02020603050405020304" pitchFamily="18" charset="0"/>
              </a:rPr>
              <a:t>Domínio de Dados como Produto</a:t>
            </a:r>
            <a:r>
              <a:rPr lang="pt-PT" sz="1200" kern="0" dirty="0">
                <a:effectLst/>
                <a:ea typeface="Times New Roman" panose="02020603050405020304" pitchFamily="18" charset="0"/>
                <a:cs typeface="Times New Roman" panose="02020603050405020304" pitchFamily="18" charset="0"/>
              </a:rPr>
              <a:t>:</a:t>
            </a:r>
            <a:endParaRPr lang="pt-PT" sz="1100" kern="100" dirty="0">
              <a:effectLst/>
              <a:ea typeface="DengXian" panose="02010600030101010101" pitchFamily="2" charset="-122"/>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t-PT" sz="1200" kern="0" dirty="0">
                <a:effectLst/>
                <a:ea typeface="Times New Roman" panose="02020603050405020304" pitchFamily="18" charset="0"/>
                <a:cs typeface="Times New Roman" panose="02020603050405020304" pitchFamily="18" charset="0"/>
              </a:rPr>
              <a:t>Os dados são tratados como produtos e cada equipe de domínio é responsável por garantir a qualidade, disponibilidade e segurança dos dados. Isso inclui a criação de </a:t>
            </a:r>
            <a:r>
              <a:rPr lang="pt-PT" sz="1200" kern="0" dirty="0" err="1">
                <a:effectLst/>
                <a:ea typeface="Times New Roman" panose="02020603050405020304" pitchFamily="18" charset="0"/>
                <a:cs typeface="Times New Roman" panose="02020603050405020304" pitchFamily="18" charset="0"/>
              </a:rPr>
              <a:t>APIs</a:t>
            </a:r>
            <a:r>
              <a:rPr lang="pt-PT" sz="1200" kern="0" dirty="0">
                <a:effectLst/>
                <a:ea typeface="Times New Roman" panose="02020603050405020304" pitchFamily="18" charset="0"/>
                <a:cs typeface="Times New Roman" panose="02020603050405020304" pitchFamily="18" charset="0"/>
              </a:rPr>
              <a:t> e contratos claros para o uso dos dados.</a:t>
            </a:r>
            <a:endParaRPr lang="pt-PT" sz="1100" kern="100" dirty="0">
              <a:effectLst/>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PT" sz="1200" b="1" kern="0" dirty="0">
                <a:effectLst/>
                <a:ea typeface="Times New Roman" panose="02020603050405020304" pitchFamily="18" charset="0"/>
                <a:cs typeface="Times New Roman" panose="02020603050405020304" pitchFamily="18" charset="0"/>
              </a:rPr>
              <a:t>Propriedade de Dados por Domínio</a:t>
            </a:r>
            <a:r>
              <a:rPr lang="pt-PT" sz="1200" kern="0" dirty="0">
                <a:effectLst/>
                <a:ea typeface="Times New Roman" panose="02020603050405020304" pitchFamily="18" charset="0"/>
                <a:cs typeface="Times New Roman" panose="02020603050405020304" pitchFamily="18" charset="0"/>
              </a:rPr>
              <a:t>:</a:t>
            </a:r>
            <a:endParaRPr lang="pt-PT" sz="1100" kern="100" dirty="0">
              <a:effectLst/>
              <a:ea typeface="DengXian" panose="02010600030101010101" pitchFamily="2" charset="-122"/>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t-PT" sz="1200" kern="0" dirty="0">
                <a:effectLst/>
                <a:ea typeface="Times New Roman" panose="02020603050405020304" pitchFamily="18" charset="0"/>
                <a:cs typeface="Times New Roman" panose="02020603050405020304" pitchFamily="18" charset="0"/>
              </a:rPr>
              <a:t>A responsabilidade pelos dados é distribuída entre diferentes domínios de negócio (como vendas, marketing, etc.). Cada domínio é responsável por suas próprias fontes de dados, garantindo que eles estejam bem estruturados e documentados.</a:t>
            </a:r>
            <a:endParaRPr lang="pt-PT" sz="1100" kern="100" dirty="0">
              <a:effectLst/>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PT" sz="1200" b="1" kern="0" dirty="0">
                <a:effectLst/>
                <a:ea typeface="Times New Roman" panose="02020603050405020304" pitchFamily="18" charset="0"/>
                <a:cs typeface="Times New Roman" panose="02020603050405020304" pitchFamily="18" charset="0"/>
              </a:rPr>
              <a:t>Plataforma de Dados </a:t>
            </a:r>
            <a:r>
              <a:rPr lang="pt-PT" sz="1200" b="1" kern="0" dirty="0" err="1">
                <a:effectLst/>
                <a:ea typeface="Times New Roman" panose="02020603050405020304" pitchFamily="18" charset="0"/>
                <a:cs typeface="Times New Roman" panose="02020603050405020304" pitchFamily="18" charset="0"/>
              </a:rPr>
              <a:t>Autoatendida</a:t>
            </a:r>
            <a:r>
              <a:rPr lang="pt-PT" sz="1200" kern="0" dirty="0">
                <a:effectLst/>
                <a:ea typeface="Times New Roman" panose="02020603050405020304" pitchFamily="18" charset="0"/>
                <a:cs typeface="Times New Roman" panose="02020603050405020304" pitchFamily="18" charset="0"/>
              </a:rPr>
              <a:t>:</a:t>
            </a:r>
            <a:endParaRPr lang="pt-PT" sz="1100" kern="100" dirty="0">
              <a:effectLst/>
              <a:ea typeface="DengXian" panose="02010600030101010101" pitchFamily="2" charset="-122"/>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t-PT" sz="1200" kern="0" dirty="0">
                <a:effectLst/>
                <a:ea typeface="Times New Roman" panose="02020603050405020304" pitchFamily="18" charset="0"/>
                <a:cs typeface="Times New Roman" panose="02020603050405020304" pitchFamily="18" charset="0"/>
              </a:rPr>
              <a:t>Fornece ferramentas e infraestrutura para que as equipes de domínio possam gerenciar seus próprios dados de forma eficiente e independente. Isso inclui ferramentas para ingestão, processamento, armazenamento e análise de dados.</a:t>
            </a:r>
            <a:endParaRPr lang="pt-PT" sz="1100" kern="100" dirty="0">
              <a:effectLst/>
              <a:ea typeface="DengXian" panose="02010600030101010101" pitchFamily="2" charset="-122"/>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PT" sz="1200" b="1" kern="0" dirty="0">
                <a:effectLst/>
                <a:ea typeface="Times New Roman" panose="02020603050405020304" pitchFamily="18" charset="0"/>
                <a:cs typeface="Times New Roman" panose="02020603050405020304" pitchFamily="18" charset="0"/>
              </a:rPr>
              <a:t>Governança Federada</a:t>
            </a:r>
            <a:r>
              <a:rPr lang="pt-PT" sz="1200" kern="0" dirty="0">
                <a:effectLst/>
                <a:ea typeface="Times New Roman" panose="02020603050405020304" pitchFamily="18" charset="0"/>
                <a:cs typeface="Times New Roman" panose="02020603050405020304" pitchFamily="18" charset="0"/>
              </a:rPr>
              <a:t>:</a:t>
            </a:r>
            <a:endParaRPr lang="pt-PT" sz="1100" kern="100" dirty="0">
              <a:effectLst/>
              <a:ea typeface="DengXian" panose="02010600030101010101" pitchFamily="2" charset="-122"/>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t-PT" sz="1200" kern="0" dirty="0">
                <a:effectLst/>
                <a:ea typeface="Times New Roman" panose="02020603050405020304" pitchFamily="18" charset="0"/>
                <a:cs typeface="Times New Roman" panose="02020603050405020304" pitchFamily="18" charset="0"/>
              </a:rPr>
              <a:t>Embora a gestão de dados seja descentralizada, a governança e as políticas de conformidade são federadas para garantir que todas as equipes sigam padrões e regulamentos comuns. Isso ajuda a manter a qualidade e a segurança dos dados em toda a organização.</a:t>
            </a:r>
            <a:endParaRPr lang="pt-PT" sz="1100" kern="100" dirty="0">
              <a:effectLs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27131734"/>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Azure</a:t>
            </a:r>
            <a:r>
              <a:rPr lang="pt-PT" sz="3200" dirty="0"/>
              <a:t> Pipeline</a:t>
            </a:r>
          </a:p>
        </p:txBody>
      </p:sp>
      <p:pic>
        <p:nvPicPr>
          <p:cNvPr id="3074" name="Picture 2" descr="Designing Effective Data Pipelines in Azure: A Comprehensive Guide">
            <a:extLst>
              <a:ext uri="{FF2B5EF4-FFF2-40B4-BE49-F238E27FC236}">
                <a16:creationId xmlns:a16="http://schemas.microsoft.com/office/drawing/2014/main" id="{200B8863-AC41-CAD0-AE71-20A46E75D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350" y="1433843"/>
            <a:ext cx="7500369" cy="493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725667"/>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AWS Pipeline</a:t>
            </a:r>
          </a:p>
        </p:txBody>
      </p:sp>
      <p:pic>
        <p:nvPicPr>
          <p:cNvPr id="4098" name="Picture 2" descr="AWS Data Pipeline | AWS Big Data Blog">
            <a:extLst>
              <a:ext uri="{FF2B5EF4-FFF2-40B4-BE49-F238E27FC236}">
                <a16:creationId xmlns:a16="http://schemas.microsoft.com/office/drawing/2014/main" id="{7975DD3C-175E-E97E-F12D-45F4A8AD9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27" y="1574801"/>
            <a:ext cx="762000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394976"/>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Google Pipeline</a:t>
            </a:r>
          </a:p>
        </p:txBody>
      </p:sp>
      <p:pic>
        <p:nvPicPr>
          <p:cNvPr id="5122" name="Picture 2" descr="ETL Pipeline using Google Cloud Platform — Explained! | by Data Pilot |  Medium">
            <a:extLst>
              <a:ext uri="{FF2B5EF4-FFF2-40B4-BE49-F238E27FC236}">
                <a16:creationId xmlns:a16="http://schemas.microsoft.com/office/drawing/2014/main" id="{2A6A16C3-49CB-5C99-14DD-F38AAFD60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00" y="1824588"/>
            <a:ext cx="8224734" cy="361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839578"/>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Pipeline Open-</a:t>
            </a:r>
            <a:r>
              <a:rPr lang="pt-PT" sz="3200" dirty="0" err="1"/>
              <a:t>Source</a:t>
            </a:r>
            <a:endParaRPr lang="pt-PT" sz="3200" dirty="0"/>
          </a:p>
        </p:txBody>
      </p:sp>
      <p:pic>
        <p:nvPicPr>
          <p:cNvPr id="7" name="Picture 6">
            <a:extLst>
              <a:ext uri="{FF2B5EF4-FFF2-40B4-BE49-F238E27FC236}">
                <a16:creationId xmlns:a16="http://schemas.microsoft.com/office/drawing/2014/main" id="{374A2807-90AA-83F8-5F52-ACCD1B762BE6}"/>
              </a:ext>
            </a:extLst>
          </p:cNvPr>
          <p:cNvPicPr>
            <a:picLocks noChangeAspect="1"/>
          </p:cNvPicPr>
          <p:nvPr/>
        </p:nvPicPr>
        <p:blipFill>
          <a:blip r:embed="rId3"/>
          <a:stretch>
            <a:fillRect/>
          </a:stretch>
        </p:blipFill>
        <p:spPr>
          <a:xfrm>
            <a:off x="914400" y="1604868"/>
            <a:ext cx="7010400" cy="3943350"/>
          </a:xfrm>
          <a:prstGeom prst="rect">
            <a:avLst/>
          </a:prstGeom>
        </p:spPr>
      </p:pic>
      <p:sp>
        <p:nvSpPr>
          <p:cNvPr id="8" name="TextBox 7">
            <a:extLst>
              <a:ext uri="{FF2B5EF4-FFF2-40B4-BE49-F238E27FC236}">
                <a16:creationId xmlns:a16="http://schemas.microsoft.com/office/drawing/2014/main" id="{91D8733E-D9CE-7CF5-384F-2652BE8FC9A7}"/>
              </a:ext>
            </a:extLst>
          </p:cNvPr>
          <p:cNvSpPr txBox="1"/>
          <p:nvPr/>
        </p:nvSpPr>
        <p:spPr>
          <a:xfrm>
            <a:off x="1393371" y="5848205"/>
            <a:ext cx="5843452" cy="503021"/>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pt-PT" sz="1400" b="0" i="0" u="none" strike="noStrike" cap="none" spc="0" normalizeH="0" baseline="0" dirty="0">
                <a:ln>
                  <a:noFill/>
                </a:ln>
                <a:solidFill>
                  <a:srgbClr val="000000"/>
                </a:solidFill>
                <a:effectLst/>
                <a:uFillTx/>
                <a:latin typeface="+mn-lt"/>
                <a:ea typeface="+mn-ea"/>
                <a:cs typeface="+mn-cs"/>
                <a:sym typeface="Helvetica Light"/>
              </a:rPr>
              <a:t>https://www.ml4devs.com/articles/scalable-efficient-big-data-analytics-machine-learning-pipeline-architecture-on-cloud/</a:t>
            </a:r>
          </a:p>
        </p:txBody>
      </p:sp>
    </p:spTree>
    <p:extLst>
      <p:ext uri="{BB962C8B-B14F-4D97-AF65-F5344CB8AC3E}">
        <p14:creationId xmlns:p14="http://schemas.microsoft.com/office/powerpoint/2010/main" val="781561797"/>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F17AA226-2245-D98E-36B2-1A0691E2E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517" y="714542"/>
            <a:ext cx="4465971" cy="50837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4F018A-37FB-997F-C110-26A27A27A7F1}"/>
              </a:ext>
            </a:extLst>
          </p:cNvPr>
          <p:cNvSpPr txBox="1"/>
          <p:nvPr/>
        </p:nvSpPr>
        <p:spPr>
          <a:xfrm>
            <a:off x="231284" y="5971791"/>
            <a:ext cx="6687677"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https://oilgains.medium.com/why-machine-learning-is-not-artificial-intelligence-61b174a3c9a2</a:t>
            </a:r>
            <a:endParaRPr lang="pt-PT" sz="1200" dirty="0"/>
          </a:p>
        </p:txBody>
      </p:sp>
      <p:sp>
        <p:nvSpPr>
          <p:cNvPr id="2" name="Rectangle: Rounded Corners 1">
            <a:extLst>
              <a:ext uri="{FF2B5EF4-FFF2-40B4-BE49-F238E27FC236}">
                <a16:creationId xmlns:a16="http://schemas.microsoft.com/office/drawing/2014/main" id="{18343B2D-C3B1-B303-EA78-CF3A7D57C001}"/>
              </a:ext>
            </a:extLst>
          </p:cNvPr>
          <p:cNvSpPr/>
          <p:nvPr/>
        </p:nvSpPr>
        <p:spPr>
          <a:xfrm>
            <a:off x="5338354" y="1933303"/>
            <a:ext cx="1854926" cy="1915885"/>
          </a:xfrm>
          <a:prstGeom prst="roundRect">
            <a:avLst/>
          </a:prstGeom>
          <a:noFill/>
          <a:ln w="28575" cap="flat">
            <a:solidFill>
              <a:srgbClr val="FF0000"/>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203285584"/>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4098" name="Picture 2" descr="A Guide: Text Analysis, Text Analytics &amp; Text Mining | by Michelle Chen |  Towards Data Science">
            <a:extLst>
              <a:ext uri="{FF2B5EF4-FFF2-40B4-BE49-F238E27FC236}">
                <a16:creationId xmlns:a16="http://schemas.microsoft.com/office/drawing/2014/main" id="{A19E7848-46EA-09B8-8CAC-7A614CE96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27" y="935429"/>
            <a:ext cx="7438746" cy="507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660653"/>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Fidelidade Seguros - A App MyFidelidade (Android e iOS) é a forma mais  fácil e rápida de aceder às suas apólices de seguros, seja em que momento  for. Como sabemos que não">
            <a:extLst>
              <a:ext uri="{FF2B5EF4-FFF2-40B4-BE49-F238E27FC236}">
                <a16:creationId xmlns:a16="http://schemas.microsoft.com/office/drawing/2014/main" id="{25497D27-B42F-011D-CF76-8F0EF0552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53" y="2419417"/>
            <a:ext cx="1786822" cy="178682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32A16E02-8EA6-CEDC-960C-13173B2AE4B9}"/>
              </a:ext>
            </a:extLst>
          </p:cNvPr>
          <p:cNvCxnSpPr/>
          <p:nvPr/>
        </p:nvCxnSpPr>
        <p:spPr>
          <a:xfrm flipV="1">
            <a:off x="2453304" y="2565286"/>
            <a:ext cx="2204490" cy="863714"/>
          </a:xfrm>
          <a:prstGeom prst="straightConnector1">
            <a:avLst/>
          </a:prstGeom>
          <a:noFill/>
          <a:ln w="1905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43344727-FE91-547D-15E7-34FF9DC5A39E}"/>
              </a:ext>
            </a:extLst>
          </p:cNvPr>
          <p:cNvCxnSpPr>
            <a:cxnSpLocks/>
          </p:cNvCxnSpPr>
          <p:nvPr/>
        </p:nvCxnSpPr>
        <p:spPr>
          <a:xfrm>
            <a:off x="2491404" y="3662270"/>
            <a:ext cx="2166390" cy="1049067"/>
          </a:xfrm>
          <a:prstGeom prst="straightConnector1">
            <a:avLst/>
          </a:prstGeom>
          <a:noFill/>
          <a:ln w="19050" cap="flat">
            <a:solidFill>
              <a:srgbClr val="FF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14" name="Picture 13">
            <a:extLst>
              <a:ext uri="{FF2B5EF4-FFF2-40B4-BE49-F238E27FC236}">
                <a16:creationId xmlns:a16="http://schemas.microsoft.com/office/drawing/2014/main" id="{EE3D058C-75CF-D8D8-BECE-E5205EEF14A1}"/>
              </a:ext>
            </a:extLst>
          </p:cNvPr>
          <p:cNvPicPr>
            <a:picLocks noChangeAspect="1"/>
          </p:cNvPicPr>
          <p:nvPr/>
        </p:nvPicPr>
        <p:blipFill>
          <a:blip r:embed="rId4"/>
          <a:stretch>
            <a:fillRect/>
          </a:stretch>
        </p:blipFill>
        <p:spPr>
          <a:xfrm>
            <a:off x="4862523" y="1343743"/>
            <a:ext cx="3863025" cy="2028768"/>
          </a:xfrm>
          <a:prstGeom prst="rect">
            <a:avLst/>
          </a:prstGeom>
        </p:spPr>
      </p:pic>
      <p:pic>
        <p:nvPicPr>
          <p:cNvPr id="16" name="Picture 15">
            <a:extLst>
              <a:ext uri="{FF2B5EF4-FFF2-40B4-BE49-F238E27FC236}">
                <a16:creationId xmlns:a16="http://schemas.microsoft.com/office/drawing/2014/main" id="{BD1F90E0-EB82-0622-00AD-7F324339ED6A}"/>
              </a:ext>
            </a:extLst>
          </p:cNvPr>
          <p:cNvPicPr>
            <a:picLocks noChangeAspect="1"/>
          </p:cNvPicPr>
          <p:nvPr/>
        </p:nvPicPr>
        <p:blipFill>
          <a:blip r:embed="rId5"/>
          <a:stretch>
            <a:fillRect/>
          </a:stretch>
        </p:blipFill>
        <p:spPr>
          <a:xfrm>
            <a:off x="5022161" y="3871614"/>
            <a:ext cx="3834456" cy="2028768"/>
          </a:xfrm>
          <a:prstGeom prst="rect">
            <a:avLst/>
          </a:prstGeom>
        </p:spPr>
      </p:pic>
      <p:sp>
        <p:nvSpPr>
          <p:cNvPr id="21" name="Google Shape;116;p16">
            <a:extLst>
              <a:ext uri="{FF2B5EF4-FFF2-40B4-BE49-F238E27FC236}">
                <a16:creationId xmlns:a16="http://schemas.microsoft.com/office/drawing/2014/main" id="{F8E1A183-45DC-9C57-6C05-35AC34B64AEB}"/>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Projeto </a:t>
            </a:r>
            <a:r>
              <a:rPr lang="pt-PT" sz="3200" dirty="0" err="1"/>
              <a:t>MyFidadelidade</a:t>
            </a:r>
            <a:r>
              <a:rPr lang="pt-PT" sz="3200" dirty="0"/>
              <a:t> – </a:t>
            </a:r>
            <a:r>
              <a:rPr lang="pt-PT" sz="3200" dirty="0" err="1"/>
              <a:t>Text</a:t>
            </a:r>
            <a:r>
              <a:rPr lang="pt-PT" sz="3200" dirty="0"/>
              <a:t> </a:t>
            </a:r>
            <a:r>
              <a:rPr lang="pt-PT" sz="3200" dirty="0" err="1"/>
              <a:t>Mining</a:t>
            </a:r>
            <a:endParaRPr lang="pt-PT" sz="3200" dirty="0"/>
          </a:p>
        </p:txBody>
      </p:sp>
    </p:spTree>
    <p:extLst>
      <p:ext uri="{BB962C8B-B14F-4D97-AF65-F5344CB8AC3E}">
        <p14:creationId xmlns:p14="http://schemas.microsoft.com/office/powerpoint/2010/main" val="397661259"/>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5DDB043-4AC3-1808-7B1B-352DBB8C23EE}"/>
              </a:ext>
            </a:extLst>
          </p:cNvPr>
          <p:cNvPicPr>
            <a:picLocks noChangeAspect="1"/>
          </p:cNvPicPr>
          <p:nvPr/>
        </p:nvPicPr>
        <p:blipFill>
          <a:blip r:embed="rId3"/>
          <a:stretch>
            <a:fillRect/>
          </a:stretch>
        </p:blipFill>
        <p:spPr>
          <a:xfrm>
            <a:off x="4585828" y="1813702"/>
            <a:ext cx="4217704" cy="3647224"/>
          </a:xfrm>
          <a:prstGeom prst="rect">
            <a:avLst/>
          </a:prstGeom>
        </p:spPr>
      </p:pic>
      <p:sp>
        <p:nvSpPr>
          <p:cNvPr id="9" name="Google Shape;116;p16">
            <a:extLst>
              <a:ext uri="{FF2B5EF4-FFF2-40B4-BE49-F238E27FC236}">
                <a16:creationId xmlns:a16="http://schemas.microsoft.com/office/drawing/2014/main" id="{AE4A2896-C6F9-9EBB-E626-46CEFB7AF2EC}"/>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Análise do Sentimento</a:t>
            </a:r>
          </a:p>
        </p:txBody>
      </p:sp>
      <p:pic>
        <p:nvPicPr>
          <p:cNvPr id="5126" name="Picture 6" descr="Sentiment Analysis Guide">
            <a:extLst>
              <a:ext uri="{FF2B5EF4-FFF2-40B4-BE49-F238E27FC236}">
                <a16:creationId xmlns:a16="http://schemas.microsoft.com/office/drawing/2014/main" id="{F98E2A08-4054-C3E9-5EB4-1665A11D14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468" y="2231872"/>
            <a:ext cx="4057957" cy="304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778804"/>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9" name="Google Shape;116;p16">
            <a:extLst>
              <a:ext uri="{FF2B5EF4-FFF2-40B4-BE49-F238E27FC236}">
                <a16:creationId xmlns:a16="http://schemas.microsoft.com/office/drawing/2014/main" id="{AE4A2896-C6F9-9EBB-E626-46CEFB7AF2EC}"/>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Network </a:t>
            </a:r>
            <a:r>
              <a:rPr lang="pt-PT" sz="3200" dirty="0" err="1"/>
              <a:t>Analysis</a:t>
            </a:r>
            <a:endParaRPr lang="pt-PT" sz="3200" dirty="0"/>
          </a:p>
        </p:txBody>
      </p:sp>
      <p:pic>
        <p:nvPicPr>
          <p:cNvPr id="6148" name="Picture 4">
            <a:extLst>
              <a:ext uri="{FF2B5EF4-FFF2-40B4-BE49-F238E27FC236}">
                <a16:creationId xmlns:a16="http://schemas.microsoft.com/office/drawing/2014/main" id="{BA0988E3-0C78-EAF0-0DE5-C6BF93D11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78" y="1500872"/>
            <a:ext cx="4212771" cy="42127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4C505D-4F37-28D1-8F83-18A7D497E152}"/>
              </a:ext>
            </a:extLst>
          </p:cNvPr>
          <p:cNvSpPr txBox="1"/>
          <p:nvPr/>
        </p:nvSpPr>
        <p:spPr>
          <a:xfrm>
            <a:off x="615593" y="6041295"/>
            <a:ext cx="6966155"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https://towardsdatascience.com/text-network-analysis-theory-and-practice-223ac81c5f07</a:t>
            </a:r>
            <a:endParaRPr lang="pt-PT" sz="1200" dirty="0"/>
          </a:p>
        </p:txBody>
      </p:sp>
      <p:pic>
        <p:nvPicPr>
          <p:cNvPr id="6150" name="Picture 6" descr="Notes on graph theory — Centrality measures | by Anas AIT AOMAR | Towards  Data Science">
            <a:extLst>
              <a:ext uri="{FF2B5EF4-FFF2-40B4-BE49-F238E27FC236}">
                <a16:creationId xmlns:a16="http://schemas.microsoft.com/office/drawing/2014/main" id="{6ACAFC2F-6322-9080-F0A6-3ED4878A10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8725" y="2417502"/>
            <a:ext cx="4572001" cy="243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82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23703" y="1551146"/>
            <a:ext cx="2550751" cy="865357"/>
          </a:xfrm>
          <a:prstGeom prst="rect">
            <a:avLst/>
          </a:prstGeom>
        </p:spPr>
        <p:txBody>
          <a:bodyPr spcFirstLastPara="1" wrap="square" lIns="91425" tIns="91425" rIns="91425" bIns="91425" anchor="ctr" anchorCtr="0">
            <a:noAutofit/>
          </a:bodyPr>
          <a:lstStyle/>
          <a:p>
            <a:pPr marL="0" lvl="0" indent="0" rtl="0" hangingPunct="0">
              <a:spcBef>
                <a:spcPts val="0"/>
              </a:spcBef>
              <a:spcAft>
                <a:spcPts val="0"/>
              </a:spcAft>
              <a:buNone/>
            </a:pPr>
            <a:r>
              <a:rPr lang="pt-PT" sz="2400" b="1" dirty="0"/>
              <a:t>Cluster </a:t>
            </a:r>
            <a:r>
              <a:rPr lang="pt-PT" sz="2400" b="1" dirty="0" err="1"/>
              <a:t>Computer</a:t>
            </a:r>
            <a:br>
              <a:rPr lang="pt-PT" sz="2400" b="1" dirty="0"/>
            </a:br>
            <a:r>
              <a:rPr lang="pt-PT" sz="2400" b="1" dirty="0"/>
              <a:t>(Computação Distribuída):</a:t>
            </a:r>
            <a:endParaRPr sz="2400" b="1" dirty="0"/>
          </a:p>
        </p:txBody>
      </p:sp>
      <p:sp>
        <p:nvSpPr>
          <p:cNvPr id="5" name="Rectangle 3">
            <a:extLst>
              <a:ext uri="{FF2B5EF4-FFF2-40B4-BE49-F238E27FC236}">
                <a16:creationId xmlns:a16="http://schemas.microsoft.com/office/drawing/2014/main" id="{417E0599-9093-3237-2144-81BCA777E76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DF4719F8-4A0D-A1B2-51FD-E1A160F5E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599" y="2792506"/>
            <a:ext cx="4763441" cy="26582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5DE8870-E10F-68D9-F1FE-A4F6BF533BF1}"/>
              </a:ext>
            </a:extLst>
          </p:cNvPr>
          <p:cNvSpPr txBox="1"/>
          <p:nvPr/>
        </p:nvSpPr>
        <p:spPr>
          <a:xfrm>
            <a:off x="113001" y="5956005"/>
            <a:ext cx="493796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t>https://www.geeksforgeeks.org/an-overview-of-cluster-computing/</a:t>
            </a:r>
          </a:p>
        </p:txBody>
      </p:sp>
      <p:sp>
        <p:nvSpPr>
          <p:cNvPr id="4" name="TextBox 3">
            <a:extLst>
              <a:ext uri="{FF2B5EF4-FFF2-40B4-BE49-F238E27FC236}">
                <a16:creationId xmlns:a16="http://schemas.microsoft.com/office/drawing/2014/main" id="{79563DC9-1F14-B5F5-D812-493D527EA985}"/>
              </a:ext>
            </a:extLst>
          </p:cNvPr>
          <p:cNvSpPr txBox="1"/>
          <p:nvPr/>
        </p:nvSpPr>
        <p:spPr>
          <a:xfrm>
            <a:off x="2695267" y="809962"/>
            <a:ext cx="6524515" cy="201593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285750" marR="0" indent="-285750" algn="l" defTabSz="584200" rtl="0" fontAlgn="auto" hangingPunct="0">
              <a:lnSpc>
                <a:spcPct val="100000"/>
              </a:lnSpc>
              <a:spcBef>
                <a:spcPts val="0"/>
              </a:spcBef>
              <a:spcAft>
                <a:spcPts val="0"/>
              </a:spcAft>
              <a:buClrTx/>
              <a:buSzTx/>
              <a:buFont typeface="Wingdings" panose="05000000000000000000" pitchFamily="2" charset="2"/>
              <a:buChar char="§"/>
              <a:tabLst/>
            </a:pPr>
            <a:r>
              <a:rPr kumimoji="0" lang="pt-PT" sz="1600" b="0" i="0" u="none" strike="noStrike" cap="none" spc="0" normalizeH="0" baseline="0" dirty="0">
                <a:ln>
                  <a:noFill/>
                </a:ln>
                <a:solidFill>
                  <a:srgbClr val="000000"/>
                </a:solidFill>
                <a:effectLst/>
                <a:uFillTx/>
                <a:latin typeface="+mn-lt"/>
                <a:ea typeface="+mn-ea"/>
                <a:cs typeface="+mn-cs"/>
                <a:sym typeface="Helvetica Light"/>
              </a:rPr>
              <a:t>A computação em cluster é uma coleção de computadores conectados de maneira forte ou fraca que trabalham juntos para agir como uma entidade única. Os computadores conectados executam operações em conjunto, criando assim a ideia de um sistema único. </a:t>
            </a: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528945748"/>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F17AA226-2245-D98E-36B2-1A0691E2E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517" y="714542"/>
            <a:ext cx="4465971" cy="50837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24F018A-37FB-997F-C110-26A27A27A7F1}"/>
              </a:ext>
            </a:extLst>
          </p:cNvPr>
          <p:cNvSpPr txBox="1"/>
          <p:nvPr/>
        </p:nvSpPr>
        <p:spPr>
          <a:xfrm>
            <a:off x="231284" y="5971791"/>
            <a:ext cx="6687677"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https://oilgains.medium.com/why-machine-learning-is-not-artificial-intelligence-61b174a3c9a2</a:t>
            </a:r>
            <a:endParaRPr lang="pt-PT" sz="1200" dirty="0"/>
          </a:p>
        </p:txBody>
      </p:sp>
      <p:sp>
        <p:nvSpPr>
          <p:cNvPr id="2" name="Rectangle: Rounded Corners 1">
            <a:extLst>
              <a:ext uri="{FF2B5EF4-FFF2-40B4-BE49-F238E27FC236}">
                <a16:creationId xmlns:a16="http://schemas.microsoft.com/office/drawing/2014/main" id="{18343B2D-C3B1-B303-EA78-CF3A7D57C001}"/>
              </a:ext>
            </a:extLst>
          </p:cNvPr>
          <p:cNvSpPr/>
          <p:nvPr/>
        </p:nvSpPr>
        <p:spPr>
          <a:xfrm>
            <a:off x="2723027" y="714541"/>
            <a:ext cx="2589202" cy="1462601"/>
          </a:xfrm>
          <a:prstGeom prst="roundRect">
            <a:avLst/>
          </a:prstGeom>
          <a:noFill/>
          <a:ln w="28575" cap="flat">
            <a:solidFill>
              <a:srgbClr val="FF0000"/>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767305265"/>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7170" name="Picture 2" descr="Metodologias de Mineração de Dados - SEMMA">
            <a:extLst>
              <a:ext uri="{FF2B5EF4-FFF2-40B4-BE49-F238E27FC236}">
                <a16:creationId xmlns:a16="http://schemas.microsoft.com/office/drawing/2014/main" id="{8665AED9-A678-AB34-6EC0-5228D44C8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5" y="2299064"/>
            <a:ext cx="3904012" cy="28999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1DC69A-8CFA-386E-6710-D7E18945D961}"/>
              </a:ext>
            </a:extLst>
          </p:cNvPr>
          <p:cNvSpPr txBox="1"/>
          <p:nvPr/>
        </p:nvSpPr>
        <p:spPr>
          <a:xfrm>
            <a:off x="74535" y="5799859"/>
            <a:ext cx="3652734"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(1) Metodologias de Mineração de Dados - SEMMA | </a:t>
            </a:r>
            <a:r>
              <a:rPr lang="pt-PT" sz="1200" dirty="0" err="1">
                <a:hlinkClick r:id="rId4"/>
              </a:rPr>
              <a:t>LinkedIn</a:t>
            </a:r>
            <a:endParaRPr lang="pt-PT" sz="1200" dirty="0"/>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Framework – </a:t>
            </a:r>
            <a:r>
              <a:rPr lang="pt-PT" sz="3200" dirty="0" err="1"/>
              <a:t>Machine</a:t>
            </a:r>
            <a:r>
              <a:rPr lang="pt-PT" sz="3200" dirty="0"/>
              <a:t> </a:t>
            </a:r>
            <a:r>
              <a:rPr lang="pt-PT" sz="3200" dirty="0" err="1"/>
              <a:t>Learning</a:t>
            </a:r>
            <a:endParaRPr lang="pt-PT" sz="3200" dirty="0"/>
          </a:p>
        </p:txBody>
      </p:sp>
      <p:pic>
        <p:nvPicPr>
          <p:cNvPr id="7172" name="Picture 4" descr="Entenda o CRISP-DM, suas etapas e como de fato gerar valor com essa  metodologia">
            <a:extLst>
              <a:ext uri="{FF2B5EF4-FFF2-40B4-BE49-F238E27FC236}">
                <a16:creationId xmlns:a16="http://schemas.microsoft.com/office/drawing/2014/main" id="{4F44C285-49ED-6BAD-31E4-D2DD42C081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601" y="2622584"/>
            <a:ext cx="4286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54CE5C8-EAC3-8B18-73E5-52F06E1D1920}"/>
              </a:ext>
            </a:extLst>
          </p:cNvPr>
          <p:cNvSpPr txBox="1"/>
          <p:nvPr/>
        </p:nvSpPr>
        <p:spPr>
          <a:xfrm>
            <a:off x="4323301" y="5756184"/>
            <a:ext cx="4334550" cy="52322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400" dirty="0">
                <a:hlinkClick r:id="rId6"/>
              </a:rPr>
              <a:t>Entenda o CRISP-DM, suas etapas e como de fato gerar valor com essa metodologia (preditiva.ai)</a:t>
            </a:r>
            <a:endParaRPr lang="pt-PT" sz="1400" dirty="0"/>
          </a:p>
        </p:txBody>
      </p:sp>
    </p:spTree>
    <p:extLst>
      <p:ext uri="{BB962C8B-B14F-4D97-AF65-F5344CB8AC3E}">
        <p14:creationId xmlns:p14="http://schemas.microsoft.com/office/powerpoint/2010/main" val="630520518"/>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7170" name="Picture 2" descr="Metodologias de Mineração de Dados - SEMMA">
            <a:extLst>
              <a:ext uri="{FF2B5EF4-FFF2-40B4-BE49-F238E27FC236}">
                <a16:creationId xmlns:a16="http://schemas.microsoft.com/office/drawing/2014/main" id="{8665AED9-A678-AB34-6EC0-5228D44C8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5" y="2299064"/>
            <a:ext cx="3904012" cy="28999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1DC69A-8CFA-386E-6710-D7E18945D961}"/>
              </a:ext>
            </a:extLst>
          </p:cNvPr>
          <p:cNvSpPr txBox="1"/>
          <p:nvPr/>
        </p:nvSpPr>
        <p:spPr>
          <a:xfrm>
            <a:off x="74535" y="5799859"/>
            <a:ext cx="3652734"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(1) Metodologias de Mineração de Dados - SEMMA | </a:t>
            </a:r>
            <a:r>
              <a:rPr lang="pt-PT" sz="1200" dirty="0" err="1">
                <a:hlinkClick r:id="rId4"/>
              </a:rPr>
              <a:t>LinkedIn</a:t>
            </a:r>
            <a:endParaRPr lang="pt-PT" sz="1200" dirty="0"/>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Framework – </a:t>
            </a:r>
            <a:r>
              <a:rPr lang="pt-PT" sz="3200" dirty="0" err="1"/>
              <a:t>Machine</a:t>
            </a:r>
            <a:r>
              <a:rPr lang="pt-PT" sz="3200" dirty="0"/>
              <a:t> </a:t>
            </a:r>
            <a:r>
              <a:rPr lang="pt-PT" sz="3200" dirty="0" err="1"/>
              <a:t>Learning</a:t>
            </a:r>
            <a:endParaRPr lang="pt-PT" sz="3200" dirty="0"/>
          </a:p>
        </p:txBody>
      </p:sp>
      <p:pic>
        <p:nvPicPr>
          <p:cNvPr id="7172" name="Picture 4" descr="Entenda o CRISP-DM, suas etapas e como de fato gerar valor com essa  metodologia">
            <a:extLst>
              <a:ext uri="{FF2B5EF4-FFF2-40B4-BE49-F238E27FC236}">
                <a16:creationId xmlns:a16="http://schemas.microsoft.com/office/drawing/2014/main" id="{4F44C285-49ED-6BAD-31E4-D2DD42C081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601" y="2622584"/>
            <a:ext cx="4286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54CE5C8-EAC3-8B18-73E5-52F06E1D1920}"/>
              </a:ext>
            </a:extLst>
          </p:cNvPr>
          <p:cNvSpPr txBox="1"/>
          <p:nvPr/>
        </p:nvSpPr>
        <p:spPr>
          <a:xfrm>
            <a:off x="4323301" y="5756184"/>
            <a:ext cx="4334550" cy="52322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400" dirty="0">
                <a:hlinkClick r:id="rId6"/>
              </a:rPr>
              <a:t>Entenda o CRISP-DM, suas etapas e como de fato gerar valor com essa metodologia (preditiva.ai)</a:t>
            </a:r>
            <a:endParaRPr lang="pt-PT" sz="1400" dirty="0"/>
          </a:p>
        </p:txBody>
      </p:sp>
      <p:sp>
        <p:nvSpPr>
          <p:cNvPr id="2" name="Rectangle: Rounded Corners 1">
            <a:extLst>
              <a:ext uri="{FF2B5EF4-FFF2-40B4-BE49-F238E27FC236}">
                <a16:creationId xmlns:a16="http://schemas.microsoft.com/office/drawing/2014/main" id="{A18416A5-154D-AF22-E1D9-64CB3525A4E3}"/>
              </a:ext>
            </a:extLst>
          </p:cNvPr>
          <p:cNvSpPr/>
          <p:nvPr/>
        </p:nvSpPr>
        <p:spPr>
          <a:xfrm>
            <a:off x="191379" y="1567543"/>
            <a:ext cx="3787168" cy="3892727"/>
          </a:xfrm>
          <a:prstGeom prst="roundRect">
            <a:avLst/>
          </a:prstGeom>
          <a:noFill/>
          <a:ln w="19050" cap="flat">
            <a:solidFill>
              <a:srgbClr val="FF0000"/>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9345333"/>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Sample</a:t>
            </a:r>
          </a:p>
        </p:txBody>
      </p:sp>
      <p:pic>
        <p:nvPicPr>
          <p:cNvPr id="8194" name="Picture 2" descr="Data Sampling | Egnyte">
            <a:extLst>
              <a:ext uri="{FF2B5EF4-FFF2-40B4-BE49-F238E27FC236}">
                <a16:creationId xmlns:a16="http://schemas.microsoft.com/office/drawing/2014/main" id="{6C64CEB3-5066-9669-28F1-FBC4D8F91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517" y="2469423"/>
            <a:ext cx="6750965" cy="2738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464008"/>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Explore</a:t>
            </a:r>
          </a:p>
        </p:txBody>
      </p:sp>
      <p:pic>
        <p:nvPicPr>
          <p:cNvPr id="9218" name="Picture 2" descr="What is Data Exploration? A Comprehensive Guide | eduCBA">
            <a:extLst>
              <a:ext uri="{FF2B5EF4-FFF2-40B4-BE49-F238E27FC236}">
                <a16:creationId xmlns:a16="http://schemas.microsoft.com/office/drawing/2014/main" id="{4FB4C904-DB55-7311-5C2A-3262BEB12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75" y="1790382"/>
            <a:ext cx="7206423" cy="4053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834995"/>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Olhando para os atributos do meu </a:t>
            </a:r>
            <a:r>
              <a:rPr lang="pt-PT" sz="3200" dirty="0" err="1"/>
              <a:t>dataset</a:t>
            </a:r>
            <a:r>
              <a:rPr lang="pt-PT" sz="3200" dirty="0"/>
              <a:t> (“</a:t>
            </a:r>
            <a:r>
              <a:rPr lang="pt-PT" sz="3200" dirty="0" err="1"/>
              <a:t>features</a:t>
            </a:r>
            <a:r>
              <a:rPr lang="pt-PT" sz="3200" dirty="0"/>
              <a:t>”)</a:t>
            </a:r>
          </a:p>
        </p:txBody>
      </p:sp>
      <p:pic>
        <p:nvPicPr>
          <p:cNvPr id="3074" name="Picture 2" descr="Feature engineering - Machine Learning Lens">
            <a:extLst>
              <a:ext uri="{FF2B5EF4-FFF2-40B4-BE49-F238E27FC236}">
                <a16:creationId xmlns:a16="http://schemas.microsoft.com/office/drawing/2014/main" id="{18ECC897-94C8-F397-CFA4-8B8C1C7B0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184" y="1781453"/>
            <a:ext cx="3724275"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CC8EFE-606F-86D3-D0C6-3021F732395D}"/>
              </a:ext>
            </a:extLst>
          </p:cNvPr>
          <p:cNvSpPr txBox="1"/>
          <p:nvPr/>
        </p:nvSpPr>
        <p:spPr>
          <a:xfrm>
            <a:off x="2316481" y="5735455"/>
            <a:ext cx="4650376" cy="52322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400" dirty="0">
                <a:hlinkClick r:id="rId4"/>
              </a:rPr>
              <a:t>https://docs.aws.amazon.com/wellarchitected/latest/machine-learning-lens/feature-engineering.html</a:t>
            </a:r>
            <a:endParaRPr lang="pt-PT" sz="1400" dirty="0"/>
          </a:p>
        </p:txBody>
      </p:sp>
    </p:spTree>
    <p:extLst>
      <p:ext uri="{BB962C8B-B14F-4D97-AF65-F5344CB8AC3E}">
        <p14:creationId xmlns:p14="http://schemas.microsoft.com/office/powerpoint/2010/main" val="2000478775"/>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Feature</a:t>
            </a:r>
            <a:r>
              <a:rPr lang="pt-PT" sz="3200" dirty="0"/>
              <a:t> </a:t>
            </a:r>
            <a:r>
              <a:rPr lang="pt-PT" sz="3200" dirty="0" err="1"/>
              <a:t>Selection</a:t>
            </a:r>
            <a:r>
              <a:rPr lang="pt-PT" sz="3200" dirty="0"/>
              <a:t> (Métodos)</a:t>
            </a:r>
          </a:p>
        </p:txBody>
      </p:sp>
      <p:pic>
        <p:nvPicPr>
          <p:cNvPr id="2050" name="Picture 2" descr="Different approaches to feature selection">
            <a:extLst>
              <a:ext uri="{FF2B5EF4-FFF2-40B4-BE49-F238E27FC236}">
                <a16:creationId xmlns:a16="http://schemas.microsoft.com/office/drawing/2014/main" id="{17E1B24D-2715-08BF-6E5D-9D395B6D7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387" y="1758151"/>
            <a:ext cx="7305675"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BCC05B-BD50-6786-A87E-F8AE9FBD8445}"/>
              </a:ext>
            </a:extLst>
          </p:cNvPr>
          <p:cNvSpPr txBox="1"/>
          <p:nvPr/>
        </p:nvSpPr>
        <p:spPr>
          <a:xfrm>
            <a:off x="1039807" y="4749021"/>
            <a:ext cx="2365244" cy="114935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pt-PT" sz="1400" dirty="0">
                <a:solidFill>
                  <a:srgbClr val="000000"/>
                </a:solidFill>
              </a:rPr>
              <a:t>Vai ser o time de negócio? </a:t>
            </a:r>
          </a:p>
          <a:p>
            <a:pPr marL="0" marR="0" indent="0" algn="ctr" defTabSz="584200" rtl="0" fontAlgn="auto" latinLnBrk="1" hangingPunct="0">
              <a:lnSpc>
                <a:spcPct val="100000"/>
              </a:lnSpc>
              <a:spcBef>
                <a:spcPts val="0"/>
              </a:spcBef>
              <a:spcAft>
                <a:spcPts val="0"/>
              </a:spcAft>
              <a:buClrTx/>
              <a:buSzTx/>
              <a:buFontTx/>
              <a:buNone/>
              <a:tabLst/>
            </a:pPr>
            <a:endParaRPr lang="pt-PT" sz="1400" dirty="0">
              <a:solidFill>
                <a:srgbClr val="000000"/>
              </a:solidFill>
            </a:endParaRPr>
          </a:p>
          <a:p>
            <a:pPr marL="0" marR="0" indent="0" algn="ctr" defTabSz="584200" rtl="0" fontAlgn="auto" latinLnBrk="1" hangingPunct="0">
              <a:lnSpc>
                <a:spcPct val="100000"/>
              </a:lnSpc>
              <a:spcBef>
                <a:spcPts val="0"/>
              </a:spcBef>
              <a:spcAft>
                <a:spcPts val="0"/>
              </a:spcAft>
              <a:buClrTx/>
              <a:buSzTx/>
              <a:buFontTx/>
              <a:buNone/>
              <a:tabLst/>
            </a:pPr>
            <a:r>
              <a:rPr kumimoji="0" lang="pt-PT" sz="1400" b="0" i="0" u="none" strike="noStrike" cap="none" spc="0" normalizeH="0" baseline="0" dirty="0">
                <a:ln>
                  <a:noFill/>
                </a:ln>
                <a:solidFill>
                  <a:srgbClr val="000000"/>
                </a:solidFill>
                <a:effectLst/>
                <a:uFillTx/>
                <a:latin typeface="+mn-lt"/>
                <a:ea typeface="+mn-ea"/>
                <a:cs typeface="+mn-cs"/>
                <a:sym typeface="Helvetica Light"/>
              </a:rPr>
              <a:t>Como evitar vieses/</a:t>
            </a:r>
            <a:r>
              <a:rPr kumimoji="0" lang="pt-PT" sz="1400" b="0" i="0" u="none" strike="noStrike" cap="none" spc="0" normalizeH="0" baseline="0" dirty="0" err="1">
                <a:ln>
                  <a:noFill/>
                </a:ln>
                <a:solidFill>
                  <a:srgbClr val="000000"/>
                </a:solidFill>
                <a:effectLst/>
                <a:uFillTx/>
                <a:latin typeface="+mn-lt"/>
                <a:ea typeface="+mn-ea"/>
                <a:cs typeface="+mn-cs"/>
                <a:sym typeface="Helvetica Light"/>
              </a:rPr>
              <a:t>bias</a:t>
            </a:r>
            <a:r>
              <a:rPr lang="pt-PT" sz="1400" dirty="0">
                <a:solidFill>
                  <a:srgbClr val="000000"/>
                </a:solidFill>
              </a:rPr>
              <a:t>?</a:t>
            </a:r>
          </a:p>
          <a:p>
            <a:pPr marL="0" marR="0" indent="0" algn="ctr" defTabSz="584200" rtl="0" fontAlgn="auto" latinLnBrk="1" hangingPunct="0">
              <a:lnSpc>
                <a:spcPct val="100000"/>
              </a:lnSpc>
              <a:spcBef>
                <a:spcPts val="0"/>
              </a:spcBef>
              <a:spcAft>
                <a:spcPts val="0"/>
              </a:spcAft>
              <a:buClrTx/>
              <a:buSzTx/>
              <a:buFontTx/>
              <a:buNone/>
              <a:tabLst/>
            </a:pPr>
            <a:endParaRPr lang="pt-PT" sz="1400" dirty="0">
              <a:solidFill>
                <a:srgbClr val="000000"/>
              </a:solidFill>
            </a:endParaRPr>
          </a:p>
          <a:p>
            <a:pPr marL="0" marR="0" indent="0" algn="ctr" defTabSz="584200" rtl="0" fontAlgn="auto" latinLnBrk="1" hangingPunct="0">
              <a:lnSpc>
                <a:spcPct val="100000"/>
              </a:lnSpc>
              <a:spcBef>
                <a:spcPts val="0"/>
              </a:spcBef>
              <a:spcAft>
                <a:spcPts val="0"/>
              </a:spcAft>
              <a:buClrTx/>
              <a:buSzTx/>
              <a:buFontTx/>
              <a:buNone/>
              <a:tabLst/>
            </a:pPr>
            <a:r>
              <a:rPr kumimoji="0" lang="pt-PT" sz="1400" b="0" i="0" u="none" strike="noStrike" cap="none" spc="0" normalizeH="0" baseline="0" dirty="0">
                <a:ln>
                  <a:noFill/>
                </a:ln>
                <a:solidFill>
                  <a:srgbClr val="000000"/>
                </a:solidFill>
                <a:effectLst/>
                <a:uFillTx/>
                <a:latin typeface="+mn-lt"/>
                <a:ea typeface="+mn-ea"/>
                <a:cs typeface="+mn-cs"/>
                <a:sym typeface="Helvetica Light"/>
              </a:rPr>
              <a:t>S</a:t>
            </a:r>
            <a:r>
              <a:rPr lang="pt-PT" sz="1400" dirty="0">
                <a:solidFill>
                  <a:srgbClr val="000000"/>
                </a:solidFill>
              </a:rPr>
              <a:t>ó Análise Exploratório?</a:t>
            </a:r>
            <a:endParaRPr kumimoji="0" lang="pt-PT" sz="1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81171919"/>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Exemplo – </a:t>
            </a:r>
            <a:r>
              <a:rPr lang="pt-PT" sz="3200" dirty="0" err="1"/>
              <a:t>Recursive</a:t>
            </a:r>
            <a:r>
              <a:rPr lang="pt-PT" sz="3200" dirty="0"/>
              <a:t> </a:t>
            </a:r>
            <a:r>
              <a:rPr lang="pt-PT" sz="3200" dirty="0" err="1"/>
              <a:t>Feature</a:t>
            </a:r>
            <a:r>
              <a:rPr lang="pt-PT" sz="3200" dirty="0"/>
              <a:t> </a:t>
            </a:r>
            <a:r>
              <a:rPr lang="pt-PT" sz="3200" dirty="0" err="1"/>
              <a:t>Elimination</a:t>
            </a:r>
            <a:r>
              <a:rPr lang="pt-PT" sz="3200" dirty="0"/>
              <a:t> (RFE)</a:t>
            </a:r>
          </a:p>
        </p:txBody>
      </p:sp>
      <p:pic>
        <p:nvPicPr>
          <p:cNvPr id="4098" name="Picture 2" descr="Recursive Feature Elimination (RFE): A Comprehensive Guide">
            <a:extLst>
              <a:ext uri="{FF2B5EF4-FFF2-40B4-BE49-F238E27FC236}">
                <a16:creationId xmlns:a16="http://schemas.microsoft.com/office/drawing/2014/main" id="{CDCBF919-EFAD-226B-FD50-C1CF7101A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807" y="1871793"/>
            <a:ext cx="6959813" cy="4078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41039"/>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Outliers</a:t>
            </a:r>
            <a:endParaRPr lang="pt-PT" sz="3200" dirty="0"/>
          </a:p>
        </p:txBody>
      </p:sp>
      <p:pic>
        <p:nvPicPr>
          <p:cNvPr id="10242" name="Picture 2" descr="Outlier Detection Techniques in Python: Examples - Analytics Yogi">
            <a:extLst>
              <a:ext uri="{FF2B5EF4-FFF2-40B4-BE49-F238E27FC236}">
                <a16:creationId xmlns:a16="http://schemas.microsoft.com/office/drawing/2014/main" id="{31804B11-BFC3-9C3B-BA18-BD51FF28C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5" y="2308894"/>
            <a:ext cx="4938871" cy="316396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Z-Score: Meaning and Formula">
            <a:extLst>
              <a:ext uri="{FF2B5EF4-FFF2-40B4-BE49-F238E27FC236}">
                <a16:creationId xmlns:a16="http://schemas.microsoft.com/office/drawing/2014/main" id="{D303F25B-57AC-9C5B-C928-D99E1E17F8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1516" y="2348744"/>
            <a:ext cx="4242161" cy="2828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682323"/>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Outliers</a:t>
            </a:r>
            <a:r>
              <a:rPr lang="pt-PT" sz="3200" dirty="0"/>
              <a:t> (O que fazer?)</a:t>
            </a:r>
          </a:p>
        </p:txBody>
      </p:sp>
      <p:pic>
        <p:nvPicPr>
          <p:cNvPr id="4" name="Picture 3">
            <a:extLst>
              <a:ext uri="{FF2B5EF4-FFF2-40B4-BE49-F238E27FC236}">
                <a16:creationId xmlns:a16="http://schemas.microsoft.com/office/drawing/2014/main" id="{08D3DA4D-0805-1610-5C95-33CA7055F51E}"/>
              </a:ext>
            </a:extLst>
          </p:cNvPr>
          <p:cNvPicPr>
            <a:picLocks noChangeAspect="1"/>
          </p:cNvPicPr>
          <p:nvPr/>
        </p:nvPicPr>
        <p:blipFill>
          <a:blip r:embed="rId3"/>
          <a:stretch>
            <a:fillRect/>
          </a:stretch>
        </p:blipFill>
        <p:spPr>
          <a:xfrm>
            <a:off x="730166" y="1955977"/>
            <a:ext cx="6827520" cy="3838583"/>
          </a:xfrm>
          <a:prstGeom prst="rect">
            <a:avLst/>
          </a:prstGeom>
        </p:spPr>
      </p:pic>
    </p:spTree>
    <p:extLst>
      <p:ext uri="{BB962C8B-B14F-4D97-AF65-F5344CB8AC3E}">
        <p14:creationId xmlns:p14="http://schemas.microsoft.com/office/powerpoint/2010/main" val="34504875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598925" y="943074"/>
            <a:ext cx="7952892" cy="4987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Big Data Timeline</a:t>
            </a:r>
            <a:endParaRPr dirty="0"/>
          </a:p>
        </p:txBody>
      </p:sp>
      <p:grpSp>
        <p:nvGrpSpPr>
          <p:cNvPr id="3" name="Google Shape;117;p16">
            <a:extLst>
              <a:ext uri="{FF2B5EF4-FFF2-40B4-BE49-F238E27FC236}">
                <a16:creationId xmlns:a16="http://schemas.microsoft.com/office/drawing/2014/main" id="{686A287B-E158-D58C-79BA-E3B7A0F64D98}"/>
              </a:ext>
            </a:extLst>
          </p:cNvPr>
          <p:cNvGrpSpPr/>
          <p:nvPr/>
        </p:nvGrpSpPr>
        <p:grpSpPr>
          <a:xfrm>
            <a:off x="606849" y="2220292"/>
            <a:ext cx="1753876" cy="1829550"/>
            <a:chOff x="606849" y="1203350"/>
            <a:chExt cx="1753876" cy="1829550"/>
          </a:xfrm>
        </p:grpSpPr>
        <p:sp>
          <p:nvSpPr>
            <p:cNvPr id="4" name="Google Shape;118;p16">
              <a:extLst>
                <a:ext uri="{FF2B5EF4-FFF2-40B4-BE49-F238E27FC236}">
                  <a16:creationId xmlns:a16="http://schemas.microsoft.com/office/drawing/2014/main" id="{2B225BD5-D1F0-BA3A-3769-01402300E3E8}"/>
                </a:ext>
              </a:extLst>
            </p:cNvPr>
            <p:cNvSpPr/>
            <p:nvPr/>
          </p:nvSpPr>
          <p:spPr>
            <a:xfrm>
              <a:off x="1912750" y="1382375"/>
              <a:ext cx="230100" cy="1119800"/>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9;p16">
              <a:extLst>
                <a:ext uri="{FF2B5EF4-FFF2-40B4-BE49-F238E27FC236}">
                  <a16:creationId xmlns:a16="http://schemas.microsoft.com/office/drawing/2014/main" id="{2DBBF504-FB17-87B9-70B7-9FBD12161995}"/>
                </a:ext>
              </a:extLst>
            </p:cNvPr>
            <p:cNvSpPr/>
            <p:nvPr/>
          </p:nvSpPr>
          <p:spPr>
            <a:xfrm>
              <a:off x="1192125" y="2443825"/>
              <a:ext cx="1134375" cy="589075"/>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2003 - 2004</a:t>
              </a:r>
              <a:endParaRPr sz="1700" dirty="0">
                <a:solidFill>
                  <a:srgbClr val="FFFFFF"/>
                </a:solidFill>
                <a:latin typeface="Fira Sans Extra Condensed"/>
                <a:ea typeface="Fira Sans Extra Condensed"/>
                <a:cs typeface="Fira Sans Extra Condensed"/>
                <a:sym typeface="Fira Sans Extra Condensed"/>
              </a:endParaRPr>
            </a:p>
          </p:txBody>
        </p:sp>
        <p:sp>
          <p:nvSpPr>
            <p:cNvPr id="6" name="Google Shape;120;p16">
              <a:extLst>
                <a:ext uri="{FF2B5EF4-FFF2-40B4-BE49-F238E27FC236}">
                  <a16:creationId xmlns:a16="http://schemas.microsoft.com/office/drawing/2014/main" id="{77D494C0-DFE5-0720-3616-EEF95E578F84}"/>
                </a:ext>
              </a:extLst>
            </p:cNvPr>
            <p:cNvSpPr/>
            <p:nvPr/>
          </p:nvSpPr>
          <p:spPr>
            <a:xfrm>
              <a:off x="2140450" y="1450250"/>
              <a:ext cx="150050" cy="150050"/>
            </a:xfrm>
            <a:custGeom>
              <a:avLst/>
              <a:gdLst/>
              <a:ahLst/>
              <a:cxnLst/>
              <a:rect l="l" t="t" r="r" b="b"/>
              <a:pathLst>
                <a:path w="6002" h="6002" extrusionOk="0">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p16">
              <a:extLst>
                <a:ext uri="{FF2B5EF4-FFF2-40B4-BE49-F238E27FC236}">
                  <a16:creationId xmlns:a16="http://schemas.microsoft.com/office/drawing/2014/main" id="{E759B846-C630-1B66-9052-1C0DE2DADDCB}"/>
                </a:ext>
              </a:extLst>
            </p:cNvPr>
            <p:cNvSpPr/>
            <p:nvPr/>
          </p:nvSpPr>
          <p:spPr>
            <a:xfrm>
              <a:off x="2070200" y="1382375"/>
              <a:ext cx="290525" cy="286075"/>
            </a:xfrm>
            <a:custGeom>
              <a:avLst/>
              <a:gdLst/>
              <a:ahLst/>
              <a:cxnLst/>
              <a:rect l="l" t="t" r="r" b="b"/>
              <a:pathLst>
                <a:path w="11621" h="11443" extrusionOk="0">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22;p16">
              <a:extLst>
                <a:ext uri="{FF2B5EF4-FFF2-40B4-BE49-F238E27FC236}">
                  <a16:creationId xmlns:a16="http://schemas.microsoft.com/office/drawing/2014/main" id="{DA27FCA1-D968-EA82-AF94-78412B23E719}"/>
                </a:ext>
              </a:extLst>
            </p:cNvPr>
            <p:cNvSpPr txBox="1"/>
            <p:nvPr/>
          </p:nvSpPr>
          <p:spPr>
            <a:xfrm>
              <a:off x="606849" y="1550190"/>
              <a:ext cx="13059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t-PT" sz="1200" dirty="0">
                  <a:solidFill>
                    <a:srgbClr val="434343"/>
                  </a:solidFill>
                  <a:latin typeface="Roboto"/>
                  <a:ea typeface="Roboto"/>
                  <a:cs typeface="Roboto"/>
                  <a:sym typeface="Roboto"/>
                </a:rPr>
                <a:t>Conceitos fundamentais do artigo do Google</a:t>
              </a:r>
              <a:endParaRPr lang="en-US" sz="1200" dirty="0">
                <a:solidFill>
                  <a:srgbClr val="434343"/>
                </a:solidFill>
                <a:latin typeface="Roboto"/>
                <a:ea typeface="Roboto"/>
                <a:cs typeface="Roboto"/>
                <a:sym typeface="Roboto"/>
              </a:endParaRPr>
            </a:p>
          </p:txBody>
        </p:sp>
        <p:sp>
          <p:nvSpPr>
            <p:cNvPr id="9" name="Google Shape;123;p16">
              <a:extLst>
                <a:ext uri="{FF2B5EF4-FFF2-40B4-BE49-F238E27FC236}">
                  <a16:creationId xmlns:a16="http://schemas.microsoft.com/office/drawing/2014/main" id="{AA338339-525D-3C79-D97B-A1E16A1313E0}"/>
                </a:ext>
              </a:extLst>
            </p:cNvPr>
            <p:cNvSpPr txBox="1"/>
            <p:nvPr/>
          </p:nvSpPr>
          <p:spPr>
            <a:xfrm>
              <a:off x="606849" y="1203350"/>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Início</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0" name="Google Shape;124;p16">
            <a:extLst>
              <a:ext uri="{FF2B5EF4-FFF2-40B4-BE49-F238E27FC236}">
                <a16:creationId xmlns:a16="http://schemas.microsoft.com/office/drawing/2014/main" id="{F11E91B8-EC79-578D-28F4-15ECF6926258}"/>
              </a:ext>
            </a:extLst>
          </p:cNvPr>
          <p:cNvGrpSpPr/>
          <p:nvPr/>
        </p:nvGrpSpPr>
        <p:grpSpPr>
          <a:xfrm>
            <a:off x="2980649" y="2185555"/>
            <a:ext cx="1785151" cy="1864287"/>
            <a:chOff x="2980649" y="1168613"/>
            <a:chExt cx="1785151" cy="1864287"/>
          </a:xfrm>
        </p:grpSpPr>
        <p:sp>
          <p:nvSpPr>
            <p:cNvPr id="11" name="Google Shape;125;p16">
              <a:extLst>
                <a:ext uri="{FF2B5EF4-FFF2-40B4-BE49-F238E27FC236}">
                  <a16:creationId xmlns:a16="http://schemas.microsoft.com/office/drawing/2014/main" id="{CE525A57-5A5D-1A81-2AA1-7965D92F4C64}"/>
                </a:ext>
              </a:extLst>
            </p:cNvPr>
            <p:cNvSpPr/>
            <p:nvPr/>
          </p:nvSpPr>
          <p:spPr>
            <a:xfrm>
              <a:off x="4286550" y="1382375"/>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p16">
              <a:extLst>
                <a:ext uri="{FF2B5EF4-FFF2-40B4-BE49-F238E27FC236}">
                  <a16:creationId xmlns:a16="http://schemas.microsoft.com/office/drawing/2014/main" id="{17149C0A-D629-3787-45BA-EE60685E7C9E}"/>
                </a:ext>
              </a:extLst>
            </p:cNvPr>
            <p:cNvSpPr/>
            <p:nvPr/>
          </p:nvSpPr>
          <p:spPr>
            <a:xfrm>
              <a:off x="3460550" y="2443825"/>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2008</a:t>
              </a:r>
              <a:endParaRPr sz="1700" dirty="0">
                <a:solidFill>
                  <a:srgbClr val="FFFFFF"/>
                </a:solidFill>
                <a:latin typeface="Fira Sans Extra Condensed"/>
                <a:ea typeface="Fira Sans Extra Condensed"/>
                <a:cs typeface="Fira Sans Extra Condensed"/>
                <a:sym typeface="Fira Sans Extra Condensed"/>
              </a:endParaRPr>
            </a:p>
          </p:txBody>
        </p:sp>
        <p:sp>
          <p:nvSpPr>
            <p:cNvPr id="13" name="Google Shape;127;p16">
              <a:extLst>
                <a:ext uri="{FF2B5EF4-FFF2-40B4-BE49-F238E27FC236}">
                  <a16:creationId xmlns:a16="http://schemas.microsoft.com/office/drawing/2014/main" id="{5FF33D25-975A-2AFA-A038-C22F5811FE10}"/>
                </a:ext>
              </a:extLst>
            </p:cNvPr>
            <p:cNvSpPr/>
            <p:nvPr/>
          </p:nvSpPr>
          <p:spPr>
            <a:xfrm>
              <a:off x="4460675" y="1496375"/>
              <a:ext cx="89325" cy="171175"/>
            </a:xfrm>
            <a:custGeom>
              <a:avLst/>
              <a:gdLst/>
              <a:ahLst/>
              <a:cxnLst/>
              <a:rect l="l" t="t" r="r" b="b"/>
              <a:pathLst>
                <a:path w="3573" h="6847" extrusionOk="0">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p16">
              <a:extLst>
                <a:ext uri="{FF2B5EF4-FFF2-40B4-BE49-F238E27FC236}">
                  <a16:creationId xmlns:a16="http://schemas.microsoft.com/office/drawing/2014/main" id="{417C6996-57D8-2DA9-E945-0C50F242665F}"/>
                </a:ext>
              </a:extLst>
            </p:cNvPr>
            <p:cNvSpPr/>
            <p:nvPr/>
          </p:nvSpPr>
          <p:spPr>
            <a:xfrm>
              <a:off x="4564850" y="1436850"/>
              <a:ext cx="92900" cy="230700"/>
            </a:xfrm>
            <a:custGeom>
              <a:avLst/>
              <a:gdLst/>
              <a:ahLst/>
              <a:cxnLst/>
              <a:rect l="l" t="t" r="r" b="b"/>
              <a:pathLst>
                <a:path w="3716" h="9228" extrusionOk="0">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p16">
              <a:extLst>
                <a:ext uri="{FF2B5EF4-FFF2-40B4-BE49-F238E27FC236}">
                  <a16:creationId xmlns:a16="http://schemas.microsoft.com/office/drawing/2014/main" id="{FB3CDAFB-AB6B-F3A8-1263-6A2C44CF7C53}"/>
                </a:ext>
              </a:extLst>
            </p:cNvPr>
            <p:cNvSpPr/>
            <p:nvPr/>
          </p:nvSpPr>
          <p:spPr>
            <a:xfrm>
              <a:off x="4672600" y="1380900"/>
              <a:ext cx="93200" cy="286650"/>
            </a:xfrm>
            <a:custGeom>
              <a:avLst/>
              <a:gdLst/>
              <a:ahLst/>
              <a:cxnLst/>
              <a:rect l="l" t="t" r="r" b="b"/>
              <a:pathLst>
                <a:path w="3728" h="11466" extrusionOk="0">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p16">
              <a:extLst>
                <a:ext uri="{FF2B5EF4-FFF2-40B4-BE49-F238E27FC236}">
                  <a16:creationId xmlns:a16="http://schemas.microsoft.com/office/drawing/2014/main" id="{860AA49B-9FCB-21B3-47F8-4DE86CD5DDAC}"/>
                </a:ext>
              </a:extLst>
            </p:cNvPr>
            <p:cNvSpPr txBox="1"/>
            <p:nvPr/>
          </p:nvSpPr>
          <p:spPr>
            <a:xfrm>
              <a:off x="2980649" y="1550190"/>
              <a:ext cx="13059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rgbClr val="434343"/>
                  </a:solidFill>
                  <a:latin typeface="Roboto"/>
                  <a:ea typeface="Roboto"/>
                  <a:cs typeface="Roboto"/>
                  <a:sym typeface="Roboto"/>
                </a:rPr>
                <a:t>Hadoop 1.0 com HDFS e MapReduce</a:t>
              </a:r>
            </a:p>
          </p:txBody>
        </p:sp>
        <p:sp>
          <p:nvSpPr>
            <p:cNvPr id="17" name="Google Shape;131;p16">
              <a:extLst>
                <a:ext uri="{FF2B5EF4-FFF2-40B4-BE49-F238E27FC236}">
                  <a16:creationId xmlns:a16="http://schemas.microsoft.com/office/drawing/2014/main" id="{645D97FF-920F-D3E9-FE15-6ADC4A8DC5FB}"/>
                </a:ext>
              </a:extLst>
            </p:cNvPr>
            <p:cNvSpPr txBox="1"/>
            <p:nvPr/>
          </p:nvSpPr>
          <p:spPr>
            <a:xfrm>
              <a:off x="2988074" y="1168613"/>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Yahoo e Hadoop</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8" name="Google Shape;132;p16">
            <a:extLst>
              <a:ext uri="{FF2B5EF4-FFF2-40B4-BE49-F238E27FC236}">
                <a16:creationId xmlns:a16="http://schemas.microsoft.com/office/drawing/2014/main" id="{3D35D628-F0C8-364E-A3E6-6EEEE14CBDB8}"/>
              </a:ext>
            </a:extLst>
          </p:cNvPr>
          <p:cNvGrpSpPr/>
          <p:nvPr/>
        </p:nvGrpSpPr>
        <p:grpSpPr>
          <a:xfrm>
            <a:off x="5354475" y="2220292"/>
            <a:ext cx="1783050" cy="1829550"/>
            <a:chOff x="5354475" y="1203350"/>
            <a:chExt cx="1783050" cy="1829550"/>
          </a:xfrm>
        </p:grpSpPr>
        <p:sp>
          <p:nvSpPr>
            <p:cNvPr id="19" name="Google Shape;133;p16">
              <a:extLst>
                <a:ext uri="{FF2B5EF4-FFF2-40B4-BE49-F238E27FC236}">
                  <a16:creationId xmlns:a16="http://schemas.microsoft.com/office/drawing/2014/main" id="{99A976E2-72C7-D882-B3C9-B8728EB60875}"/>
                </a:ext>
              </a:extLst>
            </p:cNvPr>
            <p:cNvSpPr/>
            <p:nvPr/>
          </p:nvSpPr>
          <p:spPr>
            <a:xfrm>
              <a:off x="6657075" y="1382375"/>
              <a:ext cx="230425" cy="111980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p16">
              <a:extLst>
                <a:ext uri="{FF2B5EF4-FFF2-40B4-BE49-F238E27FC236}">
                  <a16:creationId xmlns:a16="http://schemas.microsoft.com/office/drawing/2014/main" id="{139C169A-8E2C-2B68-A3A3-2CD63177D071}"/>
                </a:ext>
              </a:extLst>
            </p:cNvPr>
            <p:cNvSpPr/>
            <p:nvPr/>
          </p:nvSpPr>
          <p:spPr>
            <a:xfrm>
              <a:off x="5831075" y="2443825"/>
              <a:ext cx="1240375" cy="589075"/>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2011-2013</a:t>
              </a:r>
              <a:endParaRPr sz="1700" dirty="0">
                <a:solidFill>
                  <a:srgbClr val="FFFFFF"/>
                </a:solidFill>
                <a:latin typeface="Fira Sans Extra Condensed"/>
                <a:ea typeface="Fira Sans Extra Condensed"/>
                <a:cs typeface="Fira Sans Extra Condensed"/>
                <a:sym typeface="Fira Sans Extra Condensed"/>
              </a:endParaRPr>
            </a:p>
          </p:txBody>
        </p:sp>
        <p:sp>
          <p:nvSpPr>
            <p:cNvPr id="21" name="Google Shape;135;p16">
              <a:extLst>
                <a:ext uri="{FF2B5EF4-FFF2-40B4-BE49-F238E27FC236}">
                  <a16:creationId xmlns:a16="http://schemas.microsoft.com/office/drawing/2014/main" id="{00A56FC3-932B-371B-4BFB-6A47CD39349C}"/>
                </a:ext>
              </a:extLst>
            </p:cNvPr>
            <p:cNvSpPr/>
            <p:nvPr/>
          </p:nvSpPr>
          <p:spPr>
            <a:xfrm>
              <a:off x="6915750" y="1412900"/>
              <a:ext cx="145875" cy="82925"/>
            </a:xfrm>
            <a:custGeom>
              <a:avLst/>
              <a:gdLst/>
              <a:ahLst/>
              <a:cxnLst/>
              <a:rect l="l" t="t" r="r" b="b"/>
              <a:pathLst>
                <a:path w="5835" h="3317" extrusionOk="0">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p16">
              <a:extLst>
                <a:ext uri="{FF2B5EF4-FFF2-40B4-BE49-F238E27FC236}">
                  <a16:creationId xmlns:a16="http://schemas.microsoft.com/office/drawing/2014/main" id="{26BFF1FE-83FC-3EA7-A3B4-ACC60DB63973}"/>
                </a:ext>
              </a:extLst>
            </p:cNvPr>
            <p:cNvSpPr/>
            <p:nvPr/>
          </p:nvSpPr>
          <p:spPr>
            <a:xfrm>
              <a:off x="6877350" y="1382225"/>
              <a:ext cx="260175" cy="250200"/>
            </a:xfrm>
            <a:custGeom>
              <a:avLst/>
              <a:gdLst/>
              <a:ahLst/>
              <a:cxnLst/>
              <a:rect l="l" t="t" r="r" b="b"/>
              <a:pathLst>
                <a:path w="10407" h="10008" extrusionOk="0">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p16">
              <a:extLst>
                <a:ext uri="{FF2B5EF4-FFF2-40B4-BE49-F238E27FC236}">
                  <a16:creationId xmlns:a16="http://schemas.microsoft.com/office/drawing/2014/main" id="{12848583-5887-816F-DAC8-AF6EA0484746}"/>
                </a:ext>
              </a:extLst>
            </p:cNvPr>
            <p:cNvSpPr txBox="1"/>
            <p:nvPr/>
          </p:nvSpPr>
          <p:spPr>
            <a:xfrm>
              <a:off x="5354475" y="1349448"/>
              <a:ext cx="13059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pt-PT" sz="1200" dirty="0">
                <a:solidFill>
                  <a:srgbClr val="434343"/>
                </a:solidFill>
                <a:latin typeface="Roboto"/>
                <a:ea typeface="Roboto"/>
                <a:cs typeface="Roboto"/>
                <a:sym typeface="Roboto"/>
              </a:endParaRPr>
            </a:p>
            <a:p>
              <a:pPr marL="0" lvl="0" indent="0" rtl="0">
                <a:spcBef>
                  <a:spcPts val="0"/>
                </a:spcBef>
                <a:spcAft>
                  <a:spcPts val="0"/>
                </a:spcAft>
                <a:buNone/>
              </a:pPr>
              <a:r>
                <a:rPr lang="pt-PT" sz="1200" dirty="0">
                  <a:solidFill>
                    <a:srgbClr val="434343"/>
                  </a:solidFill>
                  <a:latin typeface="Roboto"/>
                  <a:ea typeface="Roboto"/>
                  <a:cs typeface="Roboto"/>
                  <a:sym typeface="Roboto"/>
                </a:rPr>
                <a:t>Lançamento o YARN, expandindo seu ecossistema</a:t>
              </a:r>
              <a:endParaRPr lang="en-US" sz="1200" dirty="0">
                <a:solidFill>
                  <a:srgbClr val="434343"/>
                </a:solidFill>
                <a:latin typeface="Roboto"/>
                <a:ea typeface="Roboto"/>
                <a:cs typeface="Roboto"/>
                <a:sym typeface="Roboto"/>
              </a:endParaRPr>
            </a:p>
          </p:txBody>
        </p:sp>
        <p:sp>
          <p:nvSpPr>
            <p:cNvPr id="24" name="Google Shape;138;p16">
              <a:extLst>
                <a:ext uri="{FF2B5EF4-FFF2-40B4-BE49-F238E27FC236}">
                  <a16:creationId xmlns:a16="http://schemas.microsoft.com/office/drawing/2014/main" id="{16A7E419-B0B4-905B-A9EA-93828A8667EF}"/>
                </a:ext>
              </a:extLst>
            </p:cNvPr>
            <p:cNvSpPr txBox="1"/>
            <p:nvPr/>
          </p:nvSpPr>
          <p:spPr>
            <a:xfrm>
              <a:off x="5354475" y="1203350"/>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Hadoop 2.0</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5" name="Google Shape;139;p16">
            <a:extLst>
              <a:ext uri="{FF2B5EF4-FFF2-40B4-BE49-F238E27FC236}">
                <a16:creationId xmlns:a16="http://schemas.microsoft.com/office/drawing/2014/main" id="{18E97BC6-F04B-6672-C087-5A69F42771E5}"/>
              </a:ext>
            </a:extLst>
          </p:cNvPr>
          <p:cNvGrpSpPr/>
          <p:nvPr/>
        </p:nvGrpSpPr>
        <p:grpSpPr>
          <a:xfrm>
            <a:off x="1634188" y="3460767"/>
            <a:ext cx="1881162" cy="1781012"/>
            <a:chOff x="1634188" y="2443825"/>
            <a:chExt cx="1881162" cy="1781012"/>
          </a:xfrm>
        </p:grpSpPr>
        <p:sp>
          <p:nvSpPr>
            <p:cNvPr id="26" name="Google Shape;140;p16">
              <a:extLst>
                <a:ext uri="{FF2B5EF4-FFF2-40B4-BE49-F238E27FC236}">
                  <a16:creationId xmlns:a16="http://schemas.microsoft.com/office/drawing/2014/main" id="{BED5B6C4-8936-C590-6700-1C6360930CC4}"/>
                </a:ext>
              </a:extLst>
            </p:cNvPr>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1;p16">
              <a:extLst>
                <a:ext uri="{FF2B5EF4-FFF2-40B4-BE49-F238E27FC236}">
                  <a16:creationId xmlns:a16="http://schemas.microsoft.com/office/drawing/2014/main" id="{743C082B-9398-1F31-F344-7827C5EDD301}"/>
                </a:ext>
              </a:extLst>
            </p:cNvPr>
            <p:cNvSpPr/>
            <p:nvPr/>
          </p:nvSpPr>
          <p:spPr>
            <a:xfrm>
              <a:off x="2275275" y="2443825"/>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2005-2006</a:t>
              </a:r>
              <a:endParaRPr sz="1700" dirty="0">
                <a:solidFill>
                  <a:srgbClr val="FFFFFF"/>
                </a:solidFill>
                <a:latin typeface="Fira Sans Extra Condensed"/>
                <a:ea typeface="Fira Sans Extra Condensed"/>
                <a:cs typeface="Fira Sans Extra Condensed"/>
                <a:sym typeface="Fira Sans Extra Condensed"/>
              </a:endParaRPr>
            </a:p>
          </p:txBody>
        </p:sp>
        <p:sp>
          <p:nvSpPr>
            <p:cNvPr id="30" name="Google Shape;144;p16">
              <a:extLst>
                <a:ext uri="{FF2B5EF4-FFF2-40B4-BE49-F238E27FC236}">
                  <a16:creationId xmlns:a16="http://schemas.microsoft.com/office/drawing/2014/main" id="{7B3E2474-B48C-1D9F-C15F-068E1C2C9631}"/>
                </a:ext>
              </a:extLst>
            </p:cNvPr>
            <p:cNvSpPr txBox="1"/>
            <p:nvPr/>
          </p:nvSpPr>
          <p:spPr>
            <a:xfrm>
              <a:off x="1634188" y="3689937"/>
              <a:ext cx="14013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434343"/>
                  </a:solidFill>
                  <a:latin typeface="Roboto"/>
                  <a:ea typeface="Roboto"/>
                  <a:cs typeface="Roboto"/>
                  <a:sym typeface="Roboto"/>
                </a:rPr>
                <a:t>Desenvolvimento Inicial</a:t>
              </a:r>
              <a:endParaRPr sz="1200" dirty="0">
                <a:solidFill>
                  <a:srgbClr val="434343"/>
                </a:solidFill>
                <a:latin typeface="Roboto"/>
                <a:ea typeface="Roboto"/>
                <a:cs typeface="Roboto"/>
                <a:sym typeface="Roboto"/>
              </a:endParaRPr>
            </a:p>
          </p:txBody>
        </p:sp>
        <p:sp>
          <p:nvSpPr>
            <p:cNvPr id="31" name="Google Shape;145;p16">
              <a:extLst>
                <a:ext uri="{FF2B5EF4-FFF2-40B4-BE49-F238E27FC236}">
                  <a16:creationId xmlns:a16="http://schemas.microsoft.com/office/drawing/2014/main" id="{6033ACBC-4D5E-C6DC-DC35-55061222715F}"/>
                </a:ext>
              </a:extLst>
            </p:cNvPr>
            <p:cNvSpPr txBox="1"/>
            <p:nvPr/>
          </p:nvSpPr>
          <p:spPr>
            <a:xfrm>
              <a:off x="1634188" y="3343088"/>
              <a:ext cx="14013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Apache Hadoop</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8" name="Google Shape;146;p16">
            <a:extLst>
              <a:ext uri="{FF2B5EF4-FFF2-40B4-BE49-F238E27FC236}">
                <a16:creationId xmlns:a16="http://schemas.microsoft.com/office/drawing/2014/main" id="{85B73AF1-6514-53F2-0148-A51DED694DCD}"/>
              </a:ext>
            </a:extLst>
          </p:cNvPr>
          <p:cNvGrpSpPr/>
          <p:nvPr/>
        </p:nvGrpSpPr>
        <p:grpSpPr>
          <a:xfrm>
            <a:off x="3835470" y="3460767"/>
            <a:ext cx="2094755" cy="1781012"/>
            <a:chOff x="3835470" y="2443825"/>
            <a:chExt cx="2094755" cy="1781012"/>
          </a:xfrm>
        </p:grpSpPr>
        <p:sp>
          <p:nvSpPr>
            <p:cNvPr id="39" name="Google Shape;147;p16">
              <a:extLst>
                <a:ext uri="{FF2B5EF4-FFF2-40B4-BE49-F238E27FC236}">
                  <a16:creationId xmlns:a16="http://schemas.microsoft.com/office/drawing/2014/main" id="{BDED6AA6-020B-2FA2-6FBC-651F4E57D15E}"/>
                </a:ext>
              </a:extLst>
            </p:cNvPr>
            <p:cNvSpPr/>
            <p:nvPr/>
          </p:nvSpPr>
          <p:spPr>
            <a:xfrm>
              <a:off x="5409300" y="2993300"/>
              <a:ext cx="230125" cy="112010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8;p16">
              <a:extLst>
                <a:ext uri="{FF2B5EF4-FFF2-40B4-BE49-F238E27FC236}">
                  <a16:creationId xmlns:a16="http://schemas.microsoft.com/office/drawing/2014/main" id="{A4B8F613-F120-9B15-7585-5BB10DDF59B3}"/>
                </a:ext>
              </a:extLst>
            </p:cNvPr>
            <p:cNvSpPr/>
            <p:nvPr/>
          </p:nvSpPr>
          <p:spPr>
            <a:xfrm>
              <a:off x="4645825" y="2443825"/>
              <a:ext cx="1240350" cy="589075"/>
            </a:xfrm>
            <a:custGeom>
              <a:avLst/>
              <a:gdLst/>
              <a:ahLst/>
              <a:cxnLst/>
              <a:rect l="l" t="t" r="r" b="b"/>
              <a:pathLst>
                <a:path w="49614" h="23563" extrusionOk="0">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2009</a:t>
              </a:r>
              <a:endParaRPr sz="1700" dirty="0">
                <a:solidFill>
                  <a:srgbClr val="FFFFFF"/>
                </a:solidFill>
                <a:latin typeface="Fira Sans Extra Condensed"/>
                <a:ea typeface="Fira Sans Extra Condensed"/>
                <a:cs typeface="Fira Sans Extra Condensed"/>
                <a:sym typeface="Fira Sans Extra Condensed"/>
              </a:endParaRPr>
            </a:p>
          </p:txBody>
        </p:sp>
        <p:sp>
          <p:nvSpPr>
            <p:cNvPr id="41" name="Google Shape;149;p16">
              <a:extLst>
                <a:ext uri="{FF2B5EF4-FFF2-40B4-BE49-F238E27FC236}">
                  <a16:creationId xmlns:a16="http://schemas.microsoft.com/office/drawing/2014/main" id="{1045221C-7C0C-733D-750D-840B2D83A524}"/>
                </a:ext>
              </a:extLst>
            </p:cNvPr>
            <p:cNvSpPr/>
            <p:nvPr/>
          </p:nvSpPr>
          <p:spPr>
            <a:xfrm>
              <a:off x="5668275" y="3945200"/>
              <a:ext cx="22050" cy="22050"/>
            </a:xfrm>
            <a:custGeom>
              <a:avLst/>
              <a:gdLst/>
              <a:ahLst/>
              <a:cxnLst/>
              <a:rect l="l" t="t" r="r" b="b"/>
              <a:pathLst>
                <a:path w="882" h="882" extrusionOk="0">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0;p16">
              <a:extLst>
                <a:ext uri="{FF2B5EF4-FFF2-40B4-BE49-F238E27FC236}">
                  <a16:creationId xmlns:a16="http://schemas.microsoft.com/office/drawing/2014/main" id="{4B985476-91CE-A82F-294E-57E3D4D3F642}"/>
                </a:ext>
              </a:extLst>
            </p:cNvPr>
            <p:cNvSpPr/>
            <p:nvPr/>
          </p:nvSpPr>
          <p:spPr>
            <a:xfrm>
              <a:off x="5712325" y="3945200"/>
              <a:ext cx="22350" cy="22050"/>
            </a:xfrm>
            <a:custGeom>
              <a:avLst/>
              <a:gdLst/>
              <a:ahLst/>
              <a:cxnLst/>
              <a:rect l="l" t="t" r="r" b="b"/>
              <a:pathLst>
                <a:path w="894" h="882" extrusionOk="0">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1;p16">
              <a:extLst>
                <a:ext uri="{FF2B5EF4-FFF2-40B4-BE49-F238E27FC236}">
                  <a16:creationId xmlns:a16="http://schemas.microsoft.com/office/drawing/2014/main" id="{5F26FF39-0CC7-D773-048C-F5FA61D11E39}"/>
                </a:ext>
              </a:extLst>
            </p:cNvPr>
            <p:cNvSpPr/>
            <p:nvPr/>
          </p:nvSpPr>
          <p:spPr>
            <a:xfrm>
              <a:off x="5756675" y="3945200"/>
              <a:ext cx="22050" cy="22050"/>
            </a:xfrm>
            <a:custGeom>
              <a:avLst/>
              <a:gdLst/>
              <a:ahLst/>
              <a:cxnLst/>
              <a:rect l="l" t="t" r="r" b="b"/>
              <a:pathLst>
                <a:path w="882" h="882" extrusionOk="0">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p16">
              <a:extLst>
                <a:ext uri="{FF2B5EF4-FFF2-40B4-BE49-F238E27FC236}">
                  <a16:creationId xmlns:a16="http://schemas.microsoft.com/office/drawing/2014/main" id="{452B44AC-0F50-2D9D-C256-0600EDA8E7A8}"/>
                </a:ext>
              </a:extLst>
            </p:cNvPr>
            <p:cNvSpPr/>
            <p:nvPr/>
          </p:nvSpPr>
          <p:spPr>
            <a:xfrm>
              <a:off x="5800725" y="3945200"/>
              <a:ext cx="22050" cy="22050"/>
            </a:xfrm>
            <a:custGeom>
              <a:avLst/>
              <a:gdLst/>
              <a:ahLst/>
              <a:cxnLst/>
              <a:rect l="l" t="t" r="r" b="b"/>
              <a:pathLst>
                <a:path w="882" h="882" extrusionOk="0">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3;p16">
              <a:extLst>
                <a:ext uri="{FF2B5EF4-FFF2-40B4-BE49-F238E27FC236}">
                  <a16:creationId xmlns:a16="http://schemas.microsoft.com/office/drawing/2014/main" id="{D86AD567-AD23-9A56-151D-D49142F97141}"/>
                </a:ext>
              </a:extLst>
            </p:cNvPr>
            <p:cNvSpPr/>
            <p:nvPr/>
          </p:nvSpPr>
          <p:spPr>
            <a:xfrm>
              <a:off x="5614100" y="3803225"/>
              <a:ext cx="316125" cy="324450"/>
            </a:xfrm>
            <a:custGeom>
              <a:avLst/>
              <a:gdLst/>
              <a:ahLst/>
              <a:cxnLst/>
              <a:rect l="l" t="t" r="r" b="b"/>
              <a:pathLst>
                <a:path w="12645" h="12978" extrusionOk="0">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4;p16">
              <a:extLst>
                <a:ext uri="{FF2B5EF4-FFF2-40B4-BE49-F238E27FC236}">
                  <a16:creationId xmlns:a16="http://schemas.microsoft.com/office/drawing/2014/main" id="{550D0139-17B1-CF04-96B7-B98207DA0BF9}"/>
                </a:ext>
              </a:extLst>
            </p:cNvPr>
            <p:cNvSpPr txBox="1"/>
            <p:nvPr/>
          </p:nvSpPr>
          <p:spPr>
            <a:xfrm>
              <a:off x="4007988" y="3689937"/>
              <a:ext cx="14013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pt-PT" sz="1200" dirty="0">
                <a:solidFill>
                  <a:srgbClr val="434343"/>
                </a:solidFill>
                <a:latin typeface="Roboto"/>
                <a:ea typeface="Roboto"/>
                <a:cs typeface="Roboto"/>
                <a:sym typeface="Roboto"/>
              </a:endParaRPr>
            </a:p>
            <a:p>
              <a:pPr marL="0" lvl="0" indent="0" rtl="0">
                <a:spcBef>
                  <a:spcPts val="0"/>
                </a:spcBef>
                <a:spcAft>
                  <a:spcPts val="0"/>
                </a:spcAft>
                <a:buNone/>
              </a:pPr>
              <a:r>
                <a:rPr lang="pt-PT" sz="1200" dirty="0">
                  <a:solidFill>
                    <a:srgbClr val="434343"/>
                  </a:solidFill>
                  <a:latin typeface="Roboto"/>
                  <a:ea typeface="Roboto"/>
                  <a:cs typeface="Roboto"/>
                  <a:sym typeface="Roboto"/>
                </a:rPr>
                <a:t>Desenvolvimento do </a:t>
              </a:r>
              <a:r>
                <a:rPr lang="pt-PT" sz="1200" dirty="0" err="1">
                  <a:solidFill>
                    <a:srgbClr val="434343"/>
                  </a:solidFill>
                  <a:latin typeface="Roboto"/>
                  <a:ea typeface="Roboto"/>
                  <a:cs typeface="Roboto"/>
                  <a:sym typeface="Roboto"/>
                </a:rPr>
                <a:t>Spark</a:t>
              </a:r>
              <a:r>
                <a:rPr lang="pt-PT" sz="1200" dirty="0">
                  <a:solidFill>
                    <a:srgbClr val="434343"/>
                  </a:solidFill>
                  <a:latin typeface="Roboto"/>
                  <a:ea typeface="Roboto"/>
                  <a:cs typeface="Roboto"/>
                  <a:sym typeface="Roboto"/>
                </a:rPr>
                <a:t> na UC Berkeley</a:t>
              </a:r>
              <a:endParaRPr lang="en-US" sz="1200" dirty="0">
                <a:solidFill>
                  <a:srgbClr val="434343"/>
                </a:solidFill>
                <a:latin typeface="Roboto"/>
                <a:ea typeface="Roboto"/>
                <a:cs typeface="Roboto"/>
                <a:sym typeface="Roboto"/>
              </a:endParaRPr>
            </a:p>
          </p:txBody>
        </p:sp>
        <p:sp>
          <p:nvSpPr>
            <p:cNvPr id="47" name="Google Shape;155;p16">
              <a:extLst>
                <a:ext uri="{FF2B5EF4-FFF2-40B4-BE49-F238E27FC236}">
                  <a16:creationId xmlns:a16="http://schemas.microsoft.com/office/drawing/2014/main" id="{B9BD1773-478F-8D24-99A8-D9A6D09DF834}"/>
                </a:ext>
              </a:extLst>
            </p:cNvPr>
            <p:cNvSpPr txBox="1"/>
            <p:nvPr/>
          </p:nvSpPr>
          <p:spPr>
            <a:xfrm>
              <a:off x="3835470" y="3362280"/>
              <a:ext cx="1695375"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Nascimento do Spark</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48" name="Google Shape;156;p16">
            <a:extLst>
              <a:ext uri="{FF2B5EF4-FFF2-40B4-BE49-F238E27FC236}">
                <a16:creationId xmlns:a16="http://schemas.microsoft.com/office/drawing/2014/main" id="{0BDCAC2F-274C-5C9D-E7B8-907D208156C0}"/>
              </a:ext>
            </a:extLst>
          </p:cNvPr>
          <p:cNvGrpSpPr/>
          <p:nvPr/>
        </p:nvGrpSpPr>
        <p:grpSpPr>
          <a:xfrm>
            <a:off x="6172763" y="3460767"/>
            <a:ext cx="2083937" cy="1781012"/>
            <a:chOff x="6172763" y="2443825"/>
            <a:chExt cx="2083937" cy="1781012"/>
          </a:xfrm>
        </p:grpSpPr>
        <p:sp>
          <p:nvSpPr>
            <p:cNvPr id="49" name="Google Shape;157;p16">
              <a:extLst>
                <a:ext uri="{FF2B5EF4-FFF2-40B4-BE49-F238E27FC236}">
                  <a16:creationId xmlns:a16="http://schemas.microsoft.com/office/drawing/2014/main" id="{9A723CD7-1329-5663-6A4A-1BA98DFC1C0C}"/>
                </a:ext>
              </a:extLst>
            </p:cNvPr>
            <p:cNvSpPr/>
            <p:nvPr/>
          </p:nvSpPr>
          <p:spPr>
            <a:xfrm>
              <a:off x="7779850" y="2993300"/>
              <a:ext cx="230100" cy="1120100"/>
            </a:xfrm>
            <a:custGeom>
              <a:avLst/>
              <a:gdLst/>
              <a:ahLst/>
              <a:cxnLst/>
              <a:rect l="l" t="t" r="r" b="b"/>
              <a:pathLst>
                <a:path w="9204" h="44804" extrusionOk="0">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8;p16">
              <a:extLst>
                <a:ext uri="{FF2B5EF4-FFF2-40B4-BE49-F238E27FC236}">
                  <a16:creationId xmlns:a16="http://schemas.microsoft.com/office/drawing/2014/main" id="{D7BD4F05-7249-861E-BBE4-A18968A06532}"/>
                </a:ext>
              </a:extLst>
            </p:cNvPr>
            <p:cNvSpPr/>
            <p:nvPr/>
          </p:nvSpPr>
          <p:spPr>
            <a:xfrm>
              <a:off x="7016350" y="2443825"/>
              <a:ext cx="1240350" cy="589075"/>
            </a:xfrm>
            <a:custGeom>
              <a:avLst/>
              <a:gdLst/>
              <a:ahLst/>
              <a:cxnLst/>
              <a:rect l="l" t="t" r="r" b="b"/>
              <a:pathLst>
                <a:path w="49614" h="23563" extrusionOk="0">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  2015 - Today</a:t>
              </a:r>
              <a:endParaRPr sz="1700" dirty="0">
                <a:solidFill>
                  <a:srgbClr val="FFFFFF"/>
                </a:solidFill>
                <a:latin typeface="Fira Sans Extra Condensed"/>
                <a:ea typeface="Fira Sans Extra Condensed"/>
                <a:cs typeface="Fira Sans Extra Condensed"/>
                <a:sym typeface="Fira Sans Extra Condensed"/>
              </a:endParaRPr>
            </a:p>
          </p:txBody>
        </p:sp>
        <p:sp>
          <p:nvSpPr>
            <p:cNvPr id="51" name="Google Shape;159;p16">
              <a:extLst>
                <a:ext uri="{FF2B5EF4-FFF2-40B4-BE49-F238E27FC236}">
                  <a16:creationId xmlns:a16="http://schemas.microsoft.com/office/drawing/2014/main" id="{7A11C629-F58C-27E8-92A6-1A578B9F4A76}"/>
                </a:ext>
              </a:extLst>
            </p:cNvPr>
            <p:cNvSpPr/>
            <p:nvPr/>
          </p:nvSpPr>
          <p:spPr>
            <a:xfrm>
              <a:off x="7950700" y="3840425"/>
              <a:ext cx="282800" cy="278925"/>
            </a:xfrm>
            <a:custGeom>
              <a:avLst/>
              <a:gdLst/>
              <a:ahLst/>
              <a:cxnLst/>
              <a:rect l="l" t="t" r="r" b="b"/>
              <a:pathLst>
                <a:path w="11312" h="11157" extrusionOk="0">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0;p16">
              <a:extLst>
                <a:ext uri="{FF2B5EF4-FFF2-40B4-BE49-F238E27FC236}">
                  <a16:creationId xmlns:a16="http://schemas.microsoft.com/office/drawing/2014/main" id="{DD468CF4-049F-22E4-D521-946033D8F763}"/>
                </a:ext>
              </a:extLst>
            </p:cNvPr>
            <p:cNvSpPr/>
            <p:nvPr/>
          </p:nvSpPr>
          <p:spPr>
            <a:xfrm>
              <a:off x="8025100" y="3866325"/>
              <a:ext cx="178625" cy="115500"/>
            </a:xfrm>
            <a:custGeom>
              <a:avLst/>
              <a:gdLst/>
              <a:ahLst/>
              <a:cxnLst/>
              <a:rect l="l" t="t" r="r" b="b"/>
              <a:pathLst>
                <a:path w="7145" h="4620" extrusionOk="0">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1;p16">
              <a:extLst>
                <a:ext uri="{FF2B5EF4-FFF2-40B4-BE49-F238E27FC236}">
                  <a16:creationId xmlns:a16="http://schemas.microsoft.com/office/drawing/2014/main" id="{6E64697F-D25F-031B-62C8-126265AAD44E}"/>
                </a:ext>
              </a:extLst>
            </p:cNvPr>
            <p:cNvSpPr txBox="1"/>
            <p:nvPr/>
          </p:nvSpPr>
          <p:spPr>
            <a:xfrm>
              <a:off x="6378538" y="3689937"/>
              <a:ext cx="14013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434343"/>
                  </a:solidFill>
                  <a:latin typeface="Roboto"/>
                  <a:ea typeface="Roboto"/>
                  <a:cs typeface="Roboto"/>
                  <a:sym typeface="Roboto"/>
                </a:rPr>
                <a:t>Recursos importantes : DataFrame API, Structured Streaming, e Adaptive Query Execution</a:t>
              </a:r>
              <a:endParaRPr sz="1200" dirty="0">
                <a:solidFill>
                  <a:srgbClr val="434343"/>
                </a:solidFill>
                <a:latin typeface="Roboto"/>
                <a:ea typeface="Roboto"/>
                <a:cs typeface="Roboto"/>
                <a:sym typeface="Roboto"/>
              </a:endParaRPr>
            </a:p>
          </p:txBody>
        </p:sp>
        <p:sp>
          <p:nvSpPr>
            <p:cNvPr id="54" name="Google Shape;162;p16">
              <a:extLst>
                <a:ext uri="{FF2B5EF4-FFF2-40B4-BE49-F238E27FC236}">
                  <a16:creationId xmlns:a16="http://schemas.microsoft.com/office/drawing/2014/main" id="{3F5B7C39-4C58-0A78-4155-6B54CEC12FF7}"/>
                </a:ext>
              </a:extLst>
            </p:cNvPr>
            <p:cNvSpPr txBox="1"/>
            <p:nvPr/>
          </p:nvSpPr>
          <p:spPr>
            <a:xfrm>
              <a:off x="6172763" y="3221862"/>
              <a:ext cx="1607075"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Spark: Melhorias</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pic>
        <p:nvPicPr>
          <p:cNvPr id="103" name="Graphic 102" descr="Programmer male outline">
            <a:extLst>
              <a:ext uri="{FF2B5EF4-FFF2-40B4-BE49-F238E27FC236}">
                <a16:creationId xmlns:a16="http://schemas.microsoft.com/office/drawing/2014/main" id="{910341E3-3A0D-A368-2A86-8AB0F26A5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5086" y="4828323"/>
            <a:ext cx="615938" cy="615938"/>
          </a:xfrm>
          <a:prstGeom prst="rect">
            <a:avLst/>
          </a:prstGeom>
        </p:spPr>
      </p:pic>
      <p:sp>
        <p:nvSpPr>
          <p:cNvPr id="28" name="Rectangle: Rounded Corners 27">
            <a:extLst>
              <a:ext uri="{FF2B5EF4-FFF2-40B4-BE49-F238E27FC236}">
                <a16:creationId xmlns:a16="http://schemas.microsoft.com/office/drawing/2014/main" id="{3BDE7981-1DEF-13FF-88CB-8A3C15D697F2}"/>
              </a:ext>
            </a:extLst>
          </p:cNvPr>
          <p:cNvSpPr/>
          <p:nvPr/>
        </p:nvSpPr>
        <p:spPr>
          <a:xfrm>
            <a:off x="539410" y="1985553"/>
            <a:ext cx="4230081" cy="3701142"/>
          </a:xfrm>
          <a:prstGeom prst="roundRect">
            <a:avLst/>
          </a:prstGeom>
          <a:noFill/>
          <a:ln w="19050" cap="flat">
            <a:solidFill>
              <a:srgbClr val="FF0000"/>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
        <p:nvSpPr>
          <p:cNvPr id="29" name="Rectangle: Rounded Corners 28">
            <a:extLst>
              <a:ext uri="{FF2B5EF4-FFF2-40B4-BE49-F238E27FC236}">
                <a16:creationId xmlns:a16="http://schemas.microsoft.com/office/drawing/2014/main" id="{93B7A1F1-B4B0-FB88-8495-5D2F768585C2}"/>
              </a:ext>
            </a:extLst>
          </p:cNvPr>
          <p:cNvSpPr/>
          <p:nvPr/>
        </p:nvSpPr>
        <p:spPr>
          <a:xfrm>
            <a:off x="5409288" y="1985553"/>
            <a:ext cx="1728237" cy="3679256"/>
          </a:xfrm>
          <a:prstGeom prst="roundRect">
            <a:avLst/>
          </a:prstGeom>
          <a:noFill/>
          <a:ln w="19050" cap="flat">
            <a:solidFill>
              <a:srgbClr val="FF0000"/>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solidFill>
                  <a:srgbClr val="FF0000"/>
                </a:solidFill>
              </a:rPr>
              <a:t>Problemas no modelo </a:t>
            </a:r>
          </a:p>
        </p:txBody>
      </p:sp>
      <p:pic>
        <p:nvPicPr>
          <p:cNvPr id="1026" name="Picture 2" descr="ML | Underfitting and Overfitting - GeeksforGeeks">
            <a:extLst>
              <a:ext uri="{FF2B5EF4-FFF2-40B4-BE49-F238E27FC236}">
                <a16:creationId xmlns:a16="http://schemas.microsoft.com/office/drawing/2014/main" id="{0E77A251-5836-C6B4-0378-1BBB2BBA4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57" y="1968138"/>
            <a:ext cx="8092003" cy="33182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B02D02-2754-DE6B-E386-4097ACCA3C14}"/>
              </a:ext>
            </a:extLst>
          </p:cNvPr>
          <p:cNvSpPr txBox="1"/>
          <p:nvPr/>
        </p:nvSpPr>
        <p:spPr>
          <a:xfrm>
            <a:off x="2168435" y="5674627"/>
            <a:ext cx="4650376" cy="58477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600" dirty="0">
                <a:hlinkClick r:id="rId4"/>
              </a:rPr>
              <a:t>https://www.geeksforgeeks.org/underfitting-and-overfitting-in-machine-learning/</a:t>
            </a:r>
            <a:endParaRPr lang="pt-PT" sz="1600" dirty="0"/>
          </a:p>
        </p:txBody>
      </p:sp>
    </p:spTree>
    <p:extLst>
      <p:ext uri="{BB962C8B-B14F-4D97-AF65-F5344CB8AC3E}">
        <p14:creationId xmlns:p14="http://schemas.microsoft.com/office/powerpoint/2010/main" val="2642840508"/>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solidFill>
                  <a:srgbClr val="FF0000"/>
                </a:solidFill>
              </a:rPr>
              <a:t>Problemas no modelo </a:t>
            </a:r>
          </a:p>
        </p:txBody>
      </p:sp>
      <p:pic>
        <p:nvPicPr>
          <p:cNvPr id="7" name="Picture 6">
            <a:extLst>
              <a:ext uri="{FF2B5EF4-FFF2-40B4-BE49-F238E27FC236}">
                <a16:creationId xmlns:a16="http://schemas.microsoft.com/office/drawing/2014/main" id="{C1680508-F273-B9E9-FA58-4CD9AAE99014}"/>
              </a:ext>
            </a:extLst>
          </p:cNvPr>
          <p:cNvPicPr>
            <a:picLocks noChangeAspect="1"/>
          </p:cNvPicPr>
          <p:nvPr/>
        </p:nvPicPr>
        <p:blipFill>
          <a:blip r:embed="rId3"/>
          <a:stretch>
            <a:fillRect/>
          </a:stretch>
        </p:blipFill>
        <p:spPr>
          <a:xfrm>
            <a:off x="1467189" y="2166545"/>
            <a:ext cx="5384176" cy="2708081"/>
          </a:xfrm>
          <a:prstGeom prst="rect">
            <a:avLst/>
          </a:prstGeom>
        </p:spPr>
      </p:pic>
      <p:sp>
        <p:nvSpPr>
          <p:cNvPr id="10" name="TextBox 9">
            <a:extLst>
              <a:ext uri="{FF2B5EF4-FFF2-40B4-BE49-F238E27FC236}">
                <a16:creationId xmlns:a16="http://schemas.microsoft.com/office/drawing/2014/main" id="{4014C24B-CF88-E5A8-896E-EE0AB0B63835}"/>
              </a:ext>
            </a:extLst>
          </p:cNvPr>
          <p:cNvSpPr txBox="1"/>
          <p:nvPr/>
        </p:nvSpPr>
        <p:spPr>
          <a:xfrm>
            <a:off x="1594383" y="5219983"/>
            <a:ext cx="5468268"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https://airbyte.com/data-engineering-resources/what-is-data-leakage</a:t>
            </a:r>
            <a:endParaRPr lang="pt-PT" sz="1200" dirty="0"/>
          </a:p>
        </p:txBody>
      </p:sp>
      <p:sp>
        <p:nvSpPr>
          <p:cNvPr id="12" name="TextBox 11">
            <a:extLst>
              <a:ext uri="{FF2B5EF4-FFF2-40B4-BE49-F238E27FC236}">
                <a16:creationId xmlns:a16="http://schemas.microsoft.com/office/drawing/2014/main" id="{9BCCAA9A-6D64-5431-2755-6EA79AFC0E52}"/>
              </a:ext>
            </a:extLst>
          </p:cNvPr>
          <p:cNvSpPr txBox="1"/>
          <p:nvPr/>
        </p:nvSpPr>
        <p:spPr>
          <a:xfrm>
            <a:off x="1290090" y="5938357"/>
            <a:ext cx="4650376"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5"/>
              </a:rPr>
              <a:t>https://feature-engine.trainindata.com/en/latest/</a:t>
            </a:r>
            <a:endParaRPr lang="pt-PT" sz="1200" dirty="0"/>
          </a:p>
        </p:txBody>
      </p:sp>
    </p:spTree>
    <p:extLst>
      <p:ext uri="{BB962C8B-B14F-4D97-AF65-F5344CB8AC3E}">
        <p14:creationId xmlns:p14="http://schemas.microsoft.com/office/powerpoint/2010/main" val="30527407"/>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Projeto – </a:t>
            </a:r>
            <a:r>
              <a:rPr lang="pt-PT" sz="3200" dirty="0" err="1"/>
              <a:t>Fraud</a:t>
            </a:r>
            <a:r>
              <a:rPr lang="pt-PT" sz="3200" dirty="0"/>
              <a:t> </a:t>
            </a:r>
            <a:r>
              <a:rPr lang="pt-PT" sz="3200" dirty="0" err="1"/>
              <a:t>Detection</a:t>
            </a:r>
            <a:endParaRPr lang="pt-PT" sz="3200" dirty="0"/>
          </a:p>
        </p:txBody>
      </p:sp>
      <p:sp>
        <p:nvSpPr>
          <p:cNvPr id="4" name="TextBox 3">
            <a:extLst>
              <a:ext uri="{FF2B5EF4-FFF2-40B4-BE49-F238E27FC236}">
                <a16:creationId xmlns:a16="http://schemas.microsoft.com/office/drawing/2014/main" id="{06DE00CA-D435-11A6-CCB9-7F44ED3F188F}"/>
              </a:ext>
            </a:extLst>
          </p:cNvPr>
          <p:cNvSpPr txBox="1"/>
          <p:nvPr/>
        </p:nvSpPr>
        <p:spPr>
          <a:xfrm>
            <a:off x="1733006" y="1649222"/>
            <a:ext cx="5843451" cy="378565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600" b="1" dirty="0" err="1"/>
              <a:t>Dataset</a:t>
            </a:r>
            <a:endParaRPr lang="pt-PT" sz="1600" b="1" dirty="0"/>
          </a:p>
          <a:p>
            <a:pPr>
              <a:buFont typeface="Arial" panose="020B0604020202020204" pitchFamily="34" charset="0"/>
              <a:buChar char="•"/>
            </a:pPr>
            <a:r>
              <a:rPr lang="pt-PT" sz="1600" b="1" dirty="0"/>
              <a:t>Transação ID</a:t>
            </a:r>
            <a:r>
              <a:rPr lang="pt-PT" sz="1600" dirty="0"/>
              <a:t>: Identificador único da transação.</a:t>
            </a:r>
          </a:p>
          <a:p>
            <a:pPr>
              <a:buFont typeface="Arial" panose="020B0604020202020204" pitchFamily="34" charset="0"/>
              <a:buChar char="•"/>
            </a:pPr>
            <a:r>
              <a:rPr lang="pt-PT" sz="1600" b="1" dirty="0"/>
              <a:t>Cliente ID</a:t>
            </a:r>
            <a:r>
              <a:rPr lang="pt-PT" sz="1600" dirty="0"/>
              <a:t>: Identificador único do cliente.</a:t>
            </a:r>
          </a:p>
          <a:p>
            <a:pPr>
              <a:buFont typeface="Arial" panose="020B0604020202020204" pitchFamily="34" charset="0"/>
              <a:buChar char="•"/>
            </a:pPr>
            <a:r>
              <a:rPr lang="pt-PT" sz="1600" b="1" dirty="0"/>
              <a:t>Montante</a:t>
            </a:r>
            <a:r>
              <a:rPr lang="pt-PT" sz="1600" dirty="0"/>
              <a:t>: Valor da transação.</a:t>
            </a:r>
          </a:p>
          <a:p>
            <a:pPr>
              <a:buFont typeface="Arial" panose="020B0604020202020204" pitchFamily="34" charset="0"/>
              <a:buChar char="•"/>
            </a:pPr>
            <a:r>
              <a:rPr lang="pt-PT" sz="1600" b="1" dirty="0"/>
              <a:t>Data e Hora</a:t>
            </a:r>
            <a:r>
              <a:rPr lang="pt-PT" sz="1600" dirty="0"/>
              <a:t>: </a:t>
            </a:r>
            <a:r>
              <a:rPr lang="pt-PT" sz="1600" dirty="0" err="1"/>
              <a:t>Timestamp</a:t>
            </a:r>
            <a:r>
              <a:rPr lang="pt-PT" sz="1600" dirty="0"/>
              <a:t> da transação.</a:t>
            </a:r>
          </a:p>
          <a:p>
            <a:pPr>
              <a:buFont typeface="Arial" panose="020B0604020202020204" pitchFamily="34" charset="0"/>
              <a:buChar char="•"/>
            </a:pPr>
            <a:r>
              <a:rPr lang="pt-PT" sz="1600" b="1" dirty="0"/>
              <a:t>Localização</a:t>
            </a:r>
            <a:r>
              <a:rPr lang="pt-PT" sz="1600" dirty="0"/>
              <a:t>: Local onde a transação foi realizada.</a:t>
            </a:r>
          </a:p>
          <a:p>
            <a:pPr>
              <a:buFont typeface="Arial" panose="020B0604020202020204" pitchFamily="34" charset="0"/>
              <a:buChar char="•"/>
            </a:pPr>
            <a:r>
              <a:rPr lang="pt-PT" sz="1600" b="1" dirty="0"/>
              <a:t>Tipo de Transação</a:t>
            </a:r>
            <a:r>
              <a:rPr lang="pt-PT" sz="1600" dirty="0"/>
              <a:t>: (e.g., saque, depósito, pagamento online, etc.)</a:t>
            </a:r>
          </a:p>
          <a:p>
            <a:pPr>
              <a:buFont typeface="Arial" panose="020B0604020202020204" pitchFamily="34" charset="0"/>
              <a:buChar char="•"/>
            </a:pPr>
            <a:r>
              <a:rPr lang="pt-PT" sz="1600" b="1" dirty="0"/>
              <a:t>Status da Transação</a:t>
            </a:r>
            <a:r>
              <a:rPr lang="pt-PT" sz="1600" dirty="0"/>
              <a:t>: (1 para fraudulenta, 0 para não fraudulenta)</a:t>
            </a:r>
          </a:p>
          <a:p>
            <a:pPr>
              <a:buFont typeface="Arial" panose="020B0604020202020204" pitchFamily="34" charset="0"/>
              <a:buChar char="•"/>
            </a:pPr>
            <a:r>
              <a:rPr lang="pt-PT" sz="1600" b="1" dirty="0"/>
              <a:t>Histórico de Transações do Cliente</a:t>
            </a:r>
            <a:r>
              <a:rPr lang="pt-PT" sz="1600" dirty="0"/>
              <a:t>: (resumo estatístico, e.g., média, desvio padrão dos valores das transações, frequência de transações)</a:t>
            </a:r>
          </a:p>
          <a:p>
            <a:pPr>
              <a:buFont typeface="Arial" panose="020B0604020202020204" pitchFamily="34" charset="0"/>
              <a:buChar char="•"/>
            </a:pPr>
            <a:r>
              <a:rPr lang="pt-PT" sz="1600" b="1" dirty="0"/>
              <a:t>Outros Indicadores de Risco</a:t>
            </a:r>
            <a:r>
              <a:rPr lang="pt-PT" sz="1600" dirty="0"/>
              <a:t>: (e.g., número de tentativas de login falhadas recentemente, mudança de endereço IP, etc.)</a:t>
            </a:r>
          </a:p>
        </p:txBody>
      </p:sp>
    </p:spTree>
    <p:extLst>
      <p:ext uri="{BB962C8B-B14F-4D97-AF65-F5344CB8AC3E}">
        <p14:creationId xmlns:p14="http://schemas.microsoft.com/office/powerpoint/2010/main" val="3428490224"/>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Random</a:t>
            </a:r>
            <a:r>
              <a:rPr lang="pt-PT" sz="3200" dirty="0"/>
              <a:t> </a:t>
            </a:r>
            <a:r>
              <a:rPr lang="pt-PT" sz="3200" dirty="0" err="1"/>
              <a:t>Forest</a:t>
            </a:r>
            <a:endParaRPr lang="pt-PT" sz="3200" dirty="0"/>
          </a:p>
        </p:txBody>
      </p:sp>
      <p:pic>
        <p:nvPicPr>
          <p:cNvPr id="11266" name="Picture 2" descr="Random-Forest-Algortihm">
            <a:extLst>
              <a:ext uri="{FF2B5EF4-FFF2-40B4-BE49-F238E27FC236}">
                <a16:creationId xmlns:a16="http://schemas.microsoft.com/office/drawing/2014/main" id="{2D748F12-6A69-448E-FFBA-5D0B1CF78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632" y="1779429"/>
            <a:ext cx="6330826" cy="416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398755"/>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Divisão de treino - teste</a:t>
            </a:r>
          </a:p>
        </p:txBody>
      </p:sp>
      <p:sp>
        <p:nvSpPr>
          <p:cNvPr id="4" name="TextBox 3">
            <a:extLst>
              <a:ext uri="{FF2B5EF4-FFF2-40B4-BE49-F238E27FC236}">
                <a16:creationId xmlns:a16="http://schemas.microsoft.com/office/drawing/2014/main" id="{5208AD4E-197E-3AF1-444B-CE7E4689AEE6}"/>
              </a:ext>
            </a:extLst>
          </p:cNvPr>
          <p:cNvSpPr txBox="1"/>
          <p:nvPr/>
        </p:nvSpPr>
        <p:spPr>
          <a:xfrm>
            <a:off x="832365" y="1353570"/>
            <a:ext cx="7546854" cy="504753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400" b="1" dirty="0"/>
              <a:t>1. Avaliação do Desempenho do Modelo</a:t>
            </a:r>
          </a:p>
          <a:p>
            <a:pPr>
              <a:buFont typeface="Arial" panose="020B0604020202020204" pitchFamily="34" charset="0"/>
              <a:buChar char="•"/>
            </a:pPr>
            <a:r>
              <a:rPr lang="pt-PT" sz="1400" b="1" dirty="0"/>
              <a:t>Medição de Performance:</a:t>
            </a:r>
            <a:r>
              <a:rPr lang="pt-PT" sz="1400" dirty="0"/>
              <a:t> A divisão em treino e teste permite avaliar o desempenho do modelo em dados não utilizados durante o treinamento. Isso ajuda a verificar se o modelo generaliza bem para novos dados.</a:t>
            </a:r>
          </a:p>
          <a:p>
            <a:r>
              <a:rPr lang="pt-PT" sz="1400" b="1" dirty="0"/>
              <a:t>2. Prevenção de </a:t>
            </a:r>
            <a:r>
              <a:rPr lang="pt-PT" sz="1400" b="1" dirty="0" err="1"/>
              <a:t>Overfitting</a:t>
            </a:r>
            <a:endParaRPr lang="pt-PT" sz="1400" b="1" dirty="0"/>
          </a:p>
          <a:p>
            <a:pPr>
              <a:buFont typeface="Arial" panose="020B0604020202020204" pitchFamily="34" charset="0"/>
              <a:buChar char="•"/>
            </a:pPr>
            <a:r>
              <a:rPr lang="pt-PT" sz="1400" b="1" dirty="0"/>
              <a:t>Generalização:</a:t>
            </a:r>
            <a:r>
              <a:rPr lang="pt-PT" sz="1400" dirty="0"/>
              <a:t> Ao separar os dados de teste, garantimos que o modelo não memorize os dados de treino (</a:t>
            </a:r>
            <a:r>
              <a:rPr lang="pt-PT" sz="1400" dirty="0" err="1"/>
              <a:t>overfitting</a:t>
            </a:r>
            <a:r>
              <a:rPr lang="pt-PT" sz="1400" dirty="0"/>
              <a:t>), ou seja, não se ajuste excessivamente aos dados específicos do treinamento a ponto de não conseguir generalizar para novos dados.</a:t>
            </a:r>
          </a:p>
          <a:p>
            <a:r>
              <a:rPr lang="pt-PT" sz="1400" b="1" dirty="0"/>
              <a:t>3. Validação Cruzada</a:t>
            </a:r>
          </a:p>
          <a:p>
            <a:pPr>
              <a:buFont typeface="Arial" panose="020B0604020202020204" pitchFamily="34" charset="0"/>
              <a:buChar char="•"/>
            </a:pPr>
            <a:r>
              <a:rPr lang="pt-PT" sz="1400" b="1" dirty="0"/>
              <a:t>Avaliação Robusta:</a:t>
            </a:r>
            <a:r>
              <a:rPr lang="pt-PT" sz="1400" dirty="0"/>
              <a:t> A separação em treino e teste é uma forma simples de validação cruzada, onde parte dos dados é usada para treinar o modelo e a outra parte para avaliá-lo. Isso ajuda a obter uma estimativa mais realista do desempenho do modelo.</a:t>
            </a:r>
          </a:p>
          <a:p>
            <a:r>
              <a:rPr lang="pt-PT" sz="1400" b="1" dirty="0"/>
              <a:t>4. Seleção de </a:t>
            </a:r>
            <a:r>
              <a:rPr lang="pt-PT" sz="1400" b="1" dirty="0" err="1"/>
              <a:t>Hiperparâmetros</a:t>
            </a:r>
            <a:endParaRPr lang="pt-PT" sz="1400" b="1" dirty="0"/>
          </a:p>
          <a:p>
            <a:pPr>
              <a:buFont typeface="Arial" panose="020B0604020202020204" pitchFamily="34" charset="0"/>
              <a:buChar char="•"/>
            </a:pPr>
            <a:r>
              <a:rPr lang="pt-PT" sz="1400" b="1" dirty="0"/>
              <a:t>Otimização:</a:t>
            </a:r>
            <a:r>
              <a:rPr lang="pt-PT" sz="1400" dirty="0"/>
              <a:t> Muitas vezes, os conjuntos de treino e teste são usados para ajustar </a:t>
            </a:r>
            <a:r>
              <a:rPr lang="pt-PT" sz="1400" dirty="0" err="1"/>
              <a:t>hiperparâmetros</a:t>
            </a:r>
            <a:r>
              <a:rPr lang="pt-PT" sz="1400" dirty="0"/>
              <a:t> do modelo (como número de árvores no </a:t>
            </a:r>
            <a:r>
              <a:rPr lang="pt-PT" sz="1400" dirty="0" err="1"/>
              <a:t>Random</a:t>
            </a:r>
            <a:r>
              <a:rPr lang="pt-PT" sz="1400" dirty="0"/>
              <a:t> </a:t>
            </a:r>
            <a:r>
              <a:rPr lang="pt-PT" sz="1400" dirty="0" err="1"/>
              <a:t>Forest</a:t>
            </a:r>
            <a:r>
              <a:rPr lang="pt-PT" sz="1400" dirty="0"/>
              <a:t>) através de técnicas como validação cruzada ou busca em grade. Isso melhora ainda mais o desempenho do modelo.</a:t>
            </a:r>
          </a:p>
          <a:p>
            <a:r>
              <a:rPr lang="pt-PT" sz="1400" b="1" dirty="0"/>
              <a:t>Como é Feita a Divisão?</a:t>
            </a:r>
          </a:p>
          <a:p>
            <a:pPr>
              <a:buFont typeface="Arial" panose="020B0604020202020204" pitchFamily="34" charset="0"/>
              <a:buChar char="•"/>
            </a:pPr>
            <a:r>
              <a:rPr lang="pt-PT" sz="1400" b="1" dirty="0"/>
              <a:t>Treino:</a:t>
            </a:r>
            <a:r>
              <a:rPr lang="pt-PT" sz="1400" dirty="0"/>
              <a:t> Os dados são divididos em duas partes: o conjunto de treino (por exemplo, 80% dos dados) usado para treinar o modelo.</a:t>
            </a:r>
          </a:p>
          <a:p>
            <a:pPr>
              <a:buFont typeface="Arial" panose="020B0604020202020204" pitchFamily="34" charset="0"/>
              <a:buChar char="•"/>
            </a:pPr>
            <a:r>
              <a:rPr lang="pt-PT" sz="1400" b="1" dirty="0"/>
              <a:t>Teste:</a:t>
            </a:r>
            <a:r>
              <a:rPr lang="pt-PT" sz="1400" dirty="0"/>
              <a:t> O restante dos dados (por exemplo, 20%) é mantido de lado e não é usado durante o treinamento. Esses dados são usados posteriormente para avaliar o desempenho do modelo treinado.</a:t>
            </a:r>
          </a:p>
        </p:txBody>
      </p:sp>
    </p:spTree>
    <p:extLst>
      <p:ext uri="{BB962C8B-B14F-4D97-AF65-F5344CB8AC3E}">
        <p14:creationId xmlns:p14="http://schemas.microsoft.com/office/powerpoint/2010/main" val="3023390415"/>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Interpretability</a:t>
            </a:r>
            <a:r>
              <a:rPr lang="pt-PT" sz="3200" dirty="0"/>
              <a:t>-versus-</a:t>
            </a:r>
            <a:r>
              <a:rPr lang="pt-PT" sz="3200" dirty="0" err="1"/>
              <a:t>Explainability</a:t>
            </a:r>
            <a:endParaRPr lang="pt-PT" sz="3200" dirty="0"/>
          </a:p>
        </p:txBody>
      </p:sp>
      <p:pic>
        <p:nvPicPr>
          <p:cNvPr id="25602" name="Picture 2" descr="Diagram showing Interpretability versus performance trade-off given common ML algorithms">
            <a:extLst>
              <a:ext uri="{FF2B5EF4-FFF2-40B4-BE49-F238E27FC236}">
                <a16:creationId xmlns:a16="http://schemas.microsoft.com/office/drawing/2014/main" id="{BF722A6D-DE83-3768-F1C0-794999FBB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82" y="2247419"/>
            <a:ext cx="4092867" cy="2917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3458F2-0D6E-922C-061A-348FD7CCCFBF}"/>
              </a:ext>
            </a:extLst>
          </p:cNvPr>
          <p:cNvSpPr txBox="1"/>
          <p:nvPr/>
        </p:nvSpPr>
        <p:spPr>
          <a:xfrm>
            <a:off x="4573714" y="1438657"/>
            <a:ext cx="4401677" cy="453489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rtl="0"/>
            <a:r>
              <a:rPr lang="pt-PT" sz="1000" dirty="0"/>
              <a:t>No contexto de </a:t>
            </a:r>
            <a:r>
              <a:rPr lang="pt-PT" sz="1000" dirty="0" err="1"/>
              <a:t>Machine</a:t>
            </a:r>
            <a:r>
              <a:rPr lang="pt-PT" sz="1000" dirty="0"/>
              <a:t> </a:t>
            </a:r>
            <a:r>
              <a:rPr lang="pt-PT" sz="1000" dirty="0" err="1"/>
              <a:t>Learning</a:t>
            </a:r>
            <a:r>
              <a:rPr lang="pt-PT" sz="1000" dirty="0"/>
              <a:t> (ML), </a:t>
            </a:r>
            <a:r>
              <a:rPr lang="pt-PT" sz="1000" dirty="0" err="1"/>
              <a:t>interpretability</a:t>
            </a:r>
            <a:r>
              <a:rPr lang="pt-PT" sz="1000" dirty="0"/>
              <a:t>-versus-</a:t>
            </a:r>
            <a:r>
              <a:rPr lang="pt-PT" sz="1000" dirty="0" err="1"/>
              <a:t>explainability</a:t>
            </a:r>
            <a:r>
              <a:rPr lang="pt-PT" sz="1000" dirty="0"/>
              <a:t> refere-se à capacidade de entender e explicar como um modelo de ML toma decisões ou faz previsões.</a:t>
            </a:r>
          </a:p>
          <a:p>
            <a:pPr rtl="0"/>
            <a:r>
              <a:rPr lang="pt-PT" sz="1000" b="1" dirty="0"/>
              <a:t>A </a:t>
            </a:r>
            <a:r>
              <a:rPr lang="pt-PT" sz="1000" b="1" dirty="0" err="1"/>
              <a:t>interpretabilidade</a:t>
            </a:r>
            <a:r>
              <a:rPr lang="pt-PT" sz="1000" b="1" dirty="0"/>
              <a:t> </a:t>
            </a:r>
            <a:r>
              <a:rPr lang="pt-PT" sz="1000" dirty="0"/>
              <a:t>refere-se à capacidade de compreender como um modelo de ML chega a uma determinada previsão ou decisão. Isso envolve entender quais características ou variáveis foram mais importantes para o modelo e como elas foram ponderadas. Modelos interpretáveis são geralmente mais simples e transparentes, como árvores de decisão ou regressões lineares, onde é fácil entender como as variáveis de entrada afetam a saída.</a:t>
            </a:r>
          </a:p>
          <a:p>
            <a:pPr rtl="0"/>
            <a:r>
              <a:rPr lang="pt-PT" sz="1000" b="1" dirty="0"/>
              <a:t>A explicabilidade</a:t>
            </a:r>
            <a:r>
              <a:rPr lang="pt-PT" sz="1000" dirty="0"/>
              <a:t>, por outro lado, refere-se à capacidade de explicar o raciocínio ou o processo de tomada de decisão do modelo de ML de uma forma que seja compreensível para os seres humanos. Isso envolve fornecer uma explicação clara e intuitiva sobre como o modelo chegou a uma determinada previsão ou decisão. Modelos explicáveis podem ser mais complexos, como redes neurais, mas ainda são capazes de fornecer uma explicação compreensível.</a:t>
            </a:r>
          </a:p>
          <a:p>
            <a:pPr rtl="0"/>
            <a:r>
              <a:rPr lang="pt-PT" sz="1000" dirty="0"/>
              <a:t>A </a:t>
            </a:r>
            <a:r>
              <a:rPr lang="pt-PT" sz="1000" dirty="0" err="1"/>
              <a:t>interpretabilidade</a:t>
            </a:r>
            <a:r>
              <a:rPr lang="pt-PT" sz="1000" dirty="0"/>
              <a:t> e a explicabilidade são importantes em várias áreas, como medicina, finanças e justiça criminal, onde é necessário entender como um modelo de ML chegou a uma determinada previsão ou decisão. Isso pode ajudar a identificar possíveis vieses, erros ou problemas éticos no modelo, além de fornecer confiança e transparência aos usuários e </a:t>
            </a:r>
            <a:r>
              <a:rPr lang="pt-PT" sz="1000" dirty="0" err="1"/>
              <a:t>stakeholders</a:t>
            </a:r>
            <a:r>
              <a:rPr lang="pt-PT" sz="1000" dirty="0"/>
              <a:t>.</a:t>
            </a:r>
          </a:p>
          <a:p>
            <a:pPr rtl="0"/>
            <a:r>
              <a:rPr lang="pt-PT" sz="1000" dirty="0"/>
              <a:t>No entanto, é importante ressaltar que nem todos os modelos de ML são interpretáveis ou explicáveis. Alguns modelos mais complexos, como redes neurais profundas, podem ser difíceis de interpretar ou explicar devido à sua natureza não linear e à grande quantidade de parâmetros envolvidos. Nesses casos, técnicas adicionais, como métodos de </a:t>
            </a:r>
            <a:r>
              <a:rPr lang="pt-PT" sz="1000" dirty="0" err="1"/>
              <a:t>interpretabilidade</a:t>
            </a:r>
            <a:r>
              <a:rPr lang="pt-PT" sz="1000" dirty="0"/>
              <a:t> pós-hoc ou técnicas de </a:t>
            </a:r>
            <a:r>
              <a:rPr lang="pt-PT" sz="1000" dirty="0" err="1"/>
              <a:t>interpretabilidade</a:t>
            </a:r>
            <a:r>
              <a:rPr lang="pt-PT" sz="1000" dirty="0"/>
              <a:t> global, podem ser aplicadas para fornecer alguma forma de </a:t>
            </a:r>
            <a:r>
              <a:rPr lang="pt-PT" sz="1000" dirty="0" err="1"/>
              <a:t>interpretabilidade</a:t>
            </a:r>
            <a:r>
              <a:rPr lang="pt-PT" sz="1000" dirty="0"/>
              <a:t> ou explicabilidade.</a:t>
            </a:r>
          </a:p>
          <a:p>
            <a:pPr marL="0" marR="0" indent="0" algn="ctr" defTabSz="584200" rtl="0" fontAlgn="auto" latinLnBrk="1" hangingPunct="0">
              <a:lnSpc>
                <a:spcPct val="100000"/>
              </a:lnSpc>
              <a:spcBef>
                <a:spcPts val="0"/>
              </a:spcBef>
              <a:spcAft>
                <a:spcPts val="0"/>
              </a:spcAft>
              <a:buClrTx/>
              <a:buSzTx/>
              <a:buFontTx/>
              <a:buNone/>
              <a:tabLst/>
            </a:pPr>
            <a:endParaRPr kumimoji="0" lang="pt-PT" sz="1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Box 5">
            <a:extLst>
              <a:ext uri="{FF2B5EF4-FFF2-40B4-BE49-F238E27FC236}">
                <a16:creationId xmlns:a16="http://schemas.microsoft.com/office/drawing/2014/main" id="{72CB3A40-9CDA-4D1A-ADBF-3E1720358CB8}"/>
              </a:ext>
            </a:extLst>
          </p:cNvPr>
          <p:cNvSpPr txBox="1"/>
          <p:nvPr/>
        </p:nvSpPr>
        <p:spPr>
          <a:xfrm>
            <a:off x="467868" y="5968263"/>
            <a:ext cx="8103268"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https://docs.aws.amazon.com/whitepapers/latest/model-explainability-aws-ai-ml/interpretability-versus-explainability.html</a:t>
            </a:r>
            <a:endParaRPr lang="pt-PT" sz="1200" dirty="0"/>
          </a:p>
        </p:txBody>
      </p:sp>
    </p:spTree>
    <p:extLst>
      <p:ext uri="{BB962C8B-B14F-4D97-AF65-F5344CB8AC3E}">
        <p14:creationId xmlns:p14="http://schemas.microsoft.com/office/powerpoint/2010/main" val="1775609509"/>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Projeto – Agência Banco</a:t>
            </a:r>
          </a:p>
        </p:txBody>
      </p:sp>
      <p:pic>
        <p:nvPicPr>
          <p:cNvPr id="1026" name="Picture 2" descr="All About Agency Banking: The Ultimate Guide">
            <a:extLst>
              <a:ext uri="{FF2B5EF4-FFF2-40B4-BE49-F238E27FC236}">
                <a16:creationId xmlns:a16="http://schemas.microsoft.com/office/drawing/2014/main" id="{FF0392EF-BA03-A706-2341-9ADDA71E0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731854"/>
            <a:ext cx="6858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E56943D-4F29-1931-F1E9-F6495E1D6A5E}"/>
              </a:ext>
            </a:extLst>
          </p:cNvPr>
          <p:cNvSpPr txBox="1"/>
          <p:nvPr/>
        </p:nvSpPr>
        <p:spPr>
          <a:xfrm>
            <a:off x="231284" y="5862454"/>
            <a:ext cx="8786816" cy="33855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600" dirty="0">
                <a:hlinkClick r:id="rId4"/>
              </a:rPr>
              <a:t>https://colab.research.google.com/drive/1piDsB3z2UF2n4L__D45pT-_ObeT4VZuT?usp=sharing</a:t>
            </a:r>
            <a:endParaRPr lang="pt-PT" sz="1600" dirty="0"/>
          </a:p>
        </p:txBody>
      </p:sp>
    </p:spTree>
    <p:extLst>
      <p:ext uri="{BB962C8B-B14F-4D97-AF65-F5344CB8AC3E}">
        <p14:creationId xmlns:p14="http://schemas.microsoft.com/office/powerpoint/2010/main" val="921715564"/>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7170" name="Picture 2" descr="Metodologias de Mineração de Dados - SEMMA">
            <a:extLst>
              <a:ext uri="{FF2B5EF4-FFF2-40B4-BE49-F238E27FC236}">
                <a16:creationId xmlns:a16="http://schemas.microsoft.com/office/drawing/2014/main" id="{8665AED9-A678-AB34-6EC0-5228D44C8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35" y="2299064"/>
            <a:ext cx="3904012" cy="28999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1DC69A-8CFA-386E-6710-D7E18945D961}"/>
              </a:ext>
            </a:extLst>
          </p:cNvPr>
          <p:cNvSpPr txBox="1"/>
          <p:nvPr/>
        </p:nvSpPr>
        <p:spPr>
          <a:xfrm>
            <a:off x="74535" y="5799859"/>
            <a:ext cx="3652734"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(1) Metodologias de Mineração de Dados - SEMMA | </a:t>
            </a:r>
            <a:r>
              <a:rPr lang="pt-PT" sz="1200" dirty="0" err="1">
                <a:hlinkClick r:id="rId4"/>
              </a:rPr>
              <a:t>LinkedIn</a:t>
            </a:r>
            <a:endParaRPr lang="pt-PT" sz="1200" dirty="0"/>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Framework – </a:t>
            </a:r>
            <a:r>
              <a:rPr lang="pt-PT" sz="3200" dirty="0" err="1"/>
              <a:t>Machine</a:t>
            </a:r>
            <a:r>
              <a:rPr lang="pt-PT" sz="3200" dirty="0"/>
              <a:t> </a:t>
            </a:r>
            <a:r>
              <a:rPr lang="pt-PT" sz="3200" dirty="0" err="1"/>
              <a:t>Learning</a:t>
            </a:r>
            <a:endParaRPr lang="pt-PT" sz="3200" dirty="0"/>
          </a:p>
        </p:txBody>
      </p:sp>
      <p:pic>
        <p:nvPicPr>
          <p:cNvPr id="7172" name="Picture 4" descr="Entenda o CRISP-DM, suas etapas e como de fato gerar valor com essa  metodologia">
            <a:extLst>
              <a:ext uri="{FF2B5EF4-FFF2-40B4-BE49-F238E27FC236}">
                <a16:creationId xmlns:a16="http://schemas.microsoft.com/office/drawing/2014/main" id="{4F44C285-49ED-6BAD-31E4-D2DD42C081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601" y="2622584"/>
            <a:ext cx="4286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54CE5C8-EAC3-8B18-73E5-52F06E1D1920}"/>
              </a:ext>
            </a:extLst>
          </p:cNvPr>
          <p:cNvSpPr txBox="1"/>
          <p:nvPr/>
        </p:nvSpPr>
        <p:spPr>
          <a:xfrm>
            <a:off x="4323301" y="5756184"/>
            <a:ext cx="4334550" cy="52322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400" dirty="0">
                <a:hlinkClick r:id="rId6"/>
              </a:rPr>
              <a:t>Entenda o CRISP-DM, suas etapas e como de fato gerar valor com essa metodologia (preditiva.ai)</a:t>
            </a:r>
            <a:endParaRPr lang="pt-PT" sz="1400" dirty="0"/>
          </a:p>
        </p:txBody>
      </p:sp>
      <p:sp>
        <p:nvSpPr>
          <p:cNvPr id="2" name="Rectangle: Rounded Corners 1">
            <a:extLst>
              <a:ext uri="{FF2B5EF4-FFF2-40B4-BE49-F238E27FC236}">
                <a16:creationId xmlns:a16="http://schemas.microsoft.com/office/drawing/2014/main" id="{A18416A5-154D-AF22-E1D9-64CB3525A4E3}"/>
              </a:ext>
            </a:extLst>
          </p:cNvPr>
          <p:cNvSpPr/>
          <p:nvPr/>
        </p:nvSpPr>
        <p:spPr>
          <a:xfrm>
            <a:off x="4153989" y="1503309"/>
            <a:ext cx="4621723" cy="3983092"/>
          </a:xfrm>
          <a:prstGeom prst="roundRect">
            <a:avLst/>
          </a:prstGeom>
          <a:noFill/>
          <a:ln w="19050" cap="flat">
            <a:solidFill>
              <a:srgbClr val="FF0000"/>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45727968"/>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Entendimento do Negócio</a:t>
            </a:r>
          </a:p>
        </p:txBody>
      </p:sp>
      <p:pic>
        <p:nvPicPr>
          <p:cNvPr id="2050" name="Picture 2" descr="Portal Oficial - Instituto Nacional de Estatística">
            <a:extLst>
              <a:ext uri="{FF2B5EF4-FFF2-40B4-BE49-F238E27FC236}">
                <a16:creationId xmlns:a16="http://schemas.microsoft.com/office/drawing/2014/main" id="{73B071DF-389B-61E4-FDC1-92E649B1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75" y="2954677"/>
            <a:ext cx="2833001" cy="432405"/>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Curved Up 12">
            <a:extLst>
              <a:ext uri="{FF2B5EF4-FFF2-40B4-BE49-F238E27FC236}">
                <a16:creationId xmlns:a16="http://schemas.microsoft.com/office/drawing/2014/main" id="{B5DE3DB0-0591-42DE-42DA-992EDF8EA172}"/>
              </a:ext>
            </a:extLst>
          </p:cNvPr>
          <p:cNvSpPr/>
          <p:nvPr/>
        </p:nvSpPr>
        <p:spPr>
          <a:xfrm rot="2153552">
            <a:off x="2360603" y="3716663"/>
            <a:ext cx="800011" cy="592682"/>
          </a:xfrm>
          <a:prstGeom prst="curvedUpArrow">
            <a:avLst/>
          </a:prstGeom>
          <a:blipFill rotWithShape="1">
            <a:blip r:embed="rId4"/>
            <a:srcRect/>
            <a:tile tx="0" ty="0" sx="100000" sy="100000" flip="none" algn="tl"/>
          </a:blipFill>
          <a:ln w="3175" cap="flat">
            <a:no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pic>
        <p:nvPicPr>
          <p:cNvPr id="14" name="Picture 13">
            <a:extLst>
              <a:ext uri="{FF2B5EF4-FFF2-40B4-BE49-F238E27FC236}">
                <a16:creationId xmlns:a16="http://schemas.microsoft.com/office/drawing/2014/main" id="{854F6151-388A-BACD-041E-ED1AB8EB45ED}"/>
              </a:ext>
            </a:extLst>
          </p:cNvPr>
          <p:cNvPicPr>
            <a:picLocks noChangeAspect="1"/>
          </p:cNvPicPr>
          <p:nvPr/>
        </p:nvPicPr>
        <p:blipFill>
          <a:blip r:embed="rId5"/>
          <a:stretch>
            <a:fillRect/>
          </a:stretch>
        </p:blipFill>
        <p:spPr>
          <a:xfrm>
            <a:off x="3547315" y="1503308"/>
            <a:ext cx="5391150" cy="4813300"/>
          </a:xfrm>
          <a:prstGeom prst="rect">
            <a:avLst/>
          </a:prstGeom>
        </p:spPr>
      </p:pic>
    </p:spTree>
    <p:extLst>
      <p:ext uri="{BB962C8B-B14F-4D97-AF65-F5344CB8AC3E}">
        <p14:creationId xmlns:p14="http://schemas.microsoft.com/office/powerpoint/2010/main" val="1444662163"/>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Pergunto de negócio?</a:t>
            </a:r>
          </a:p>
        </p:txBody>
      </p:sp>
      <p:pic>
        <p:nvPicPr>
          <p:cNvPr id="2050" name="Picture 2" descr="Portal Oficial - Instituto Nacional de Estatística">
            <a:extLst>
              <a:ext uri="{FF2B5EF4-FFF2-40B4-BE49-F238E27FC236}">
                <a16:creationId xmlns:a16="http://schemas.microsoft.com/office/drawing/2014/main" id="{73B071DF-389B-61E4-FDC1-92E649B13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75" y="2954677"/>
            <a:ext cx="2833001" cy="432405"/>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Curved Up 12">
            <a:extLst>
              <a:ext uri="{FF2B5EF4-FFF2-40B4-BE49-F238E27FC236}">
                <a16:creationId xmlns:a16="http://schemas.microsoft.com/office/drawing/2014/main" id="{B5DE3DB0-0591-42DE-42DA-992EDF8EA172}"/>
              </a:ext>
            </a:extLst>
          </p:cNvPr>
          <p:cNvSpPr/>
          <p:nvPr/>
        </p:nvSpPr>
        <p:spPr>
          <a:xfrm rot="2153552">
            <a:off x="2360603" y="3716663"/>
            <a:ext cx="800011" cy="592682"/>
          </a:xfrm>
          <a:prstGeom prst="curvedUpArrow">
            <a:avLst/>
          </a:prstGeom>
          <a:blipFill rotWithShape="1">
            <a:blip r:embed="rId4"/>
            <a:srcRect/>
            <a:tile tx="0" ty="0" sx="100000" sy="100000" flip="none" algn="tl"/>
          </a:blipFill>
          <a:ln w="3175" cap="flat">
            <a:no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pic>
        <p:nvPicPr>
          <p:cNvPr id="14" name="Picture 13">
            <a:extLst>
              <a:ext uri="{FF2B5EF4-FFF2-40B4-BE49-F238E27FC236}">
                <a16:creationId xmlns:a16="http://schemas.microsoft.com/office/drawing/2014/main" id="{854F6151-388A-BACD-041E-ED1AB8EB45ED}"/>
              </a:ext>
            </a:extLst>
          </p:cNvPr>
          <p:cNvPicPr>
            <a:picLocks noChangeAspect="1"/>
          </p:cNvPicPr>
          <p:nvPr/>
        </p:nvPicPr>
        <p:blipFill>
          <a:blip r:embed="rId5"/>
          <a:stretch>
            <a:fillRect/>
          </a:stretch>
        </p:blipFill>
        <p:spPr>
          <a:xfrm>
            <a:off x="3547315" y="1503308"/>
            <a:ext cx="5391150" cy="4813300"/>
          </a:xfrm>
          <a:prstGeom prst="rect">
            <a:avLst/>
          </a:prstGeom>
        </p:spPr>
      </p:pic>
      <p:sp>
        <p:nvSpPr>
          <p:cNvPr id="2" name="TextBox 1">
            <a:extLst>
              <a:ext uri="{FF2B5EF4-FFF2-40B4-BE49-F238E27FC236}">
                <a16:creationId xmlns:a16="http://schemas.microsoft.com/office/drawing/2014/main" id="{B29E5E77-9392-C7F1-1139-AACCA664B0F0}"/>
              </a:ext>
            </a:extLst>
          </p:cNvPr>
          <p:cNvSpPr txBox="1"/>
          <p:nvPr/>
        </p:nvSpPr>
        <p:spPr>
          <a:xfrm>
            <a:off x="555097" y="4581273"/>
            <a:ext cx="2465916" cy="1549461"/>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pt-PT" dirty="0">
                <a:solidFill>
                  <a:srgbClr val="000000"/>
                </a:solidFill>
              </a:rPr>
              <a:t>Tenho verba para 3 agências/balcão – onde devo abrir?</a:t>
            </a: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25220726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721" y="1043461"/>
            <a:ext cx="3394304" cy="865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pt-PT" sz="2800" dirty="0"/>
            </a:br>
            <a:endParaRPr sz="2800" b="1" dirty="0"/>
          </a:p>
        </p:txBody>
      </p:sp>
      <p:sp>
        <p:nvSpPr>
          <p:cNvPr id="5" name="Rectangle 3">
            <a:extLst>
              <a:ext uri="{FF2B5EF4-FFF2-40B4-BE49-F238E27FC236}">
                <a16:creationId xmlns:a16="http://schemas.microsoft.com/office/drawing/2014/main" id="{417E0599-9093-3237-2144-81BCA777E76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945819C-FE81-F735-556C-DE13B743D051}"/>
              </a:ext>
            </a:extLst>
          </p:cNvPr>
          <p:cNvSpPr txBox="1"/>
          <p:nvPr/>
        </p:nvSpPr>
        <p:spPr>
          <a:xfrm>
            <a:off x="0" y="6107480"/>
            <a:ext cx="582603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t>https://sudipchakrabarti.substack.com/p/when-hadoop-was-king-and-yahoo-was</a:t>
            </a:r>
          </a:p>
        </p:txBody>
      </p:sp>
      <p:pic>
        <p:nvPicPr>
          <p:cNvPr id="7" name="Picture 6">
            <a:extLst>
              <a:ext uri="{FF2B5EF4-FFF2-40B4-BE49-F238E27FC236}">
                <a16:creationId xmlns:a16="http://schemas.microsoft.com/office/drawing/2014/main" id="{DFAAB422-1512-E801-05E2-E1EF45D643E7}"/>
              </a:ext>
            </a:extLst>
          </p:cNvPr>
          <p:cNvPicPr>
            <a:picLocks noChangeAspect="1"/>
          </p:cNvPicPr>
          <p:nvPr/>
        </p:nvPicPr>
        <p:blipFill>
          <a:blip r:embed="rId3"/>
          <a:stretch>
            <a:fillRect/>
          </a:stretch>
        </p:blipFill>
        <p:spPr>
          <a:xfrm>
            <a:off x="127286" y="2599613"/>
            <a:ext cx="3302170" cy="2546481"/>
          </a:xfrm>
          <a:prstGeom prst="rect">
            <a:avLst/>
          </a:prstGeom>
        </p:spPr>
      </p:pic>
      <p:pic>
        <p:nvPicPr>
          <p:cNvPr id="9" name="Picture 8">
            <a:extLst>
              <a:ext uri="{FF2B5EF4-FFF2-40B4-BE49-F238E27FC236}">
                <a16:creationId xmlns:a16="http://schemas.microsoft.com/office/drawing/2014/main" id="{1FDDFF92-BD3B-C523-A832-A06375D891A9}"/>
              </a:ext>
            </a:extLst>
          </p:cNvPr>
          <p:cNvPicPr>
            <a:picLocks noChangeAspect="1"/>
          </p:cNvPicPr>
          <p:nvPr/>
        </p:nvPicPr>
        <p:blipFill>
          <a:blip r:embed="rId4"/>
          <a:stretch>
            <a:fillRect/>
          </a:stretch>
        </p:blipFill>
        <p:spPr>
          <a:xfrm>
            <a:off x="332959" y="805186"/>
            <a:ext cx="2051155" cy="1066855"/>
          </a:xfrm>
          <a:prstGeom prst="rect">
            <a:avLst/>
          </a:prstGeom>
        </p:spPr>
      </p:pic>
      <p:sp>
        <p:nvSpPr>
          <p:cNvPr id="10" name="Google Shape;116;p16">
            <a:extLst>
              <a:ext uri="{FF2B5EF4-FFF2-40B4-BE49-F238E27FC236}">
                <a16:creationId xmlns:a16="http://schemas.microsoft.com/office/drawing/2014/main" id="{E318B407-E7C0-E42F-347B-36D1B9DAD55C}"/>
              </a:ext>
            </a:extLst>
          </p:cNvPr>
          <p:cNvSpPr txBox="1">
            <a:spLocks/>
          </p:cNvSpPr>
          <p:nvPr/>
        </p:nvSpPr>
        <p:spPr>
          <a:xfrm>
            <a:off x="332959" y="1224629"/>
            <a:ext cx="8345996" cy="503019"/>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pt-PT" sz="4400" dirty="0"/>
              <a:t>Início</a:t>
            </a:r>
          </a:p>
        </p:txBody>
      </p:sp>
      <p:sp>
        <p:nvSpPr>
          <p:cNvPr id="11" name="TextBox 10">
            <a:extLst>
              <a:ext uri="{FF2B5EF4-FFF2-40B4-BE49-F238E27FC236}">
                <a16:creationId xmlns:a16="http://schemas.microsoft.com/office/drawing/2014/main" id="{7E564F52-20B9-6056-DB7D-3046567FF69C}"/>
              </a:ext>
            </a:extLst>
          </p:cNvPr>
          <p:cNvSpPr txBox="1"/>
          <p:nvPr/>
        </p:nvSpPr>
        <p:spPr>
          <a:xfrm>
            <a:off x="3898181" y="2879812"/>
            <a:ext cx="4201002" cy="423192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rtl="0"/>
            <a:r>
              <a:rPr lang="pt-PT" sz="1600" dirty="0">
                <a:effectLst/>
              </a:rPr>
              <a:t>Trabalharam juntos entre 2002/2004 no projeto</a:t>
            </a:r>
          </a:p>
          <a:p>
            <a:pPr algn="l" rtl="0"/>
            <a:endParaRPr lang="pt-PT" sz="1600" dirty="0"/>
          </a:p>
          <a:p>
            <a:pPr algn="l" rtl="0"/>
            <a:endParaRPr lang="pt-PT" sz="1600" dirty="0"/>
          </a:p>
          <a:p>
            <a:pPr algn="l" rtl="0"/>
            <a:endParaRPr lang="pt-PT" sz="1600" dirty="0"/>
          </a:p>
          <a:p>
            <a:pPr algn="l" rtl="0"/>
            <a:endParaRPr lang="pt-PT" sz="1600" dirty="0"/>
          </a:p>
          <a:p>
            <a:pPr algn="l" rtl="0"/>
            <a:r>
              <a:rPr lang="pt-PT" sz="1600" b="1" dirty="0"/>
              <a:t>Objetivo</a:t>
            </a:r>
            <a:r>
              <a:rPr lang="pt-PT" sz="1600" dirty="0"/>
              <a:t>: construir um sistema de mecanismo de busca que possa indexar 1 bilhão de páginas</a:t>
            </a:r>
          </a:p>
          <a:p>
            <a:pPr algn="l" rtl="0"/>
            <a:endParaRPr lang="pt-PT" sz="1600" dirty="0"/>
          </a:p>
          <a:p>
            <a:pPr algn="l" rtl="0"/>
            <a:r>
              <a:rPr lang="pt-PT" sz="1600" b="1" dirty="0"/>
              <a:t>Conclusão</a:t>
            </a:r>
            <a:r>
              <a:rPr lang="pt-PT" sz="1600" dirty="0"/>
              <a:t>: O sistema iria custar 500k USD em Hardware mais 30k USD mês em custo (projeto falhou)</a:t>
            </a:r>
          </a:p>
          <a:p>
            <a:pPr algn="l" rtl="0"/>
            <a:endParaRPr kumimoji="0" lang="pt-PT" altLang="pt-PT" sz="1600" b="1" i="0" u="none" strike="noStrike" cap="none" normalizeH="0" baseline="0" dirty="0">
              <a:ln>
                <a:noFill/>
              </a:ln>
              <a:solidFill>
                <a:schemeClr val="tx1"/>
              </a:solidFill>
              <a:latin typeface="Arial" panose="020B0604020202020204" pitchFamily="34" charset="0"/>
            </a:endParaRPr>
          </a:p>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13" name="Picture 12">
            <a:extLst>
              <a:ext uri="{FF2B5EF4-FFF2-40B4-BE49-F238E27FC236}">
                <a16:creationId xmlns:a16="http://schemas.microsoft.com/office/drawing/2014/main" id="{04DA0D13-A23E-6464-2B3D-578D5FBC878B}"/>
              </a:ext>
            </a:extLst>
          </p:cNvPr>
          <p:cNvPicPr>
            <a:picLocks noChangeAspect="1"/>
          </p:cNvPicPr>
          <p:nvPr/>
        </p:nvPicPr>
        <p:blipFill>
          <a:blip r:embed="rId5"/>
          <a:stretch>
            <a:fillRect/>
          </a:stretch>
        </p:blipFill>
        <p:spPr>
          <a:xfrm>
            <a:off x="3686767" y="3229417"/>
            <a:ext cx="3111660" cy="825542"/>
          </a:xfrm>
          <a:prstGeom prst="rect">
            <a:avLst/>
          </a:prstGeom>
        </p:spPr>
      </p:pic>
    </p:spTree>
    <p:extLst>
      <p:ext uri="{BB962C8B-B14F-4D97-AF65-F5344CB8AC3E}">
        <p14:creationId xmlns:p14="http://schemas.microsoft.com/office/powerpoint/2010/main" val="4292083996"/>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Clusterização</a:t>
            </a:r>
            <a:r>
              <a:rPr lang="pt-PT" sz="3200" dirty="0"/>
              <a:t> (k </a:t>
            </a:r>
            <a:r>
              <a:rPr lang="pt-PT" sz="3200" dirty="0" err="1"/>
              <a:t>means</a:t>
            </a:r>
            <a:r>
              <a:rPr lang="pt-PT" sz="3200" dirty="0"/>
              <a:t>)</a:t>
            </a:r>
          </a:p>
        </p:txBody>
      </p:sp>
      <p:pic>
        <p:nvPicPr>
          <p:cNvPr id="3076" name="Picture 4" descr="Dados de ponto de clustering no SDK da Web | Microsoft Learn">
            <a:extLst>
              <a:ext uri="{FF2B5EF4-FFF2-40B4-BE49-F238E27FC236}">
                <a16:creationId xmlns:a16="http://schemas.microsoft.com/office/drawing/2014/main" id="{9FB22EF7-36BF-DBDA-7EC8-5326D5F412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0136" y="3887987"/>
            <a:ext cx="4157242" cy="22922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K-means: A Complete Introduction. K-means is an unsupervised clustering… |  by Alan Jeffares | Towards Data Science">
            <a:extLst>
              <a:ext uri="{FF2B5EF4-FFF2-40B4-BE49-F238E27FC236}">
                <a16:creationId xmlns:a16="http://schemas.microsoft.com/office/drawing/2014/main" id="{A5624F98-6AD3-CB47-C8B5-41A2E65949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012" y="1879600"/>
            <a:ext cx="4484914" cy="186871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C4111DC6-AD0C-B142-A6CF-42FEAE2C58DF}"/>
              </a:ext>
            </a:extLst>
          </p:cNvPr>
          <p:cNvSpPr/>
          <p:nvPr/>
        </p:nvSpPr>
        <p:spPr>
          <a:xfrm>
            <a:off x="3143793" y="4369744"/>
            <a:ext cx="757646" cy="640470"/>
          </a:xfrm>
          <a:prstGeom prst="rightArrow">
            <a:avLst/>
          </a:prstGeom>
          <a:blipFill rotWithShape="1">
            <a:blip r:embed="rId5"/>
            <a:srcRect/>
            <a:tile tx="0" ty="0" sx="100000" sy="100000" flip="none" algn="tl"/>
          </a:blipFill>
          <a:ln w="3175" cap="flat">
            <a:no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044770014"/>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Avaliação ( Menor Preço de Vendas)</a:t>
            </a:r>
          </a:p>
        </p:txBody>
      </p:sp>
      <p:pic>
        <p:nvPicPr>
          <p:cNvPr id="5" name="Picture 4">
            <a:extLst>
              <a:ext uri="{FF2B5EF4-FFF2-40B4-BE49-F238E27FC236}">
                <a16:creationId xmlns:a16="http://schemas.microsoft.com/office/drawing/2014/main" id="{A30491DB-5642-652A-6474-8CD97A1A630E}"/>
              </a:ext>
            </a:extLst>
          </p:cNvPr>
          <p:cNvPicPr>
            <a:picLocks noChangeAspect="1"/>
          </p:cNvPicPr>
          <p:nvPr/>
        </p:nvPicPr>
        <p:blipFill>
          <a:blip r:embed="rId3"/>
          <a:stretch>
            <a:fillRect/>
          </a:stretch>
        </p:blipFill>
        <p:spPr>
          <a:xfrm>
            <a:off x="1788553" y="1824588"/>
            <a:ext cx="4920997" cy="4256715"/>
          </a:xfrm>
          <a:prstGeom prst="rect">
            <a:avLst/>
          </a:prstGeom>
        </p:spPr>
      </p:pic>
    </p:spTree>
    <p:extLst>
      <p:ext uri="{BB962C8B-B14F-4D97-AF65-F5344CB8AC3E}">
        <p14:creationId xmlns:p14="http://schemas.microsoft.com/office/powerpoint/2010/main" val="1809062916"/>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Avaliação (Maior População)</a:t>
            </a:r>
          </a:p>
        </p:txBody>
      </p:sp>
      <p:pic>
        <p:nvPicPr>
          <p:cNvPr id="7" name="Picture 6">
            <a:extLst>
              <a:ext uri="{FF2B5EF4-FFF2-40B4-BE49-F238E27FC236}">
                <a16:creationId xmlns:a16="http://schemas.microsoft.com/office/drawing/2014/main" id="{3CB82E6A-C4CB-CD72-A367-187B7B23DF3C}"/>
              </a:ext>
            </a:extLst>
          </p:cNvPr>
          <p:cNvPicPr>
            <a:picLocks noChangeAspect="1"/>
          </p:cNvPicPr>
          <p:nvPr/>
        </p:nvPicPr>
        <p:blipFill>
          <a:blip r:embed="rId3"/>
          <a:stretch>
            <a:fillRect/>
          </a:stretch>
        </p:blipFill>
        <p:spPr>
          <a:xfrm>
            <a:off x="1759131" y="1665508"/>
            <a:ext cx="5202441" cy="4490585"/>
          </a:xfrm>
          <a:prstGeom prst="rect">
            <a:avLst/>
          </a:prstGeom>
        </p:spPr>
      </p:pic>
    </p:spTree>
    <p:extLst>
      <p:ext uri="{BB962C8B-B14F-4D97-AF65-F5344CB8AC3E}">
        <p14:creationId xmlns:p14="http://schemas.microsoft.com/office/powerpoint/2010/main" val="1188929690"/>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Avaliação (Maior Salário)</a:t>
            </a:r>
          </a:p>
        </p:txBody>
      </p:sp>
      <p:pic>
        <p:nvPicPr>
          <p:cNvPr id="5" name="Picture 4">
            <a:extLst>
              <a:ext uri="{FF2B5EF4-FFF2-40B4-BE49-F238E27FC236}">
                <a16:creationId xmlns:a16="http://schemas.microsoft.com/office/drawing/2014/main" id="{881A7823-7ABA-BC69-6C7A-B2AC9DFED1EA}"/>
              </a:ext>
            </a:extLst>
          </p:cNvPr>
          <p:cNvPicPr>
            <a:picLocks noChangeAspect="1"/>
          </p:cNvPicPr>
          <p:nvPr/>
        </p:nvPicPr>
        <p:blipFill>
          <a:blip r:embed="rId3"/>
          <a:stretch>
            <a:fillRect/>
          </a:stretch>
        </p:blipFill>
        <p:spPr>
          <a:xfrm>
            <a:off x="1565306" y="1475360"/>
            <a:ext cx="5270923" cy="4638412"/>
          </a:xfrm>
          <a:prstGeom prst="rect">
            <a:avLst/>
          </a:prstGeom>
        </p:spPr>
      </p:pic>
    </p:spTree>
    <p:extLst>
      <p:ext uri="{BB962C8B-B14F-4D97-AF65-F5344CB8AC3E}">
        <p14:creationId xmlns:p14="http://schemas.microsoft.com/office/powerpoint/2010/main" val="3347145040"/>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Data </a:t>
            </a:r>
            <a:r>
              <a:rPr lang="pt-PT" sz="3200" dirty="0" err="1"/>
              <a:t>Visualization</a:t>
            </a:r>
            <a:r>
              <a:rPr lang="pt-PT" sz="3200" dirty="0"/>
              <a:t> &amp; </a:t>
            </a:r>
            <a:r>
              <a:rPr lang="pt-PT" sz="3200" dirty="0" err="1"/>
              <a:t>Storytelling</a:t>
            </a:r>
            <a:endParaRPr lang="pt-PT" sz="3200" dirty="0"/>
          </a:p>
        </p:txBody>
      </p:sp>
      <p:pic>
        <p:nvPicPr>
          <p:cNvPr id="23554" name="Picture 2" descr="Data Storytelling: How to Tell a Story With Data - Venngage">
            <a:extLst>
              <a:ext uri="{FF2B5EF4-FFF2-40B4-BE49-F238E27FC236}">
                <a16:creationId xmlns:a16="http://schemas.microsoft.com/office/drawing/2014/main" id="{44B0D388-3120-DB7D-EA5C-E61DC7FEE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732" y="1589554"/>
            <a:ext cx="5911491" cy="458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458897"/>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Power</a:t>
            </a:r>
            <a:r>
              <a:rPr lang="pt-PT" sz="3200" dirty="0"/>
              <a:t> BI: O que não fazer!</a:t>
            </a:r>
          </a:p>
        </p:txBody>
      </p:sp>
      <p:pic>
        <p:nvPicPr>
          <p:cNvPr id="4" name="Picture 3">
            <a:extLst>
              <a:ext uri="{FF2B5EF4-FFF2-40B4-BE49-F238E27FC236}">
                <a16:creationId xmlns:a16="http://schemas.microsoft.com/office/drawing/2014/main" id="{3BF2A29C-E8F1-85EE-27BF-FDF5A00D18A5}"/>
              </a:ext>
            </a:extLst>
          </p:cNvPr>
          <p:cNvPicPr>
            <a:picLocks noChangeAspect="1"/>
          </p:cNvPicPr>
          <p:nvPr/>
        </p:nvPicPr>
        <p:blipFill>
          <a:blip r:embed="rId3"/>
          <a:stretch>
            <a:fillRect/>
          </a:stretch>
        </p:blipFill>
        <p:spPr>
          <a:xfrm>
            <a:off x="881139" y="1700282"/>
            <a:ext cx="7498080" cy="4223175"/>
          </a:xfrm>
          <a:prstGeom prst="rect">
            <a:avLst/>
          </a:prstGeom>
        </p:spPr>
      </p:pic>
      <p:sp>
        <p:nvSpPr>
          <p:cNvPr id="6" name="TextBox 5">
            <a:extLst>
              <a:ext uri="{FF2B5EF4-FFF2-40B4-BE49-F238E27FC236}">
                <a16:creationId xmlns:a16="http://schemas.microsoft.com/office/drawing/2014/main" id="{0C8C9472-7F45-2D04-5AEE-814D537F2219}"/>
              </a:ext>
            </a:extLst>
          </p:cNvPr>
          <p:cNvSpPr txBox="1"/>
          <p:nvPr/>
        </p:nvSpPr>
        <p:spPr>
          <a:xfrm>
            <a:off x="1986732" y="5965218"/>
            <a:ext cx="4572000" cy="33855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600" dirty="0">
                <a:hlinkClick r:id="rId4"/>
              </a:rPr>
              <a:t>https://zebrabi.com/power-bi-dashboard-design/</a:t>
            </a:r>
            <a:endParaRPr lang="pt-PT" sz="1600" dirty="0"/>
          </a:p>
        </p:txBody>
      </p:sp>
    </p:spTree>
    <p:extLst>
      <p:ext uri="{BB962C8B-B14F-4D97-AF65-F5344CB8AC3E}">
        <p14:creationId xmlns:p14="http://schemas.microsoft.com/office/powerpoint/2010/main" val="1795509457"/>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Power</a:t>
            </a:r>
            <a:r>
              <a:rPr lang="pt-PT" sz="3200" dirty="0"/>
              <a:t> BI: O que não fazer!</a:t>
            </a:r>
          </a:p>
        </p:txBody>
      </p:sp>
      <p:sp>
        <p:nvSpPr>
          <p:cNvPr id="6" name="TextBox 5">
            <a:extLst>
              <a:ext uri="{FF2B5EF4-FFF2-40B4-BE49-F238E27FC236}">
                <a16:creationId xmlns:a16="http://schemas.microsoft.com/office/drawing/2014/main" id="{0C8C9472-7F45-2D04-5AEE-814D537F2219}"/>
              </a:ext>
            </a:extLst>
          </p:cNvPr>
          <p:cNvSpPr txBox="1"/>
          <p:nvPr/>
        </p:nvSpPr>
        <p:spPr>
          <a:xfrm>
            <a:off x="1986732" y="5965218"/>
            <a:ext cx="4572000" cy="33855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600" dirty="0">
                <a:hlinkClick r:id="rId3"/>
              </a:rPr>
              <a:t>https://zebrabi.com/power-bi-dashboard-design/</a:t>
            </a:r>
            <a:endParaRPr lang="pt-PT" sz="1600" dirty="0"/>
          </a:p>
        </p:txBody>
      </p:sp>
      <p:pic>
        <p:nvPicPr>
          <p:cNvPr id="5" name="Picture 4">
            <a:extLst>
              <a:ext uri="{FF2B5EF4-FFF2-40B4-BE49-F238E27FC236}">
                <a16:creationId xmlns:a16="http://schemas.microsoft.com/office/drawing/2014/main" id="{A9067D20-EEA7-0804-DDC2-E066462BE760}"/>
              </a:ext>
            </a:extLst>
          </p:cNvPr>
          <p:cNvPicPr>
            <a:picLocks noChangeAspect="1"/>
          </p:cNvPicPr>
          <p:nvPr/>
        </p:nvPicPr>
        <p:blipFill>
          <a:blip r:embed="rId4"/>
          <a:stretch>
            <a:fillRect/>
          </a:stretch>
        </p:blipFill>
        <p:spPr>
          <a:xfrm>
            <a:off x="888274" y="1594406"/>
            <a:ext cx="7367451" cy="4225732"/>
          </a:xfrm>
          <a:prstGeom prst="rect">
            <a:avLst/>
          </a:prstGeom>
        </p:spPr>
      </p:pic>
    </p:spTree>
    <p:extLst>
      <p:ext uri="{BB962C8B-B14F-4D97-AF65-F5344CB8AC3E}">
        <p14:creationId xmlns:p14="http://schemas.microsoft.com/office/powerpoint/2010/main" val="3670592952"/>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Power</a:t>
            </a:r>
            <a:r>
              <a:rPr lang="pt-PT" sz="3200" dirty="0"/>
              <a:t> BI: O que não fazer!</a:t>
            </a:r>
          </a:p>
        </p:txBody>
      </p:sp>
      <p:sp>
        <p:nvSpPr>
          <p:cNvPr id="6" name="TextBox 5">
            <a:extLst>
              <a:ext uri="{FF2B5EF4-FFF2-40B4-BE49-F238E27FC236}">
                <a16:creationId xmlns:a16="http://schemas.microsoft.com/office/drawing/2014/main" id="{0C8C9472-7F45-2D04-5AEE-814D537F2219}"/>
              </a:ext>
            </a:extLst>
          </p:cNvPr>
          <p:cNvSpPr txBox="1"/>
          <p:nvPr/>
        </p:nvSpPr>
        <p:spPr>
          <a:xfrm>
            <a:off x="1986732" y="5965218"/>
            <a:ext cx="4572000" cy="33855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600" dirty="0">
                <a:hlinkClick r:id="rId3"/>
              </a:rPr>
              <a:t>https://zebrabi.com/power-bi-dashboard-design/</a:t>
            </a:r>
            <a:endParaRPr lang="pt-PT" sz="1600" dirty="0"/>
          </a:p>
        </p:txBody>
      </p:sp>
      <p:pic>
        <p:nvPicPr>
          <p:cNvPr id="4" name="Picture 3">
            <a:extLst>
              <a:ext uri="{FF2B5EF4-FFF2-40B4-BE49-F238E27FC236}">
                <a16:creationId xmlns:a16="http://schemas.microsoft.com/office/drawing/2014/main" id="{D09EBC12-6BA8-E37D-C21B-287C2240BACD}"/>
              </a:ext>
            </a:extLst>
          </p:cNvPr>
          <p:cNvPicPr>
            <a:picLocks noChangeAspect="1"/>
          </p:cNvPicPr>
          <p:nvPr/>
        </p:nvPicPr>
        <p:blipFill>
          <a:blip r:embed="rId4"/>
          <a:stretch>
            <a:fillRect/>
          </a:stretch>
        </p:blipFill>
        <p:spPr>
          <a:xfrm>
            <a:off x="1407160" y="1333799"/>
            <a:ext cx="6627223" cy="4461892"/>
          </a:xfrm>
          <a:prstGeom prst="rect">
            <a:avLst/>
          </a:prstGeom>
        </p:spPr>
      </p:pic>
    </p:spTree>
    <p:extLst>
      <p:ext uri="{BB962C8B-B14F-4D97-AF65-F5344CB8AC3E}">
        <p14:creationId xmlns:p14="http://schemas.microsoft.com/office/powerpoint/2010/main" val="3765922463"/>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Power</a:t>
            </a:r>
            <a:r>
              <a:rPr lang="pt-PT" sz="3200" dirty="0"/>
              <a:t> BI: O que não fazer!</a:t>
            </a:r>
          </a:p>
        </p:txBody>
      </p:sp>
      <p:sp>
        <p:nvSpPr>
          <p:cNvPr id="6" name="TextBox 5">
            <a:extLst>
              <a:ext uri="{FF2B5EF4-FFF2-40B4-BE49-F238E27FC236}">
                <a16:creationId xmlns:a16="http://schemas.microsoft.com/office/drawing/2014/main" id="{0C8C9472-7F45-2D04-5AEE-814D537F2219}"/>
              </a:ext>
            </a:extLst>
          </p:cNvPr>
          <p:cNvSpPr txBox="1"/>
          <p:nvPr/>
        </p:nvSpPr>
        <p:spPr>
          <a:xfrm>
            <a:off x="1986732" y="5965218"/>
            <a:ext cx="4572000" cy="33855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600" dirty="0">
                <a:hlinkClick r:id="rId3"/>
              </a:rPr>
              <a:t>https://zebrabi.com/power-bi-dashboard-design/</a:t>
            </a:r>
            <a:endParaRPr lang="pt-PT" sz="1600" dirty="0"/>
          </a:p>
        </p:txBody>
      </p:sp>
      <p:pic>
        <p:nvPicPr>
          <p:cNvPr id="5" name="Picture 4">
            <a:extLst>
              <a:ext uri="{FF2B5EF4-FFF2-40B4-BE49-F238E27FC236}">
                <a16:creationId xmlns:a16="http://schemas.microsoft.com/office/drawing/2014/main" id="{3AF4EFBD-08FC-A9E9-87FA-F39B5DF409ED}"/>
              </a:ext>
            </a:extLst>
          </p:cNvPr>
          <p:cNvPicPr>
            <a:picLocks noChangeAspect="1"/>
          </p:cNvPicPr>
          <p:nvPr/>
        </p:nvPicPr>
        <p:blipFill>
          <a:blip r:embed="rId4"/>
          <a:stretch>
            <a:fillRect/>
          </a:stretch>
        </p:blipFill>
        <p:spPr>
          <a:xfrm>
            <a:off x="454023" y="1369714"/>
            <a:ext cx="7637417" cy="4272386"/>
          </a:xfrm>
          <a:prstGeom prst="rect">
            <a:avLst/>
          </a:prstGeom>
        </p:spPr>
      </p:pic>
    </p:spTree>
    <p:extLst>
      <p:ext uri="{BB962C8B-B14F-4D97-AF65-F5344CB8AC3E}">
        <p14:creationId xmlns:p14="http://schemas.microsoft.com/office/powerpoint/2010/main" val="3315806807"/>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Power</a:t>
            </a:r>
            <a:r>
              <a:rPr lang="pt-PT" sz="3200" dirty="0"/>
              <a:t> BI: O que fazer!</a:t>
            </a:r>
          </a:p>
        </p:txBody>
      </p:sp>
      <p:pic>
        <p:nvPicPr>
          <p:cNvPr id="16386" name="Picture 2" descr="Power BI Project Idea to Analyze Airport Authority Data ">
            <a:extLst>
              <a:ext uri="{FF2B5EF4-FFF2-40B4-BE49-F238E27FC236}">
                <a16:creationId xmlns:a16="http://schemas.microsoft.com/office/drawing/2014/main" id="{43361A9A-6D5C-4C7A-4D18-7BFC484A5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08" y="1994367"/>
            <a:ext cx="8194763" cy="36350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0E1E70-8900-0A14-460A-EC9B0409B4EC}"/>
              </a:ext>
            </a:extLst>
          </p:cNvPr>
          <p:cNvSpPr txBox="1"/>
          <p:nvPr/>
        </p:nvSpPr>
        <p:spPr>
          <a:xfrm>
            <a:off x="2286000" y="5797010"/>
            <a:ext cx="4572000"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https://www.projectpro.io/article/power-bi-microsoft-projects-examples-and-ideas-for-practice/533</a:t>
            </a:r>
            <a:endParaRPr lang="pt-PT" sz="1200" dirty="0"/>
          </a:p>
        </p:txBody>
      </p:sp>
    </p:spTree>
    <p:extLst>
      <p:ext uri="{BB962C8B-B14F-4D97-AF65-F5344CB8AC3E}">
        <p14:creationId xmlns:p14="http://schemas.microsoft.com/office/powerpoint/2010/main" val="12536618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721" y="1043461"/>
            <a:ext cx="3394304" cy="865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pt-PT" sz="2800" dirty="0"/>
            </a:br>
            <a:endParaRPr sz="2800" b="1" dirty="0"/>
          </a:p>
        </p:txBody>
      </p:sp>
      <p:sp>
        <p:nvSpPr>
          <p:cNvPr id="5" name="Rectangle 3">
            <a:extLst>
              <a:ext uri="{FF2B5EF4-FFF2-40B4-BE49-F238E27FC236}">
                <a16:creationId xmlns:a16="http://schemas.microsoft.com/office/drawing/2014/main" id="{417E0599-9093-3237-2144-81BCA777E76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945819C-FE81-F735-556C-DE13B743D051}"/>
              </a:ext>
            </a:extLst>
          </p:cNvPr>
          <p:cNvSpPr txBox="1"/>
          <p:nvPr/>
        </p:nvSpPr>
        <p:spPr>
          <a:xfrm>
            <a:off x="0" y="6107480"/>
            <a:ext cx="582603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t>https://sudipchakrabarti.substack.com/p/when-hadoop-was-king-and-yahoo-was</a:t>
            </a:r>
          </a:p>
        </p:txBody>
      </p:sp>
      <p:pic>
        <p:nvPicPr>
          <p:cNvPr id="9" name="Picture 8">
            <a:extLst>
              <a:ext uri="{FF2B5EF4-FFF2-40B4-BE49-F238E27FC236}">
                <a16:creationId xmlns:a16="http://schemas.microsoft.com/office/drawing/2014/main" id="{1FDDFF92-BD3B-C523-A832-A06375D891A9}"/>
              </a:ext>
            </a:extLst>
          </p:cNvPr>
          <p:cNvPicPr>
            <a:picLocks noChangeAspect="1"/>
          </p:cNvPicPr>
          <p:nvPr/>
        </p:nvPicPr>
        <p:blipFill>
          <a:blip r:embed="rId3"/>
          <a:stretch>
            <a:fillRect/>
          </a:stretch>
        </p:blipFill>
        <p:spPr>
          <a:xfrm>
            <a:off x="332959" y="805186"/>
            <a:ext cx="2051155" cy="1066855"/>
          </a:xfrm>
          <a:prstGeom prst="rect">
            <a:avLst/>
          </a:prstGeom>
        </p:spPr>
      </p:pic>
      <p:sp>
        <p:nvSpPr>
          <p:cNvPr id="10" name="Google Shape;116;p16">
            <a:extLst>
              <a:ext uri="{FF2B5EF4-FFF2-40B4-BE49-F238E27FC236}">
                <a16:creationId xmlns:a16="http://schemas.microsoft.com/office/drawing/2014/main" id="{E318B407-E7C0-E42F-347B-36D1B9DAD55C}"/>
              </a:ext>
            </a:extLst>
          </p:cNvPr>
          <p:cNvSpPr txBox="1">
            <a:spLocks/>
          </p:cNvSpPr>
          <p:nvPr/>
        </p:nvSpPr>
        <p:spPr>
          <a:xfrm>
            <a:off x="332959" y="1224629"/>
            <a:ext cx="8345996" cy="503019"/>
          </a:xfrm>
          <a:prstGeom prst="rect">
            <a:avLst/>
          </a:prstGeom>
          <a:ln w="3175">
            <a:miter lim="400000"/>
          </a:ln>
          <a:extLst>
            <a:ext uri="{C572A759-6A51-4108-AA02-DFA0A04FC94B}">
              <ma14:wrappingTextBoxFlag xmlns:ma14="http://schemas.microsoft.com/office/mac/drawingml/2011/main" xmlns=""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pt-PT" sz="4400" dirty="0"/>
              <a:t>Início</a:t>
            </a:r>
          </a:p>
        </p:txBody>
      </p:sp>
      <p:sp>
        <p:nvSpPr>
          <p:cNvPr id="11" name="TextBox 10">
            <a:extLst>
              <a:ext uri="{FF2B5EF4-FFF2-40B4-BE49-F238E27FC236}">
                <a16:creationId xmlns:a16="http://schemas.microsoft.com/office/drawing/2014/main" id="{7E564F52-20B9-6056-DB7D-3046567FF69C}"/>
              </a:ext>
            </a:extLst>
          </p:cNvPr>
          <p:cNvSpPr txBox="1"/>
          <p:nvPr/>
        </p:nvSpPr>
        <p:spPr>
          <a:xfrm>
            <a:off x="3898181" y="4480250"/>
            <a:ext cx="4201002" cy="1031051"/>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6" name="Picture 5">
            <a:extLst>
              <a:ext uri="{FF2B5EF4-FFF2-40B4-BE49-F238E27FC236}">
                <a16:creationId xmlns:a16="http://schemas.microsoft.com/office/drawing/2014/main" id="{5A93C1AA-B16A-A3B7-78B6-D5C3A7AC4830}"/>
              </a:ext>
            </a:extLst>
          </p:cNvPr>
          <p:cNvPicPr>
            <a:picLocks noChangeAspect="1"/>
          </p:cNvPicPr>
          <p:nvPr/>
        </p:nvPicPr>
        <p:blipFill>
          <a:blip r:embed="rId4"/>
          <a:stretch>
            <a:fillRect/>
          </a:stretch>
        </p:blipFill>
        <p:spPr>
          <a:xfrm>
            <a:off x="65" y="3266553"/>
            <a:ext cx="8938393" cy="2485661"/>
          </a:xfrm>
          <a:prstGeom prst="rect">
            <a:avLst/>
          </a:prstGeom>
        </p:spPr>
      </p:pic>
      <p:pic>
        <p:nvPicPr>
          <p:cNvPr id="12" name="Picture 11">
            <a:extLst>
              <a:ext uri="{FF2B5EF4-FFF2-40B4-BE49-F238E27FC236}">
                <a16:creationId xmlns:a16="http://schemas.microsoft.com/office/drawing/2014/main" id="{A52908FE-CA30-431C-75E4-A8AFF0306D08}"/>
              </a:ext>
            </a:extLst>
          </p:cNvPr>
          <p:cNvPicPr>
            <a:picLocks noChangeAspect="1"/>
          </p:cNvPicPr>
          <p:nvPr/>
        </p:nvPicPr>
        <p:blipFill>
          <a:blip r:embed="rId5"/>
          <a:stretch>
            <a:fillRect/>
          </a:stretch>
        </p:blipFill>
        <p:spPr>
          <a:xfrm>
            <a:off x="332959" y="2149078"/>
            <a:ext cx="2248016" cy="698536"/>
          </a:xfrm>
          <a:prstGeom prst="rect">
            <a:avLst/>
          </a:prstGeom>
        </p:spPr>
      </p:pic>
      <p:sp>
        <p:nvSpPr>
          <p:cNvPr id="14" name="TextBox 13">
            <a:extLst>
              <a:ext uri="{FF2B5EF4-FFF2-40B4-BE49-F238E27FC236}">
                <a16:creationId xmlns:a16="http://schemas.microsoft.com/office/drawing/2014/main" id="{911F7E59-86E3-5E5D-3F47-566C57A10EA2}"/>
              </a:ext>
            </a:extLst>
          </p:cNvPr>
          <p:cNvSpPr txBox="1"/>
          <p:nvPr/>
        </p:nvSpPr>
        <p:spPr>
          <a:xfrm>
            <a:off x="2725269" y="2348683"/>
            <a:ext cx="4520262" cy="127727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rtl="0"/>
            <a:r>
              <a:rPr kumimoji="0" lang="pt-PT" altLang="pt-PT" sz="1600" i="0" u="none" strike="noStrike" cap="none" normalizeH="0" baseline="0" dirty="0">
                <a:ln>
                  <a:noFill/>
                </a:ln>
                <a:solidFill>
                  <a:schemeClr val="tx1"/>
                </a:solidFill>
                <a:latin typeface="Arial" panose="020B0604020202020204" pitchFamily="34" charset="0"/>
              </a:rPr>
              <a:t>Publicou os papers em </a:t>
            </a:r>
            <a:r>
              <a:rPr kumimoji="0" lang="pt-PT" altLang="pt-PT" sz="1600" b="1" i="0" u="none" strike="noStrike" cap="none" normalizeH="0" baseline="0" dirty="0">
                <a:ln>
                  <a:noFill/>
                </a:ln>
                <a:solidFill>
                  <a:schemeClr val="tx1"/>
                </a:solidFill>
                <a:latin typeface="Arial" panose="020B0604020202020204" pitchFamily="34" charset="0"/>
              </a:rPr>
              <a:t>2003 e 2004</a:t>
            </a:r>
          </a:p>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442686561"/>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Power</a:t>
            </a:r>
            <a:r>
              <a:rPr lang="pt-PT" sz="3200" dirty="0"/>
              <a:t> BI: O que fazer!</a:t>
            </a:r>
          </a:p>
        </p:txBody>
      </p:sp>
      <p:sp>
        <p:nvSpPr>
          <p:cNvPr id="4" name="TextBox 3">
            <a:extLst>
              <a:ext uri="{FF2B5EF4-FFF2-40B4-BE49-F238E27FC236}">
                <a16:creationId xmlns:a16="http://schemas.microsoft.com/office/drawing/2014/main" id="{F90E1E70-8900-0A14-460A-EC9B0409B4EC}"/>
              </a:ext>
            </a:extLst>
          </p:cNvPr>
          <p:cNvSpPr txBox="1"/>
          <p:nvPr/>
        </p:nvSpPr>
        <p:spPr>
          <a:xfrm>
            <a:off x="2286000" y="5797010"/>
            <a:ext cx="4572000"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https://www.projectpro.io/article/power-bi-microsoft-projects-examples-and-ideas-for-practice/533</a:t>
            </a:r>
            <a:endParaRPr lang="pt-PT" sz="1200" dirty="0"/>
          </a:p>
        </p:txBody>
      </p:sp>
      <p:pic>
        <p:nvPicPr>
          <p:cNvPr id="17410" name="Picture 2" descr="Power BI Project Idea to Analyze AdventureWorks Database">
            <a:extLst>
              <a:ext uri="{FF2B5EF4-FFF2-40B4-BE49-F238E27FC236}">
                <a16:creationId xmlns:a16="http://schemas.microsoft.com/office/drawing/2014/main" id="{38CFEE6C-A406-6349-D5C0-0D50AEA96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93" y="1346207"/>
            <a:ext cx="7428411" cy="4165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085745"/>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Power</a:t>
            </a:r>
            <a:r>
              <a:rPr lang="pt-PT" sz="3200" dirty="0"/>
              <a:t> BI: O que fazer!</a:t>
            </a:r>
          </a:p>
        </p:txBody>
      </p:sp>
      <p:sp>
        <p:nvSpPr>
          <p:cNvPr id="4" name="TextBox 3">
            <a:extLst>
              <a:ext uri="{FF2B5EF4-FFF2-40B4-BE49-F238E27FC236}">
                <a16:creationId xmlns:a16="http://schemas.microsoft.com/office/drawing/2014/main" id="{F90E1E70-8900-0A14-460A-EC9B0409B4EC}"/>
              </a:ext>
            </a:extLst>
          </p:cNvPr>
          <p:cNvSpPr txBox="1"/>
          <p:nvPr/>
        </p:nvSpPr>
        <p:spPr>
          <a:xfrm>
            <a:off x="2286000" y="5797010"/>
            <a:ext cx="4572000"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https://www.projectpro.io/article/power-bi-microsoft-projects-examples-and-ideas-for-practice/533</a:t>
            </a:r>
            <a:endParaRPr lang="pt-PT" sz="1200" dirty="0"/>
          </a:p>
        </p:txBody>
      </p:sp>
      <p:pic>
        <p:nvPicPr>
          <p:cNvPr id="18434" name="Picture 2" descr="Power BI Report to Analyze Covid-19 Data">
            <a:extLst>
              <a:ext uri="{FF2B5EF4-FFF2-40B4-BE49-F238E27FC236}">
                <a16:creationId xmlns:a16="http://schemas.microsoft.com/office/drawing/2014/main" id="{3E532DBC-5E54-F41F-19C2-DB1342B6C0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93" y="1432023"/>
            <a:ext cx="7663543" cy="428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159988"/>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3 – 30 – 300 Framework</a:t>
            </a:r>
          </a:p>
        </p:txBody>
      </p:sp>
      <p:sp>
        <p:nvSpPr>
          <p:cNvPr id="2" name="Google Shape;116;p16">
            <a:extLst>
              <a:ext uri="{FF2B5EF4-FFF2-40B4-BE49-F238E27FC236}">
                <a16:creationId xmlns:a16="http://schemas.microsoft.com/office/drawing/2014/main" id="{E9398847-92D0-8646-B49A-66C6764714BE}"/>
              </a:ext>
            </a:extLst>
          </p:cNvPr>
          <p:cNvSpPr txBox="1">
            <a:spLocks/>
          </p:cNvSpPr>
          <p:nvPr/>
        </p:nvSpPr>
        <p:spPr>
          <a:xfrm>
            <a:off x="191379" y="1839977"/>
            <a:ext cx="8505809" cy="618184"/>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en-US" sz="2400" b="1" dirty="0"/>
              <a:t>3 seconds: Your KPI’s &amp; targets</a:t>
            </a:r>
            <a:endParaRPr lang="pt-PT" sz="2400" b="1" dirty="0"/>
          </a:p>
        </p:txBody>
      </p:sp>
      <p:pic>
        <p:nvPicPr>
          <p:cNvPr id="19458" name="Picture 2">
            <a:extLst>
              <a:ext uri="{FF2B5EF4-FFF2-40B4-BE49-F238E27FC236}">
                <a16:creationId xmlns:a16="http://schemas.microsoft.com/office/drawing/2014/main" id="{ECC2C7AD-A9BD-785E-DD5E-8B1BA5398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302" y="2840492"/>
            <a:ext cx="7262439" cy="11770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A0B8D2-C367-4FCE-A5BA-BA6716DA9876}"/>
              </a:ext>
            </a:extLst>
          </p:cNvPr>
          <p:cNvSpPr txBox="1"/>
          <p:nvPr/>
        </p:nvSpPr>
        <p:spPr>
          <a:xfrm>
            <a:off x="2286000" y="4872475"/>
            <a:ext cx="4572000"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https://timc.eu/design-better-dashboards-with-the-3-30-300-framework</a:t>
            </a:r>
            <a:endParaRPr lang="pt-PT" sz="1200" dirty="0"/>
          </a:p>
        </p:txBody>
      </p:sp>
    </p:spTree>
    <p:extLst>
      <p:ext uri="{BB962C8B-B14F-4D97-AF65-F5344CB8AC3E}">
        <p14:creationId xmlns:p14="http://schemas.microsoft.com/office/powerpoint/2010/main" val="163285407"/>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3 – 30 – 300 Framework</a:t>
            </a:r>
          </a:p>
        </p:txBody>
      </p:sp>
      <p:sp>
        <p:nvSpPr>
          <p:cNvPr id="2" name="Google Shape;116;p16">
            <a:extLst>
              <a:ext uri="{FF2B5EF4-FFF2-40B4-BE49-F238E27FC236}">
                <a16:creationId xmlns:a16="http://schemas.microsoft.com/office/drawing/2014/main" id="{E9398847-92D0-8646-B49A-66C6764714BE}"/>
              </a:ext>
            </a:extLst>
          </p:cNvPr>
          <p:cNvSpPr txBox="1">
            <a:spLocks/>
          </p:cNvSpPr>
          <p:nvPr/>
        </p:nvSpPr>
        <p:spPr>
          <a:xfrm>
            <a:off x="191379" y="1839977"/>
            <a:ext cx="8505809" cy="618184"/>
          </a:xfrm>
          <a:prstGeom prst="rect">
            <a:avLst/>
          </a:prstGeom>
          <a:ln w="3175">
            <a:miter lim="400000"/>
          </a:ln>
          <a:extLst>
            <a:ext uri="{C572A759-6A51-4108-AA02-DFA0A04FC94B}">
              <ma14:wrappingTextBoxFlag xmlns:ma14="http://schemas.microsoft.com/office/mac/drawingml/2011/main" xmlns=""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en-US" sz="2400" b="1" dirty="0"/>
              <a:t>30 seconds: Details about your KPI’s</a:t>
            </a:r>
            <a:endParaRPr lang="pt-PT" sz="2400" b="1" dirty="0"/>
          </a:p>
        </p:txBody>
      </p:sp>
      <p:sp>
        <p:nvSpPr>
          <p:cNvPr id="6" name="TextBox 5">
            <a:extLst>
              <a:ext uri="{FF2B5EF4-FFF2-40B4-BE49-F238E27FC236}">
                <a16:creationId xmlns:a16="http://schemas.microsoft.com/office/drawing/2014/main" id="{E3A0B8D2-C367-4FCE-A5BA-BA6716DA9876}"/>
              </a:ext>
            </a:extLst>
          </p:cNvPr>
          <p:cNvSpPr txBox="1"/>
          <p:nvPr/>
        </p:nvSpPr>
        <p:spPr>
          <a:xfrm>
            <a:off x="2286000" y="5696040"/>
            <a:ext cx="4572000"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https://timc.eu/design-better-dashboards-with-the-3-30-300-framework</a:t>
            </a:r>
            <a:endParaRPr lang="pt-PT" sz="1200" dirty="0"/>
          </a:p>
        </p:txBody>
      </p:sp>
      <p:pic>
        <p:nvPicPr>
          <p:cNvPr id="20482" name="Picture 2">
            <a:extLst>
              <a:ext uri="{FF2B5EF4-FFF2-40B4-BE49-F238E27FC236}">
                <a16:creationId xmlns:a16="http://schemas.microsoft.com/office/drawing/2014/main" id="{9B39C716-2D03-0B97-442F-13A7912C2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166" y="2858167"/>
            <a:ext cx="7378136" cy="185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977423"/>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3 – 30 – 300 Framework</a:t>
            </a:r>
          </a:p>
        </p:txBody>
      </p:sp>
      <p:sp>
        <p:nvSpPr>
          <p:cNvPr id="2" name="Google Shape;116;p16">
            <a:extLst>
              <a:ext uri="{FF2B5EF4-FFF2-40B4-BE49-F238E27FC236}">
                <a16:creationId xmlns:a16="http://schemas.microsoft.com/office/drawing/2014/main" id="{E9398847-92D0-8646-B49A-66C6764714BE}"/>
              </a:ext>
            </a:extLst>
          </p:cNvPr>
          <p:cNvSpPr txBox="1">
            <a:spLocks/>
          </p:cNvSpPr>
          <p:nvPr/>
        </p:nvSpPr>
        <p:spPr>
          <a:xfrm>
            <a:off x="231284" y="1497610"/>
            <a:ext cx="8505809" cy="618184"/>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en-US" sz="2400" b="1" dirty="0"/>
              <a:t>30 seconds: Details about your KPI’s</a:t>
            </a:r>
            <a:endParaRPr lang="pt-PT" sz="2400" b="1" dirty="0"/>
          </a:p>
        </p:txBody>
      </p:sp>
      <p:pic>
        <p:nvPicPr>
          <p:cNvPr id="21506" name="Picture 2">
            <a:extLst>
              <a:ext uri="{FF2B5EF4-FFF2-40B4-BE49-F238E27FC236}">
                <a16:creationId xmlns:a16="http://schemas.microsoft.com/office/drawing/2014/main" id="{C029F88B-F8F4-C149-A543-28E344717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599" y="2611939"/>
            <a:ext cx="5918342" cy="299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530520"/>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3 – 30 – 300 Framework</a:t>
            </a:r>
          </a:p>
        </p:txBody>
      </p:sp>
      <p:sp>
        <p:nvSpPr>
          <p:cNvPr id="2" name="Google Shape;116;p16">
            <a:extLst>
              <a:ext uri="{FF2B5EF4-FFF2-40B4-BE49-F238E27FC236}">
                <a16:creationId xmlns:a16="http://schemas.microsoft.com/office/drawing/2014/main" id="{E9398847-92D0-8646-B49A-66C6764714BE}"/>
              </a:ext>
            </a:extLst>
          </p:cNvPr>
          <p:cNvSpPr txBox="1">
            <a:spLocks/>
          </p:cNvSpPr>
          <p:nvPr/>
        </p:nvSpPr>
        <p:spPr>
          <a:xfrm>
            <a:off x="231284" y="1231372"/>
            <a:ext cx="8505809" cy="618184"/>
          </a:xfrm>
          <a:prstGeom prst="rect">
            <a:avLst/>
          </a:prstGeom>
          <a:ln w="3175">
            <a:miter lim="400000"/>
          </a:ln>
          <a:extLst>
            <a:ext uri="{C572A759-6A51-4108-AA02-DFA0A04FC94B}">
              <ma14:wrappingTextBoxFlag xmlns:ma14="http://schemas.microsoft.com/office/mac/drawingml/2011/main" xmlns=""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en-US" sz="2400" b="1" dirty="0"/>
              <a:t>300 seconds: Nitty-gritty information</a:t>
            </a:r>
            <a:endParaRPr lang="pt-PT" sz="2400" b="1" dirty="0"/>
          </a:p>
        </p:txBody>
      </p:sp>
      <p:pic>
        <p:nvPicPr>
          <p:cNvPr id="22530" name="Picture 2">
            <a:extLst>
              <a:ext uri="{FF2B5EF4-FFF2-40B4-BE49-F238E27FC236}">
                <a16:creationId xmlns:a16="http://schemas.microsoft.com/office/drawing/2014/main" id="{19550C55-EF37-5E3C-6D9A-75B8C9ECF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8855" y="2266171"/>
            <a:ext cx="6846290" cy="337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603624"/>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Gartner (2023) – </a:t>
            </a:r>
            <a:r>
              <a:rPr lang="pt-PT" sz="3200" dirty="0" err="1"/>
              <a:t>Power</a:t>
            </a:r>
            <a:r>
              <a:rPr lang="pt-PT" sz="3200" dirty="0"/>
              <a:t> BI</a:t>
            </a:r>
          </a:p>
        </p:txBody>
      </p:sp>
      <p:pic>
        <p:nvPicPr>
          <p:cNvPr id="24578" name="Picture 2" descr="No alt text provided for this image">
            <a:extLst>
              <a:ext uri="{FF2B5EF4-FFF2-40B4-BE49-F238E27FC236}">
                <a16:creationId xmlns:a16="http://schemas.microsoft.com/office/drawing/2014/main" id="{4E3448F2-F921-F15F-3484-82EA8536A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38" y="1739699"/>
            <a:ext cx="4408445" cy="45785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1957FEAE-D845-E0C5-CCC0-BFF85F626F6F}"/>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5F7ECE2-3964-68CF-7B20-F291CF46D9ED}"/>
              </a:ext>
            </a:extLst>
          </p:cNvPr>
          <p:cNvSpPr txBox="1"/>
          <p:nvPr/>
        </p:nvSpPr>
        <p:spPr>
          <a:xfrm>
            <a:off x="4572000" y="1951504"/>
            <a:ext cx="4572000" cy="415498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100" b="1" dirty="0"/>
              <a:t>Líderes</a:t>
            </a:r>
            <a:r>
              <a:rPr lang="pt-PT" sz="1100" dirty="0"/>
              <a:t>:</a:t>
            </a:r>
          </a:p>
          <a:p>
            <a:pPr>
              <a:buFont typeface="Arial" panose="020B0604020202020204" pitchFamily="34" charset="0"/>
              <a:buChar char="•"/>
            </a:pPr>
            <a:r>
              <a:rPr lang="pt-PT" sz="1100" dirty="0"/>
              <a:t>Têm as melhores pontuações em abrangência de visão e capacidade de execução.</a:t>
            </a:r>
          </a:p>
          <a:p>
            <a:pPr>
              <a:buFont typeface="Arial" panose="020B0604020202020204" pitchFamily="34" charset="0"/>
              <a:buChar char="•"/>
            </a:pPr>
            <a:r>
              <a:rPr lang="pt-PT" sz="1100" dirty="0"/>
              <a:t>Possuem grande participação de mercado, credibilidade e recursos de marketing e vendas.</a:t>
            </a:r>
          </a:p>
          <a:p>
            <a:pPr>
              <a:buFont typeface="Arial" panose="020B0604020202020204" pitchFamily="34" charset="0"/>
              <a:buChar char="•"/>
            </a:pPr>
            <a:r>
              <a:rPr lang="pt-PT" sz="1100" dirty="0"/>
              <a:t>São inovadores, líderes de pensamento e compreendem bem as necessidades do mercado.</a:t>
            </a:r>
          </a:p>
          <a:p>
            <a:pPr>
              <a:buFont typeface="Arial" panose="020B0604020202020204" pitchFamily="34" charset="0"/>
              <a:buChar char="•"/>
            </a:pPr>
            <a:r>
              <a:rPr lang="pt-PT" sz="1100" dirty="0"/>
              <a:t>Estão presentes globalmente e têm bom desempenho financeiro e suporte de plataforma.</a:t>
            </a:r>
          </a:p>
          <a:p>
            <a:r>
              <a:rPr lang="pt-PT" sz="1100" b="1" dirty="0"/>
              <a:t>Desafiadores</a:t>
            </a:r>
            <a:r>
              <a:rPr lang="pt-PT" sz="1100" dirty="0"/>
              <a:t>:</a:t>
            </a:r>
          </a:p>
          <a:p>
            <a:pPr>
              <a:buFont typeface="Arial" panose="020B0604020202020204" pitchFamily="34" charset="0"/>
              <a:buChar char="•"/>
            </a:pPr>
            <a:r>
              <a:rPr lang="pt-PT" sz="1100" dirty="0"/>
              <a:t>Competem bem no mercado e representam uma ameaça aos Líderes.</a:t>
            </a:r>
          </a:p>
          <a:p>
            <a:pPr>
              <a:buFont typeface="Arial" panose="020B0604020202020204" pitchFamily="34" charset="0"/>
              <a:buChar char="•"/>
            </a:pPr>
            <a:r>
              <a:rPr lang="pt-PT" sz="1100" dirty="0"/>
              <a:t>Têm produtos fortes e recursos suficientes para crescer.</a:t>
            </a:r>
          </a:p>
          <a:p>
            <a:pPr>
              <a:buFont typeface="Arial" panose="020B0604020202020204" pitchFamily="34" charset="0"/>
              <a:buChar char="•"/>
            </a:pPr>
            <a:r>
              <a:rPr lang="pt-PT" sz="1100" dirty="0"/>
              <a:t>São financeiramente viáveis, mas não têm o tamanho e a influência dos Líderes.</a:t>
            </a:r>
          </a:p>
          <a:p>
            <a:r>
              <a:rPr lang="pt-PT" sz="1100" b="1" dirty="0"/>
              <a:t>Visionários</a:t>
            </a:r>
            <a:r>
              <a:rPr lang="pt-PT" sz="1100" dirty="0"/>
              <a:t>:</a:t>
            </a:r>
          </a:p>
          <a:p>
            <a:pPr>
              <a:buFont typeface="Arial" panose="020B0604020202020204" pitchFamily="34" charset="0"/>
              <a:buChar char="•"/>
            </a:pPr>
            <a:r>
              <a:rPr lang="pt-PT" sz="1100" dirty="0"/>
              <a:t>Oferecem produtos inovadores que resolvem problemas importantes, mas ainda não capturaram uma grande participação de mercado.</a:t>
            </a:r>
          </a:p>
          <a:p>
            <a:pPr>
              <a:buFont typeface="Arial" panose="020B0604020202020204" pitchFamily="34" charset="0"/>
              <a:buChar char="•"/>
            </a:pPr>
            <a:r>
              <a:rPr lang="pt-PT" sz="1100" dirty="0"/>
              <a:t>Frequentemente são empresas privadas e potenciais alvos de aquisição por empresas maiores, o que pode reduzir riscos.</a:t>
            </a:r>
          </a:p>
          <a:p>
            <a:r>
              <a:rPr lang="pt-PT" sz="1100" b="1" dirty="0"/>
              <a:t>Jogadores de nicho</a:t>
            </a:r>
            <a:r>
              <a:rPr lang="pt-PT" sz="1100" dirty="0"/>
              <a:t>:</a:t>
            </a:r>
          </a:p>
          <a:p>
            <a:pPr>
              <a:buFont typeface="Arial" panose="020B0604020202020204" pitchFamily="34" charset="0"/>
              <a:buChar char="•"/>
            </a:pPr>
            <a:r>
              <a:rPr lang="pt-PT" sz="1100" dirty="0"/>
              <a:t>Focam em mercados específicos ou segmentos verticais.</a:t>
            </a:r>
          </a:p>
          <a:p>
            <a:pPr>
              <a:buFont typeface="Arial" panose="020B0604020202020204" pitchFamily="34" charset="0"/>
              <a:buChar char="•"/>
            </a:pPr>
            <a:r>
              <a:rPr lang="pt-PT" sz="1100" dirty="0"/>
              <a:t>Incluem fornecedores que adaptam produtos existentes para novos mercados ou maiores que enfrentam dificuldades para desenvolver e executar sua visão.</a:t>
            </a:r>
          </a:p>
        </p:txBody>
      </p:sp>
    </p:spTree>
    <p:extLst>
      <p:ext uri="{BB962C8B-B14F-4D97-AF65-F5344CB8AC3E}">
        <p14:creationId xmlns:p14="http://schemas.microsoft.com/office/powerpoint/2010/main" val="876355600"/>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lang="pt-PT"/>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8" name="Google Shape;116;p16">
            <a:extLst>
              <a:ext uri="{FF2B5EF4-FFF2-40B4-BE49-F238E27FC236}">
                <a16:creationId xmlns:a16="http://schemas.microsoft.com/office/drawing/2014/main" id="{B46D2522-99D8-7EC7-E2FA-C336FE07B3E0}"/>
              </a:ext>
            </a:extLst>
          </p:cNvPr>
          <p:cNvSpPr txBox="1">
            <a:spLocks noGrp="1"/>
          </p:cNvSpPr>
          <p:nvPr>
            <p:ph type="title"/>
          </p:nvPr>
        </p:nvSpPr>
        <p:spPr>
          <a:xfrm>
            <a:off x="467868" y="687261"/>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err="1"/>
              <a:t>Power</a:t>
            </a:r>
            <a:r>
              <a:rPr lang="pt-PT" sz="3200" dirty="0"/>
              <a:t> BI - </a:t>
            </a:r>
            <a:r>
              <a:rPr lang="pt-PT" sz="3200" dirty="0" err="1"/>
              <a:t>Overview</a:t>
            </a:r>
            <a:endParaRPr lang="pt-PT" sz="3200" dirty="0"/>
          </a:p>
        </p:txBody>
      </p:sp>
      <p:sp>
        <p:nvSpPr>
          <p:cNvPr id="6" name="Rectangle 4">
            <a:extLst>
              <a:ext uri="{FF2B5EF4-FFF2-40B4-BE49-F238E27FC236}">
                <a16:creationId xmlns:a16="http://schemas.microsoft.com/office/drawing/2014/main" id="{1957FEAE-D845-E0C5-CCC0-BFF85F626F6F}"/>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27650" name="Picture 2" descr="Screenshot of Diagram of Power BI Desktop, Service, and Mobile showing their integration.">
            <a:extLst>
              <a:ext uri="{FF2B5EF4-FFF2-40B4-BE49-F238E27FC236}">
                <a16:creationId xmlns:a16="http://schemas.microsoft.com/office/drawing/2014/main" id="{52A5F3B2-3F0A-10B4-CA76-3F97BECE5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68" y="1823391"/>
            <a:ext cx="7637418" cy="381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92039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4137" y="943074"/>
            <a:ext cx="8345996" cy="50301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Conceitos</a:t>
            </a:r>
            <a:endParaRPr dirty="0"/>
          </a:p>
        </p:txBody>
      </p:sp>
      <p:sp>
        <p:nvSpPr>
          <p:cNvPr id="6" name="TextBox 5">
            <a:extLst>
              <a:ext uri="{FF2B5EF4-FFF2-40B4-BE49-F238E27FC236}">
                <a16:creationId xmlns:a16="http://schemas.microsoft.com/office/drawing/2014/main" id="{BA567128-59E0-EBD2-3D3D-20E7EA0B14BE}"/>
              </a:ext>
            </a:extLst>
          </p:cNvPr>
          <p:cNvSpPr txBox="1"/>
          <p:nvPr/>
        </p:nvSpPr>
        <p:spPr>
          <a:xfrm>
            <a:off x="113001" y="5956005"/>
            <a:ext cx="493796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t>https://en.wikipedia.org/wiki/Google_File_System</a:t>
            </a:r>
          </a:p>
        </p:txBody>
      </p:sp>
      <p:sp>
        <p:nvSpPr>
          <p:cNvPr id="4" name="TextBox 3">
            <a:extLst>
              <a:ext uri="{FF2B5EF4-FFF2-40B4-BE49-F238E27FC236}">
                <a16:creationId xmlns:a16="http://schemas.microsoft.com/office/drawing/2014/main" id="{B5779CAD-FCC5-EEAB-965C-B2669695FDEB}"/>
              </a:ext>
            </a:extLst>
          </p:cNvPr>
          <p:cNvSpPr txBox="1"/>
          <p:nvPr/>
        </p:nvSpPr>
        <p:spPr>
          <a:xfrm>
            <a:off x="231284" y="2530501"/>
            <a:ext cx="2760617" cy="3491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pt-PT" sz="1800" b="1" dirty="0">
                <a:solidFill>
                  <a:srgbClr val="000000"/>
                </a:solidFill>
              </a:rPr>
              <a:t>GFS (Google File </a:t>
            </a:r>
            <a:r>
              <a:rPr lang="pt-PT" sz="1800" b="1" dirty="0" err="1">
                <a:solidFill>
                  <a:srgbClr val="000000"/>
                </a:solidFill>
              </a:rPr>
              <a:t>System</a:t>
            </a:r>
            <a:r>
              <a:rPr lang="pt-PT" sz="1800" b="1" dirty="0">
                <a:solidFill>
                  <a:srgbClr val="000000"/>
                </a:solidFill>
              </a:rPr>
              <a:t>) : </a:t>
            </a:r>
          </a:p>
        </p:txBody>
      </p:sp>
      <p:pic>
        <p:nvPicPr>
          <p:cNvPr id="4098" name="Picture 2" descr="undefined">
            <a:extLst>
              <a:ext uri="{FF2B5EF4-FFF2-40B4-BE49-F238E27FC236}">
                <a16:creationId xmlns:a16="http://schemas.microsoft.com/office/drawing/2014/main" id="{6A373993-3B10-9C22-AED0-7A0248BC7F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6935" y="2131146"/>
            <a:ext cx="4891008" cy="29040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D345C4-86FF-5AFB-7683-2CD923D9E612}"/>
              </a:ext>
            </a:extLst>
          </p:cNvPr>
          <p:cNvSpPr txBox="1"/>
          <p:nvPr/>
        </p:nvSpPr>
        <p:spPr>
          <a:xfrm>
            <a:off x="235319" y="3134743"/>
            <a:ext cx="3104099" cy="312393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rtl="0"/>
            <a:r>
              <a:rPr lang="pt-PT" sz="1200" dirty="0"/>
              <a:t>Projetados para permitir o armazenamento e processamento eficiente de grandes volumes de dados distribuídos em clusters de computadores.</a:t>
            </a:r>
          </a:p>
          <a:p>
            <a:pPr algn="l" rtl="0"/>
            <a:endParaRPr lang="pt-PT" sz="1200" dirty="0"/>
          </a:p>
          <a:p>
            <a:pPr algn="l" rtl="0"/>
            <a:r>
              <a:rPr kumimoji="0" lang="pt-PT" altLang="pt-PT" sz="1200" i="0" u="none" strike="noStrike" cap="none" normalizeH="0" baseline="0" dirty="0">
                <a:ln>
                  <a:noFill/>
                </a:ln>
                <a:solidFill>
                  <a:schemeClr val="tx1"/>
                </a:solidFill>
              </a:rPr>
              <a:t>Arquivos grandes são divididos em unidades menores (</a:t>
            </a:r>
            <a:r>
              <a:rPr kumimoji="0" lang="pt-PT" altLang="pt-PT" sz="1200" i="0" u="none" strike="noStrike" cap="none" normalizeH="0" baseline="0" dirty="0" err="1">
                <a:ln>
                  <a:noFill/>
                </a:ln>
                <a:solidFill>
                  <a:schemeClr val="tx1"/>
                </a:solidFill>
              </a:rPr>
              <a:t>chunks</a:t>
            </a:r>
            <a:r>
              <a:rPr kumimoji="0" lang="pt-PT" altLang="pt-PT" sz="1200" i="0" u="none" strike="noStrike" cap="none" normalizeH="0" baseline="0" dirty="0">
                <a:ln>
                  <a:noFill/>
                </a:ln>
                <a:solidFill>
                  <a:schemeClr val="tx1"/>
                </a:solidFill>
              </a:rPr>
              <a:t> em GFS em HDFS), que são distribuídas pelos nós do cluster. Isso permite o armazenamento eficiente e o acesso paralelo aos dados.</a:t>
            </a:r>
          </a:p>
          <a:p>
            <a:pPr algn="l" rtl="0"/>
            <a:endParaRPr kumimoji="0" lang="pt-PT" altLang="pt-PT" sz="1600" b="1" i="0" u="none" strike="noStrike" cap="none" normalizeH="0" baseline="0" dirty="0">
              <a:ln>
                <a:noFill/>
              </a:ln>
              <a:solidFill>
                <a:schemeClr val="tx1"/>
              </a:solidFill>
              <a:latin typeface="Arial" panose="020B0604020202020204" pitchFamily="34" charset="0"/>
            </a:endParaRPr>
          </a:p>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66365734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4137" y="943074"/>
            <a:ext cx="8345996" cy="50301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Conceitos</a:t>
            </a:r>
            <a:endParaRPr dirty="0"/>
          </a:p>
        </p:txBody>
      </p:sp>
      <p:sp>
        <p:nvSpPr>
          <p:cNvPr id="6" name="TextBox 5">
            <a:extLst>
              <a:ext uri="{FF2B5EF4-FFF2-40B4-BE49-F238E27FC236}">
                <a16:creationId xmlns:a16="http://schemas.microsoft.com/office/drawing/2014/main" id="{BA567128-59E0-EBD2-3D3D-20E7EA0B14BE}"/>
              </a:ext>
            </a:extLst>
          </p:cNvPr>
          <p:cNvSpPr txBox="1"/>
          <p:nvPr/>
        </p:nvSpPr>
        <p:spPr>
          <a:xfrm>
            <a:off x="-482253" y="6067880"/>
            <a:ext cx="493796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t>https://www.geeksforgeeks.org/map-reduce-in-hadoop/</a:t>
            </a:r>
          </a:p>
        </p:txBody>
      </p:sp>
      <p:sp>
        <p:nvSpPr>
          <p:cNvPr id="4" name="TextBox 3">
            <a:extLst>
              <a:ext uri="{FF2B5EF4-FFF2-40B4-BE49-F238E27FC236}">
                <a16:creationId xmlns:a16="http://schemas.microsoft.com/office/drawing/2014/main" id="{B5779CAD-FCC5-EEAB-965C-B2669695FDEB}"/>
              </a:ext>
            </a:extLst>
          </p:cNvPr>
          <p:cNvSpPr txBox="1"/>
          <p:nvPr/>
        </p:nvSpPr>
        <p:spPr>
          <a:xfrm>
            <a:off x="-343955" y="1287489"/>
            <a:ext cx="1919095" cy="3491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pt-PT" sz="1800" b="1" dirty="0" err="1">
                <a:solidFill>
                  <a:srgbClr val="000000"/>
                </a:solidFill>
              </a:rPr>
              <a:t>MapReduce</a:t>
            </a:r>
            <a:endParaRPr lang="pt-PT" sz="1800" b="1" dirty="0">
              <a:solidFill>
                <a:srgbClr val="000000"/>
              </a:solidFill>
            </a:endParaRPr>
          </a:p>
        </p:txBody>
      </p:sp>
      <p:sp>
        <p:nvSpPr>
          <p:cNvPr id="3" name="TextBox 2">
            <a:extLst>
              <a:ext uri="{FF2B5EF4-FFF2-40B4-BE49-F238E27FC236}">
                <a16:creationId xmlns:a16="http://schemas.microsoft.com/office/drawing/2014/main" id="{B4D345C4-86FF-5AFB-7683-2CD923D9E612}"/>
              </a:ext>
            </a:extLst>
          </p:cNvPr>
          <p:cNvSpPr txBox="1"/>
          <p:nvPr/>
        </p:nvSpPr>
        <p:spPr>
          <a:xfrm>
            <a:off x="59396" y="1781657"/>
            <a:ext cx="3431387" cy="512448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a:r>
              <a:rPr lang="pt-PT" sz="1200" b="1" u="sng" dirty="0" err="1"/>
              <a:t>Map</a:t>
            </a:r>
            <a:endParaRPr lang="pt-PT" sz="1200" b="1" u="sng" dirty="0"/>
          </a:p>
          <a:p>
            <a:pPr algn="l"/>
            <a:endParaRPr lang="pt-PT" sz="1200" b="1" dirty="0"/>
          </a:p>
          <a:p>
            <a:pPr algn="l">
              <a:buFont typeface="Arial" panose="020B0604020202020204" pitchFamily="34" charset="0"/>
              <a:buChar char="•"/>
            </a:pPr>
            <a:r>
              <a:rPr lang="pt-PT" sz="1200" b="1" dirty="0"/>
              <a:t>Entrada:</a:t>
            </a:r>
            <a:r>
              <a:rPr lang="pt-PT" sz="1200" dirty="0"/>
              <a:t> O conjunto de dados é dividido em partes menores (</a:t>
            </a:r>
            <a:r>
              <a:rPr lang="pt-PT" sz="1200" dirty="0" err="1"/>
              <a:t>chunks</a:t>
            </a:r>
            <a:r>
              <a:rPr lang="pt-PT" sz="1200" dirty="0"/>
              <a:t>), e cada parte é processada por uma função chamada </a:t>
            </a:r>
            <a:r>
              <a:rPr lang="pt-PT" sz="1200" b="1" dirty="0" err="1"/>
              <a:t>mapper</a:t>
            </a:r>
            <a:r>
              <a:rPr lang="pt-PT" sz="1200" dirty="0"/>
              <a:t>.</a:t>
            </a:r>
          </a:p>
          <a:p>
            <a:pPr algn="l">
              <a:buFont typeface="Arial" panose="020B0604020202020204" pitchFamily="34" charset="0"/>
              <a:buChar char="•"/>
            </a:pPr>
            <a:r>
              <a:rPr lang="pt-PT" sz="1200" b="1" dirty="0"/>
              <a:t>Processamento:</a:t>
            </a:r>
            <a:r>
              <a:rPr lang="pt-PT" sz="1200" dirty="0"/>
              <a:t> Cada </a:t>
            </a:r>
            <a:r>
              <a:rPr lang="pt-PT" sz="1200" dirty="0" err="1"/>
              <a:t>mapper</a:t>
            </a:r>
            <a:r>
              <a:rPr lang="pt-PT" sz="1200" dirty="0"/>
              <a:t> aplica uma operação (definida pelo usuário) a cada registro de dados da sua parte, transformando os dados em pares chave-valor intermediários.</a:t>
            </a:r>
          </a:p>
          <a:p>
            <a:pPr algn="l">
              <a:buFont typeface="Arial" panose="020B0604020202020204" pitchFamily="34" charset="0"/>
              <a:buChar char="•"/>
            </a:pPr>
            <a:r>
              <a:rPr lang="pt-PT" sz="1200" b="1" dirty="0"/>
              <a:t>Saída:</a:t>
            </a:r>
            <a:r>
              <a:rPr lang="pt-PT" sz="1200" dirty="0"/>
              <a:t> Os pares chave-valor intermediários são gerados e preparados para a próxima fase.</a:t>
            </a:r>
          </a:p>
          <a:p>
            <a:pPr algn="l">
              <a:buFont typeface="Arial" panose="020B0604020202020204" pitchFamily="34" charset="0"/>
              <a:buChar char="•"/>
            </a:pPr>
            <a:endParaRPr lang="pt-PT" sz="1200" dirty="0"/>
          </a:p>
          <a:p>
            <a:pPr algn="l"/>
            <a:r>
              <a:rPr lang="pt-PT" sz="1200" b="1" u="sng" dirty="0" err="1"/>
              <a:t>Reduce</a:t>
            </a:r>
            <a:endParaRPr lang="pt-PT" sz="1200" b="1" u="sng" dirty="0"/>
          </a:p>
          <a:p>
            <a:pPr algn="l"/>
            <a:endParaRPr lang="pt-PT" sz="1200" b="1"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200" b="1" i="0" u="none" strike="noStrike" cap="none" normalizeH="0" baseline="0" dirty="0">
                <a:ln>
                  <a:noFill/>
                </a:ln>
                <a:solidFill>
                  <a:schemeClr val="tx1"/>
                </a:solidFill>
                <a:effectLst/>
              </a:rPr>
              <a:t>Agrupamento:</a:t>
            </a:r>
            <a:r>
              <a:rPr kumimoji="0" lang="pt-PT" altLang="pt-PT" sz="1200" b="0" i="0" u="none" strike="noStrike" cap="none" normalizeH="0" baseline="0" dirty="0">
                <a:ln>
                  <a:noFill/>
                </a:ln>
                <a:solidFill>
                  <a:schemeClr val="tx1"/>
                </a:solidFill>
                <a:effectLst/>
              </a:rPr>
              <a:t> Todos os pares chave-valor intermediários com a mesma chave são agrupados juntos.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200" b="1" i="0" u="none" strike="noStrike" cap="none" normalizeH="0" baseline="0" dirty="0">
                <a:ln>
                  <a:noFill/>
                </a:ln>
                <a:solidFill>
                  <a:schemeClr val="tx1"/>
                </a:solidFill>
                <a:effectLst/>
              </a:rPr>
              <a:t>Processamento:</a:t>
            </a:r>
            <a:r>
              <a:rPr kumimoji="0" lang="pt-PT" altLang="pt-PT" sz="1200" b="0" i="0" u="none" strike="noStrike" cap="none" normalizeH="0" baseline="0" dirty="0">
                <a:ln>
                  <a:noFill/>
                </a:ln>
                <a:solidFill>
                  <a:schemeClr val="tx1"/>
                </a:solidFill>
                <a:effectLst/>
              </a:rPr>
              <a:t> Uma função chamada </a:t>
            </a:r>
            <a:r>
              <a:rPr kumimoji="0" lang="pt-PT" altLang="pt-PT" sz="1200" b="1" i="0" u="none" strike="noStrike" cap="none" normalizeH="0" baseline="0" dirty="0" err="1">
                <a:ln>
                  <a:noFill/>
                </a:ln>
                <a:solidFill>
                  <a:schemeClr val="tx1"/>
                </a:solidFill>
                <a:effectLst/>
              </a:rPr>
              <a:t>reducer</a:t>
            </a:r>
            <a:r>
              <a:rPr kumimoji="0" lang="pt-PT" altLang="pt-PT" sz="1200" b="0" i="0" u="none" strike="noStrike" cap="none" normalizeH="0" baseline="0" dirty="0">
                <a:ln>
                  <a:noFill/>
                </a:ln>
                <a:solidFill>
                  <a:schemeClr val="tx1"/>
                </a:solidFill>
                <a:effectLst/>
              </a:rPr>
              <a:t> é aplicada a cada grupo de pares chave-valor, combinando-os em um conjunto de valores de saída mais pequeno.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200" b="1" i="0" u="none" strike="noStrike" cap="none" normalizeH="0" baseline="0" dirty="0">
                <a:ln>
                  <a:noFill/>
                </a:ln>
                <a:solidFill>
                  <a:schemeClr val="tx1"/>
                </a:solidFill>
                <a:effectLst/>
              </a:rPr>
              <a:t>Saída:</a:t>
            </a:r>
            <a:r>
              <a:rPr kumimoji="0" lang="pt-PT" altLang="pt-PT" sz="1200" b="0" i="0" u="none" strike="noStrike" cap="none" normalizeH="0" baseline="0" dirty="0">
                <a:ln>
                  <a:noFill/>
                </a:ln>
                <a:solidFill>
                  <a:schemeClr val="tx1"/>
                </a:solidFill>
                <a:effectLst/>
              </a:rPr>
              <a:t> Os resultados finais são produzidos como um conjunto de pares chave-valor. </a:t>
            </a:r>
          </a:p>
          <a:p>
            <a:pPr algn="l"/>
            <a:endParaRPr lang="pt-PT" sz="1100" b="1" dirty="0"/>
          </a:p>
          <a:p>
            <a:pPr algn="l"/>
            <a:endParaRPr lang="pt-PT" sz="1100" b="1" dirty="0"/>
          </a:p>
          <a:p>
            <a:pPr algn="l"/>
            <a:endParaRPr lang="pt-PT" sz="1100" dirty="0"/>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6148" name="Picture 4">
            <a:extLst>
              <a:ext uri="{FF2B5EF4-FFF2-40B4-BE49-F238E27FC236}">
                <a16:creationId xmlns:a16="http://schemas.microsoft.com/office/drawing/2014/main" id="{5519FCA6-A15D-2D85-7FA6-BBAFEFD53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380" y="2289522"/>
            <a:ext cx="4913866" cy="3211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6998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4137" y="943074"/>
            <a:ext cx="8345996" cy="50301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Conceitos</a:t>
            </a:r>
            <a:endParaRPr dirty="0"/>
          </a:p>
        </p:txBody>
      </p:sp>
      <p:sp>
        <p:nvSpPr>
          <p:cNvPr id="4" name="TextBox 3">
            <a:extLst>
              <a:ext uri="{FF2B5EF4-FFF2-40B4-BE49-F238E27FC236}">
                <a16:creationId xmlns:a16="http://schemas.microsoft.com/office/drawing/2014/main" id="{B5779CAD-FCC5-EEAB-965C-B2669695FDEB}"/>
              </a:ext>
            </a:extLst>
          </p:cNvPr>
          <p:cNvSpPr txBox="1"/>
          <p:nvPr/>
        </p:nvSpPr>
        <p:spPr>
          <a:xfrm>
            <a:off x="-82699" y="2001374"/>
            <a:ext cx="1919095" cy="34913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pt-PT" sz="1800" b="1" dirty="0" err="1">
                <a:solidFill>
                  <a:srgbClr val="000000"/>
                </a:solidFill>
              </a:rPr>
              <a:t>MapReduce</a:t>
            </a:r>
            <a:r>
              <a:rPr lang="pt-PT" sz="1800" b="1" dirty="0">
                <a:solidFill>
                  <a:srgbClr val="000000"/>
                </a:solidFill>
              </a:rPr>
              <a:t> </a:t>
            </a:r>
          </a:p>
        </p:txBody>
      </p:sp>
      <p:pic>
        <p:nvPicPr>
          <p:cNvPr id="7" name="Picture 6">
            <a:extLst>
              <a:ext uri="{FF2B5EF4-FFF2-40B4-BE49-F238E27FC236}">
                <a16:creationId xmlns:a16="http://schemas.microsoft.com/office/drawing/2014/main" id="{9809268E-12D1-C12F-2E96-6DA3E6100B9F}"/>
              </a:ext>
            </a:extLst>
          </p:cNvPr>
          <p:cNvPicPr>
            <a:picLocks noChangeAspect="1"/>
          </p:cNvPicPr>
          <p:nvPr/>
        </p:nvPicPr>
        <p:blipFill>
          <a:blip r:embed="rId3"/>
          <a:stretch>
            <a:fillRect/>
          </a:stretch>
        </p:blipFill>
        <p:spPr>
          <a:xfrm>
            <a:off x="2352492" y="1783498"/>
            <a:ext cx="5877317" cy="4348764"/>
          </a:xfrm>
          <a:prstGeom prst="rect">
            <a:avLst/>
          </a:prstGeom>
        </p:spPr>
      </p:pic>
    </p:spTree>
    <p:extLst>
      <p:ext uri="{BB962C8B-B14F-4D97-AF65-F5344CB8AC3E}">
        <p14:creationId xmlns:p14="http://schemas.microsoft.com/office/powerpoint/2010/main" val="358632113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31579" y="771244"/>
            <a:ext cx="8542097" cy="54913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Volume</a:t>
            </a:r>
            <a:endParaRPr dirty="0"/>
          </a:p>
        </p:txBody>
      </p:sp>
      <p:pic>
        <p:nvPicPr>
          <p:cNvPr id="4098" name="Picture 2">
            <a:extLst>
              <a:ext uri="{FF2B5EF4-FFF2-40B4-BE49-F238E27FC236}">
                <a16:creationId xmlns:a16="http://schemas.microsoft.com/office/drawing/2014/main" id="{C82A8045-10B2-5534-600D-53E4816D6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8807" y="1424365"/>
            <a:ext cx="5366385" cy="4893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69744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721" y="1043461"/>
            <a:ext cx="3394304" cy="865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pt-PT" sz="2800" dirty="0"/>
            </a:br>
            <a:endParaRPr sz="2800" b="1" dirty="0"/>
          </a:p>
        </p:txBody>
      </p:sp>
      <p:sp>
        <p:nvSpPr>
          <p:cNvPr id="5" name="Rectangle 3">
            <a:extLst>
              <a:ext uri="{FF2B5EF4-FFF2-40B4-BE49-F238E27FC236}">
                <a16:creationId xmlns:a16="http://schemas.microsoft.com/office/drawing/2014/main" id="{417E0599-9093-3237-2144-81BCA777E76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945819C-FE81-F735-556C-DE13B743D051}"/>
              </a:ext>
            </a:extLst>
          </p:cNvPr>
          <p:cNvSpPr txBox="1"/>
          <p:nvPr/>
        </p:nvSpPr>
        <p:spPr>
          <a:xfrm>
            <a:off x="0" y="6107480"/>
            <a:ext cx="582603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t>https://sudipchakrabarti.substack.com/p/when-hadoop-was-king-and-yahoo-was</a:t>
            </a:r>
          </a:p>
        </p:txBody>
      </p:sp>
      <p:pic>
        <p:nvPicPr>
          <p:cNvPr id="9" name="Picture 8">
            <a:extLst>
              <a:ext uri="{FF2B5EF4-FFF2-40B4-BE49-F238E27FC236}">
                <a16:creationId xmlns:a16="http://schemas.microsoft.com/office/drawing/2014/main" id="{1FDDFF92-BD3B-C523-A832-A06375D891A9}"/>
              </a:ext>
            </a:extLst>
          </p:cNvPr>
          <p:cNvPicPr>
            <a:picLocks noChangeAspect="1"/>
          </p:cNvPicPr>
          <p:nvPr/>
        </p:nvPicPr>
        <p:blipFill>
          <a:blip r:embed="rId3"/>
          <a:stretch>
            <a:fillRect/>
          </a:stretch>
        </p:blipFill>
        <p:spPr>
          <a:xfrm>
            <a:off x="4127861" y="813271"/>
            <a:ext cx="2051155" cy="1066855"/>
          </a:xfrm>
          <a:prstGeom prst="rect">
            <a:avLst/>
          </a:prstGeom>
        </p:spPr>
      </p:pic>
      <p:sp>
        <p:nvSpPr>
          <p:cNvPr id="10" name="Google Shape;116;p16">
            <a:extLst>
              <a:ext uri="{FF2B5EF4-FFF2-40B4-BE49-F238E27FC236}">
                <a16:creationId xmlns:a16="http://schemas.microsoft.com/office/drawing/2014/main" id="{E318B407-E7C0-E42F-347B-36D1B9DAD55C}"/>
              </a:ext>
            </a:extLst>
          </p:cNvPr>
          <p:cNvSpPr txBox="1">
            <a:spLocks/>
          </p:cNvSpPr>
          <p:nvPr/>
        </p:nvSpPr>
        <p:spPr>
          <a:xfrm>
            <a:off x="332959" y="1224629"/>
            <a:ext cx="8345996" cy="503019"/>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endParaRPr lang="pt-PT" sz="4400" dirty="0"/>
          </a:p>
        </p:txBody>
      </p:sp>
      <p:sp>
        <p:nvSpPr>
          <p:cNvPr id="11" name="TextBox 10">
            <a:extLst>
              <a:ext uri="{FF2B5EF4-FFF2-40B4-BE49-F238E27FC236}">
                <a16:creationId xmlns:a16="http://schemas.microsoft.com/office/drawing/2014/main" id="{7E564F52-20B9-6056-DB7D-3046567FF69C}"/>
              </a:ext>
            </a:extLst>
          </p:cNvPr>
          <p:cNvSpPr txBox="1"/>
          <p:nvPr/>
        </p:nvSpPr>
        <p:spPr>
          <a:xfrm>
            <a:off x="3149358" y="623488"/>
            <a:ext cx="4201002" cy="16158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2800" i="0" u="none" strike="noStrike" cap="none" normalizeH="0" baseline="0" dirty="0">
              <a:ln>
                <a:noFill/>
              </a:ln>
              <a:solidFill>
                <a:schemeClr val="tx1"/>
              </a:solidFill>
              <a:effectLst/>
            </a:endParaRPr>
          </a:p>
          <a:p>
            <a:pPr marL="360000" algn="l" rtl="0">
              <a:spcBef>
                <a:spcPts val="1200"/>
              </a:spcBef>
            </a:pPr>
            <a:r>
              <a:rPr kumimoji="0" lang="pt-PT" sz="4000" i="0" u="none" cap="none" spc="0" normalizeH="0" baseline="0" dirty="0">
                <a:ln>
                  <a:noFill/>
                </a:ln>
                <a:solidFill>
                  <a:srgbClr val="000000"/>
                </a:solidFill>
                <a:effectLst/>
                <a:uFillTx/>
                <a:ea typeface="+mn-ea"/>
                <a:cs typeface="+mn-cs"/>
                <a:sym typeface="Helvetica Light"/>
              </a:rPr>
              <a:t>+</a:t>
            </a: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4" name="TextBox 13">
            <a:extLst>
              <a:ext uri="{FF2B5EF4-FFF2-40B4-BE49-F238E27FC236}">
                <a16:creationId xmlns:a16="http://schemas.microsoft.com/office/drawing/2014/main" id="{911F7E59-86E3-5E5D-3F47-566C57A10EA2}"/>
              </a:ext>
            </a:extLst>
          </p:cNvPr>
          <p:cNvSpPr txBox="1"/>
          <p:nvPr/>
        </p:nvSpPr>
        <p:spPr>
          <a:xfrm>
            <a:off x="492922" y="2353638"/>
            <a:ext cx="8026069" cy="447814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285750" indent="-285750" algn="l" rtl="0">
              <a:buFont typeface="Wingdings" panose="05000000000000000000" pitchFamily="2" charset="2"/>
              <a:buChar char="§"/>
            </a:pPr>
            <a:r>
              <a:rPr kumimoji="0" lang="pt-PT" altLang="pt-PT" sz="1600" i="0" u="none" strike="noStrike" cap="none" normalizeH="0" baseline="0" dirty="0">
                <a:ln>
                  <a:noFill/>
                </a:ln>
                <a:solidFill>
                  <a:schemeClr val="tx1"/>
                </a:solidFill>
                <a:latin typeface="Arial" panose="020B0604020202020204" pitchFamily="34" charset="0"/>
              </a:rPr>
              <a:t>Em </a:t>
            </a:r>
            <a:r>
              <a:rPr kumimoji="0" lang="pt-PT" altLang="pt-PT" sz="1600" b="1" i="0" u="none" strike="noStrike" cap="none" normalizeH="0" baseline="0" dirty="0">
                <a:ln>
                  <a:noFill/>
                </a:ln>
                <a:solidFill>
                  <a:schemeClr val="tx1"/>
                </a:solidFill>
                <a:latin typeface="Arial" panose="020B0604020202020204" pitchFamily="34" charset="0"/>
              </a:rPr>
              <a:t>2006</a:t>
            </a:r>
            <a:r>
              <a:rPr kumimoji="0" lang="pt-PT" altLang="pt-PT" sz="1600" i="0" u="none" strike="noStrike" cap="none" normalizeH="0" baseline="0" dirty="0">
                <a:ln>
                  <a:noFill/>
                </a:ln>
                <a:solidFill>
                  <a:schemeClr val="tx1"/>
                </a:solidFill>
                <a:latin typeface="Arial" panose="020B0604020202020204" pitchFamily="34" charset="0"/>
              </a:rPr>
              <a:t> Doug se junta junto com o Apache </a:t>
            </a:r>
            <a:r>
              <a:rPr kumimoji="0" lang="pt-PT" altLang="pt-PT" sz="1600" i="0" u="none" strike="noStrike" cap="none" normalizeH="0" baseline="0" dirty="0" err="1">
                <a:ln>
                  <a:noFill/>
                </a:ln>
                <a:solidFill>
                  <a:schemeClr val="tx1"/>
                </a:solidFill>
                <a:latin typeface="Arial" panose="020B0604020202020204" pitchFamily="34" charset="0"/>
              </a:rPr>
              <a:t>Nutch</a:t>
            </a:r>
            <a:r>
              <a:rPr kumimoji="0" lang="pt-PT" altLang="pt-PT" sz="1600" i="0" u="none" strike="noStrike" cap="none" normalizeH="0" baseline="0" dirty="0">
                <a:ln>
                  <a:noFill/>
                </a:ln>
                <a:solidFill>
                  <a:schemeClr val="tx1"/>
                </a:solidFill>
                <a:latin typeface="Arial" panose="020B0604020202020204" pitchFamily="34" charset="0"/>
              </a:rPr>
              <a:t> e eles formam um novo projeto chamado </a:t>
            </a:r>
            <a:r>
              <a:rPr kumimoji="0" lang="pt-PT" altLang="pt-PT" sz="1600" b="1" i="0" u="none" strike="noStrike" cap="none" normalizeH="0" baseline="0" dirty="0" err="1">
                <a:ln>
                  <a:noFill/>
                </a:ln>
                <a:solidFill>
                  <a:schemeClr val="tx1"/>
                </a:solidFill>
                <a:latin typeface="Arial" panose="020B0604020202020204" pitchFamily="34" charset="0"/>
              </a:rPr>
              <a:t>Hadoop</a:t>
            </a:r>
            <a:endParaRPr kumimoji="0" lang="pt-PT" altLang="pt-PT" sz="1600" b="1" i="0" u="none" strike="noStrike" cap="none" normalizeH="0" baseline="0" dirty="0">
              <a:ln>
                <a:noFill/>
              </a:ln>
              <a:solidFill>
                <a:schemeClr val="tx1"/>
              </a:solidFill>
              <a:latin typeface="Arial" panose="020B0604020202020204" pitchFamily="34" charset="0"/>
            </a:endParaRPr>
          </a:p>
          <a:p>
            <a:pPr algn="l" rtl="0"/>
            <a:endParaRPr kumimoji="0" lang="pt-PT" altLang="pt-PT" sz="1600" b="1" i="0" u="none" strike="noStrike" cap="none" normalizeH="0" baseline="0" dirty="0">
              <a:ln>
                <a:noFill/>
              </a:ln>
              <a:solidFill>
                <a:schemeClr val="tx1"/>
              </a:solidFill>
              <a:latin typeface="Arial" panose="020B0604020202020204" pitchFamily="34" charset="0"/>
            </a:endParaRPr>
          </a:p>
          <a:p>
            <a:pPr marL="285750" indent="-285750" algn="l" rtl="0">
              <a:buFont typeface="Wingdings" panose="05000000000000000000" pitchFamily="2" charset="2"/>
              <a:buChar char="§"/>
            </a:pPr>
            <a:r>
              <a:rPr lang="pt-PT" altLang="pt-PT" sz="1600" b="1" dirty="0">
                <a:solidFill>
                  <a:schemeClr val="tx1"/>
                </a:solidFill>
                <a:latin typeface="Arial" panose="020B0604020202020204" pitchFamily="34" charset="0"/>
              </a:rPr>
              <a:t>2008 </a:t>
            </a:r>
            <a:r>
              <a:rPr lang="pt-PT" altLang="pt-PT" sz="1600" dirty="0">
                <a:solidFill>
                  <a:schemeClr val="tx1"/>
                </a:solidFill>
                <a:latin typeface="Arial" panose="020B0604020202020204" pitchFamily="34" charset="0"/>
              </a:rPr>
              <a:t>Lança </a:t>
            </a:r>
            <a:r>
              <a:rPr lang="pt-PT" altLang="pt-PT" sz="1600" dirty="0" err="1">
                <a:solidFill>
                  <a:schemeClr val="tx1"/>
                </a:solidFill>
                <a:latin typeface="Arial" panose="020B0604020202020204" pitchFamily="34" charset="0"/>
              </a:rPr>
              <a:t>Hadoop</a:t>
            </a:r>
            <a:r>
              <a:rPr lang="pt-PT" altLang="pt-PT" sz="1600" dirty="0">
                <a:solidFill>
                  <a:schemeClr val="tx1"/>
                </a:solidFill>
                <a:latin typeface="Arial" panose="020B0604020202020204" pitchFamily="34" charset="0"/>
              </a:rPr>
              <a:t> como um projeto open-</a:t>
            </a:r>
            <a:r>
              <a:rPr lang="pt-PT" altLang="pt-PT" sz="1600" dirty="0" err="1">
                <a:solidFill>
                  <a:schemeClr val="tx1"/>
                </a:solidFill>
                <a:latin typeface="Arial" panose="020B0604020202020204" pitchFamily="34" charset="0"/>
              </a:rPr>
              <a:t>source</a:t>
            </a:r>
            <a:r>
              <a:rPr lang="pt-PT" altLang="pt-PT" sz="1600" dirty="0">
                <a:solidFill>
                  <a:schemeClr val="tx1"/>
                </a:solidFill>
                <a:latin typeface="Arial" panose="020B0604020202020204" pitchFamily="34" charset="0"/>
              </a:rPr>
              <a:t> </a:t>
            </a:r>
            <a:r>
              <a:rPr lang="pt-PT" altLang="pt-PT" sz="1600" dirty="0">
                <a:solidFill>
                  <a:schemeClr val="tx1"/>
                </a:solidFill>
                <a:latin typeface="Arial" panose="020B0604020202020204" pitchFamily="34" charset="0"/>
                <a:sym typeface="Wingdings" panose="05000000000000000000" pitchFamily="2" charset="2"/>
              </a:rPr>
              <a:t> 4000 cluster nodes foram testados</a:t>
            </a:r>
          </a:p>
          <a:p>
            <a:pPr marL="285750" indent="-285750" algn="l" rtl="0">
              <a:buFont typeface="Wingdings" panose="05000000000000000000" pitchFamily="2" charset="2"/>
              <a:buChar char="§"/>
            </a:pPr>
            <a:r>
              <a:rPr lang="pt-PT" altLang="pt-PT" sz="1600" dirty="0" err="1">
                <a:solidFill>
                  <a:schemeClr val="tx1"/>
                </a:solidFill>
                <a:latin typeface="Arial" panose="020B0604020202020204" pitchFamily="34" charset="0"/>
                <a:sym typeface="Wingdings" panose="05000000000000000000" pitchFamily="2" charset="2"/>
              </a:rPr>
              <a:t>Hadoop</a:t>
            </a:r>
            <a:r>
              <a:rPr lang="pt-PT" altLang="pt-PT" sz="1600" dirty="0">
                <a:solidFill>
                  <a:schemeClr val="tx1"/>
                </a:solidFill>
                <a:latin typeface="Arial" panose="020B0604020202020204" pitchFamily="34" charset="0"/>
                <a:sym typeface="Wingdings" panose="05000000000000000000" pitchFamily="2" charset="2"/>
              </a:rPr>
              <a:t> consegue de maneira</a:t>
            </a:r>
          </a:p>
          <a:p>
            <a:pPr algn="l" rtl="0"/>
            <a:endParaRPr lang="pt-PT" altLang="pt-PT" sz="1600" dirty="0">
              <a:solidFill>
                <a:schemeClr val="tx1"/>
              </a:solidFill>
              <a:latin typeface="Arial" panose="020B0604020202020204" pitchFamily="34" charset="0"/>
              <a:sym typeface="Wingdings" panose="05000000000000000000" pitchFamily="2" charset="2"/>
            </a:endParaRPr>
          </a:p>
          <a:p>
            <a:pPr marL="285750" indent="-285750" algn="l" rtl="0">
              <a:buFont typeface="Wingdings" panose="05000000000000000000" pitchFamily="2" charset="2"/>
              <a:buChar char="§"/>
            </a:pPr>
            <a:r>
              <a:rPr lang="pt-PT" altLang="pt-PT" sz="1600" dirty="0">
                <a:solidFill>
                  <a:schemeClr val="tx1"/>
                </a:solidFill>
                <a:latin typeface="Arial" panose="020B0604020202020204" pitchFamily="34" charset="0"/>
                <a:sym typeface="Wingdings" panose="05000000000000000000" pitchFamily="2" charset="2"/>
              </a:rPr>
              <a:t>Em </a:t>
            </a:r>
            <a:r>
              <a:rPr lang="pt-PT" altLang="pt-PT" sz="1600" b="1" dirty="0">
                <a:solidFill>
                  <a:schemeClr val="tx1"/>
                </a:solidFill>
                <a:latin typeface="Arial" panose="020B0604020202020204" pitchFamily="34" charset="0"/>
                <a:sym typeface="Wingdings" panose="05000000000000000000" pitchFamily="2" charset="2"/>
              </a:rPr>
              <a:t>2009</a:t>
            </a:r>
            <a:r>
              <a:rPr lang="pt-PT" altLang="pt-PT" sz="1600" dirty="0">
                <a:solidFill>
                  <a:schemeClr val="tx1"/>
                </a:solidFill>
                <a:latin typeface="Arial" panose="020B0604020202020204" pitchFamily="34" charset="0"/>
                <a:sym typeface="Wingdings" panose="05000000000000000000" pitchFamily="2" charset="2"/>
              </a:rPr>
              <a:t> </a:t>
            </a:r>
            <a:r>
              <a:rPr lang="pt-PT" altLang="pt-PT" sz="1600" dirty="0" err="1">
                <a:solidFill>
                  <a:schemeClr val="tx1"/>
                </a:solidFill>
                <a:latin typeface="Arial" panose="020B0604020202020204" pitchFamily="34" charset="0"/>
                <a:sym typeface="Wingdings" panose="05000000000000000000" pitchFamily="2" charset="2"/>
              </a:rPr>
              <a:t>Hadoop</a:t>
            </a:r>
            <a:r>
              <a:rPr lang="pt-PT" altLang="pt-PT" sz="1600" dirty="0">
                <a:solidFill>
                  <a:schemeClr val="tx1"/>
                </a:solidFill>
                <a:latin typeface="Arial" panose="020B0604020202020204" pitchFamily="34" charset="0"/>
                <a:sym typeface="Wingdings" panose="05000000000000000000" pitchFamily="2" charset="2"/>
              </a:rPr>
              <a:t> classificou com sucesso um </a:t>
            </a:r>
            <a:r>
              <a:rPr lang="pt-PT" altLang="pt-PT" sz="1600" dirty="0" err="1">
                <a:solidFill>
                  <a:schemeClr val="tx1"/>
                </a:solidFill>
                <a:latin typeface="Arial" panose="020B0604020202020204" pitchFamily="34" charset="0"/>
                <a:sym typeface="Wingdings" panose="05000000000000000000" pitchFamily="2" charset="2"/>
              </a:rPr>
              <a:t>PetaByte</a:t>
            </a:r>
            <a:r>
              <a:rPr lang="pt-PT" altLang="pt-PT" sz="1600" dirty="0">
                <a:solidFill>
                  <a:schemeClr val="tx1"/>
                </a:solidFill>
                <a:latin typeface="Arial" panose="020B0604020202020204" pitchFamily="34" charset="0"/>
                <a:sym typeface="Wingdings" panose="05000000000000000000" pitchFamily="2" charset="2"/>
              </a:rPr>
              <a:t> de dados em menos de 17 horas</a:t>
            </a:r>
          </a:p>
          <a:p>
            <a:pPr marL="285750" indent="-285750" algn="l" rtl="0">
              <a:buFont typeface="Wingdings" panose="05000000000000000000" pitchFamily="2" charset="2"/>
              <a:buChar char="§"/>
            </a:pPr>
            <a:endParaRPr lang="pt-PT" altLang="pt-PT" sz="1600" dirty="0">
              <a:solidFill>
                <a:schemeClr val="tx1"/>
              </a:solidFill>
              <a:latin typeface="Arial" panose="020B0604020202020204" pitchFamily="34" charset="0"/>
              <a:sym typeface="Wingdings" panose="05000000000000000000" pitchFamily="2" charset="2"/>
            </a:endParaRPr>
          </a:p>
          <a:p>
            <a:pPr marL="285750" indent="-285750" algn="l" rtl="0">
              <a:buFont typeface="Wingdings" panose="05000000000000000000" pitchFamily="2" charset="2"/>
              <a:buChar char="§"/>
            </a:pPr>
            <a:r>
              <a:rPr lang="pt-PT" altLang="pt-PT" sz="1600" b="1" dirty="0">
                <a:solidFill>
                  <a:schemeClr val="tx1"/>
                </a:solidFill>
                <a:latin typeface="Arial" panose="020B0604020202020204" pitchFamily="34" charset="0"/>
                <a:sym typeface="Wingdings" panose="05000000000000000000" pitchFamily="2" charset="2"/>
              </a:rPr>
              <a:t>2013</a:t>
            </a:r>
            <a:r>
              <a:rPr lang="pt-PT" altLang="pt-PT" sz="1600" dirty="0">
                <a:solidFill>
                  <a:schemeClr val="tx1"/>
                </a:solidFill>
                <a:latin typeface="Arial" panose="020B0604020202020204" pitchFamily="34" charset="0"/>
                <a:sym typeface="Wingdings" panose="05000000000000000000" pitchFamily="2" charset="2"/>
              </a:rPr>
              <a:t>  Apache </a:t>
            </a:r>
            <a:r>
              <a:rPr lang="pt-PT" altLang="pt-PT" sz="1600" dirty="0" err="1">
                <a:solidFill>
                  <a:schemeClr val="tx1"/>
                </a:solidFill>
                <a:latin typeface="Arial" panose="020B0604020202020204" pitchFamily="34" charset="0"/>
                <a:sym typeface="Wingdings" panose="05000000000000000000" pitchFamily="2" charset="2"/>
              </a:rPr>
              <a:t>Hadoop</a:t>
            </a:r>
            <a:r>
              <a:rPr lang="pt-PT" altLang="pt-PT" sz="1600" dirty="0">
                <a:solidFill>
                  <a:schemeClr val="tx1"/>
                </a:solidFill>
                <a:latin typeface="Arial" panose="020B0604020202020204" pitchFamily="34" charset="0"/>
                <a:sym typeface="Wingdings" panose="05000000000000000000" pitchFamily="2" charset="2"/>
              </a:rPr>
              <a:t> 2.0 foi lançado (YARN)</a:t>
            </a:r>
          </a:p>
          <a:p>
            <a:pPr algn="l" rtl="0"/>
            <a:endParaRPr lang="pt-PT" altLang="pt-PT" sz="1600" dirty="0">
              <a:solidFill>
                <a:schemeClr val="tx1"/>
              </a:solidFill>
              <a:latin typeface="Arial" panose="020B0604020202020204" pitchFamily="34" charset="0"/>
              <a:sym typeface="Wingdings" panose="05000000000000000000" pitchFamily="2" charset="2"/>
            </a:endParaRPr>
          </a:p>
          <a:p>
            <a:pPr marL="285750" indent="-285750" algn="l" rtl="0">
              <a:buFont typeface="Wingdings" panose="05000000000000000000" pitchFamily="2" charset="2"/>
              <a:buChar char="§"/>
            </a:pPr>
            <a:r>
              <a:rPr lang="pt-PT" altLang="pt-PT" sz="1600" b="1" dirty="0">
                <a:solidFill>
                  <a:schemeClr val="tx1"/>
                </a:solidFill>
                <a:latin typeface="Arial" panose="020B0604020202020204" pitchFamily="34" charset="0"/>
                <a:sym typeface="Wingdings" panose="05000000000000000000" pitchFamily="2" charset="2"/>
              </a:rPr>
              <a:t>2017</a:t>
            </a:r>
            <a:r>
              <a:rPr lang="pt-PT" altLang="pt-PT" sz="1600" dirty="0">
                <a:solidFill>
                  <a:schemeClr val="tx1"/>
                </a:solidFill>
                <a:latin typeface="Arial" panose="020B0604020202020204" pitchFamily="34" charset="0"/>
                <a:sym typeface="Wingdings" panose="05000000000000000000" pitchFamily="2" charset="2"/>
              </a:rPr>
              <a:t> Apache </a:t>
            </a:r>
            <a:r>
              <a:rPr lang="pt-PT" altLang="pt-PT" sz="1600" dirty="0" err="1">
                <a:solidFill>
                  <a:schemeClr val="tx1"/>
                </a:solidFill>
                <a:latin typeface="Arial" panose="020B0604020202020204" pitchFamily="34" charset="0"/>
                <a:sym typeface="Wingdings" panose="05000000000000000000" pitchFamily="2" charset="2"/>
              </a:rPr>
              <a:t>Hadoop</a:t>
            </a:r>
            <a:r>
              <a:rPr lang="pt-PT" altLang="pt-PT" sz="1600" dirty="0">
                <a:solidFill>
                  <a:schemeClr val="tx1"/>
                </a:solidFill>
                <a:latin typeface="Arial" panose="020B0604020202020204" pitchFamily="34" charset="0"/>
                <a:sym typeface="Wingdings" panose="05000000000000000000" pitchFamily="2" charset="2"/>
              </a:rPr>
              <a:t> V3.0 Lançado</a:t>
            </a:r>
          </a:p>
          <a:p>
            <a:pPr marL="285750" indent="-285750" algn="l" rtl="0">
              <a:buFont typeface="Wingdings" panose="05000000000000000000" pitchFamily="2" charset="2"/>
              <a:buChar char="§"/>
            </a:pPr>
            <a:endParaRPr kumimoji="0" lang="pt-PT" altLang="pt-PT" sz="1600" b="1" i="0" u="none" strike="noStrike" cap="none" normalizeH="0" baseline="0" dirty="0">
              <a:ln>
                <a:noFill/>
              </a:ln>
              <a:solidFill>
                <a:schemeClr val="tx1"/>
              </a:solidFill>
              <a:latin typeface="Arial" panose="020B0604020202020204" pitchFamily="34" charset="0"/>
            </a:endParaRPr>
          </a:p>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7170" name="Picture 2" descr="Yahoo: We Run the Whole Company on Hadoop">
            <a:extLst>
              <a:ext uri="{FF2B5EF4-FFF2-40B4-BE49-F238E27FC236}">
                <a16:creationId xmlns:a16="http://schemas.microsoft.com/office/drawing/2014/main" id="{D4055183-EEDF-053E-4A4C-6698CF152A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644" y="1157784"/>
            <a:ext cx="1880084" cy="70503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The Apache Software Foundation - Wikipedia">
            <a:extLst>
              <a:ext uri="{FF2B5EF4-FFF2-40B4-BE49-F238E27FC236}">
                <a16:creationId xmlns:a16="http://schemas.microsoft.com/office/drawing/2014/main" id="{1746DD24-C93D-76E6-B300-8D08AEF6F3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7608" y="4702044"/>
            <a:ext cx="2551611" cy="103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41987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721" y="1043461"/>
            <a:ext cx="3394304" cy="865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pt-PT" sz="2800" dirty="0"/>
            </a:br>
            <a:endParaRPr sz="2800" b="1" dirty="0"/>
          </a:p>
        </p:txBody>
      </p:sp>
      <p:sp>
        <p:nvSpPr>
          <p:cNvPr id="5" name="Rectangle 3">
            <a:extLst>
              <a:ext uri="{FF2B5EF4-FFF2-40B4-BE49-F238E27FC236}">
                <a16:creationId xmlns:a16="http://schemas.microsoft.com/office/drawing/2014/main" id="{417E0599-9093-3237-2144-81BCA777E76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945819C-FE81-F735-556C-DE13B743D051}"/>
              </a:ext>
            </a:extLst>
          </p:cNvPr>
          <p:cNvSpPr txBox="1"/>
          <p:nvPr/>
        </p:nvSpPr>
        <p:spPr>
          <a:xfrm>
            <a:off x="400594" y="6043513"/>
            <a:ext cx="582603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https://analyticsbr.com.br/hadoop-para-leigos/</a:t>
            </a:r>
          </a:p>
        </p:txBody>
      </p:sp>
      <p:pic>
        <p:nvPicPr>
          <p:cNvPr id="9" name="Picture 8">
            <a:extLst>
              <a:ext uri="{FF2B5EF4-FFF2-40B4-BE49-F238E27FC236}">
                <a16:creationId xmlns:a16="http://schemas.microsoft.com/office/drawing/2014/main" id="{1FDDFF92-BD3B-C523-A832-A06375D891A9}"/>
              </a:ext>
            </a:extLst>
          </p:cNvPr>
          <p:cNvPicPr>
            <a:picLocks noChangeAspect="1"/>
          </p:cNvPicPr>
          <p:nvPr/>
        </p:nvPicPr>
        <p:blipFill>
          <a:blip r:embed="rId3"/>
          <a:stretch>
            <a:fillRect/>
          </a:stretch>
        </p:blipFill>
        <p:spPr>
          <a:xfrm>
            <a:off x="492922" y="890370"/>
            <a:ext cx="2051155" cy="1066855"/>
          </a:xfrm>
          <a:prstGeom prst="rect">
            <a:avLst/>
          </a:prstGeom>
        </p:spPr>
      </p:pic>
      <p:sp>
        <p:nvSpPr>
          <p:cNvPr id="10" name="Google Shape;116;p16">
            <a:extLst>
              <a:ext uri="{FF2B5EF4-FFF2-40B4-BE49-F238E27FC236}">
                <a16:creationId xmlns:a16="http://schemas.microsoft.com/office/drawing/2014/main" id="{E318B407-E7C0-E42F-347B-36D1B9DAD55C}"/>
              </a:ext>
            </a:extLst>
          </p:cNvPr>
          <p:cNvSpPr txBox="1">
            <a:spLocks/>
          </p:cNvSpPr>
          <p:nvPr/>
        </p:nvSpPr>
        <p:spPr>
          <a:xfrm>
            <a:off x="332959" y="1224629"/>
            <a:ext cx="8345996" cy="503019"/>
          </a:xfrm>
          <a:prstGeom prst="rect">
            <a:avLst/>
          </a:prstGeom>
          <a:ln w="3175">
            <a:miter lim="400000"/>
          </a:ln>
          <a:extLst>
            <a:ext uri="{C572A759-6A51-4108-AA02-DFA0A04FC94B}">
              <ma14:wrappingTextBoxFlag xmlns:ma14="http://schemas.microsoft.com/office/mac/drawingml/2011/main" xmlns=""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endParaRPr lang="pt-PT" sz="4400" dirty="0"/>
          </a:p>
        </p:txBody>
      </p:sp>
      <p:sp>
        <p:nvSpPr>
          <p:cNvPr id="11" name="TextBox 10">
            <a:extLst>
              <a:ext uri="{FF2B5EF4-FFF2-40B4-BE49-F238E27FC236}">
                <a16:creationId xmlns:a16="http://schemas.microsoft.com/office/drawing/2014/main" id="{7E564F52-20B9-6056-DB7D-3046567FF69C}"/>
              </a:ext>
            </a:extLst>
          </p:cNvPr>
          <p:cNvSpPr txBox="1"/>
          <p:nvPr/>
        </p:nvSpPr>
        <p:spPr>
          <a:xfrm>
            <a:off x="615593" y="598469"/>
            <a:ext cx="4201002" cy="16158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2800" i="0" u="none" strike="noStrike" cap="none" normalizeH="0" baseline="0" dirty="0">
              <a:ln>
                <a:noFill/>
              </a:ln>
              <a:solidFill>
                <a:schemeClr val="tx1"/>
              </a:solidFill>
              <a:effectLst/>
            </a:endParaRPr>
          </a:p>
          <a:p>
            <a:pPr marL="360000" algn="l" rtl="0">
              <a:spcBef>
                <a:spcPts val="1200"/>
              </a:spcBef>
            </a:pPr>
            <a:endParaRPr kumimoji="0" lang="pt-PT" sz="4000" i="0" u="none" cap="none" spc="0" normalizeH="0" baseline="0" dirty="0">
              <a:ln>
                <a:noFill/>
              </a:ln>
              <a:solidFill>
                <a:srgbClr val="000000"/>
              </a:solidFill>
              <a:effectLst/>
              <a:uFillTx/>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 name="Google Shape;116;p16">
            <a:extLst>
              <a:ext uri="{FF2B5EF4-FFF2-40B4-BE49-F238E27FC236}">
                <a16:creationId xmlns:a16="http://schemas.microsoft.com/office/drawing/2014/main" id="{8835C37C-8CE8-531C-961D-54F3515FC6C6}"/>
              </a:ext>
            </a:extLst>
          </p:cNvPr>
          <p:cNvSpPr txBox="1">
            <a:spLocks/>
          </p:cNvSpPr>
          <p:nvPr/>
        </p:nvSpPr>
        <p:spPr>
          <a:xfrm>
            <a:off x="798004" y="1326174"/>
            <a:ext cx="8345996" cy="503019"/>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pt-PT" dirty="0"/>
              <a:t>Ecossistema</a:t>
            </a:r>
          </a:p>
        </p:txBody>
      </p:sp>
      <p:pic>
        <p:nvPicPr>
          <p:cNvPr id="8194" name="Picture 2" descr="hadoop">
            <a:extLst>
              <a:ext uri="{FF2B5EF4-FFF2-40B4-BE49-F238E27FC236}">
                <a16:creationId xmlns:a16="http://schemas.microsoft.com/office/drawing/2014/main" id="{1B4094CC-193F-5DF4-E792-D2852937A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0" y="2404571"/>
            <a:ext cx="4266247" cy="342040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D9559CC-F5BF-44E7-6C42-86A7679B7372}"/>
              </a:ext>
            </a:extLst>
          </p:cNvPr>
          <p:cNvCxnSpPr>
            <a:cxnSpLocks/>
          </p:cNvCxnSpPr>
          <p:nvPr/>
        </p:nvCxnSpPr>
        <p:spPr>
          <a:xfrm>
            <a:off x="1741873" y="2899954"/>
            <a:ext cx="3197393" cy="0"/>
          </a:xfrm>
          <a:prstGeom prst="straightConnector1">
            <a:avLst/>
          </a:prstGeom>
          <a:noFill/>
          <a:ln w="28575" cap="flat">
            <a:solidFill>
              <a:srgbClr val="FF0000"/>
            </a:solidFill>
            <a:prstDash val="dash"/>
            <a:miter lim="400000"/>
            <a:tailEnd type="triangle"/>
          </a:ln>
          <a:effectLst/>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07AEB5DC-A297-45D8-03B0-FF024942BDB1}"/>
              </a:ext>
            </a:extLst>
          </p:cNvPr>
          <p:cNvSpPr txBox="1"/>
          <p:nvPr/>
        </p:nvSpPr>
        <p:spPr>
          <a:xfrm>
            <a:off x="5153911" y="2887068"/>
            <a:ext cx="3431387" cy="5386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a:endParaRPr lang="pt-PT" sz="1100" dirty="0"/>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8" name="TextBox 17">
            <a:extLst>
              <a:ext uri="{FF2B5EF4-FFF2-40B4-BE49-F238E27FC236}">
                <a16:creationId xmlns:a16="http://schemas.microsoft.com/office/drawing/2014/main" id="{82886432-546B-3B7B-7C97-3EE964AB6B7F}"/>
              </a:ext>
            </a:extLst>
          </p:cNvPr>
          <p:cNvSpPr txBox="1"/>
          <p:nvPr/>
        </p:nvSpPr>
        <p:spPr>
          <a:xfrm>
            <a:off x="5274910" y="2312272"/>
            <a:ext cx="3104309" cy="423192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1600" b="1" i="0" u="none" strike="noStrike" cap="none" normalizeH="0" baseline="0" dirty="0">
                <a:ln>
                  <a:noFill/>
                </a:ln>
                <a:solidFill>
                  <a:schemeClr val="tx1"/>
                </a:solidFill>
                <a:effectLst/>
                <a:latin typeface="Arial" panose="020B0604020202020204" pitchFamily="34" charset="0"/>
              </a:rPr>
              <a:t>Apache </a:t>
            </a:r>
            <a:r>
              <a:rPr kumimoji="0" lang="pt-PT" altLang="pt-PT" sz="1600" b="1" i="0" u="none" strike="noStrike" cap="none" normalizeH="0" baseline="0" dirty="0" err="1">
                <a:ln>
                  <a:noFill/>
                </a:ln>
                <a:solidFill>
                  <a:schemeClr val="tx1"/>
                </a:solidFill>
                <a:effectLst/>
                <a:latin typeface="Arial" panose="020B0604020202020204" pitchFamily="34" charset="0"/>
              </a:rPr>
              <a:t>Hive</a:t>
            </a:r>
            <a:r>
              <a:rPr kumimoji="0" lang="pt-PT" altLang="pt-PT" sz="1600" b="1" i="0" u="none" strike="noStrike" cap="none" normalizeH="0" baseline="0" dirty="0">
                <a:ln>
                  <a:noFill/>
                </a:ln>
                <a:solidFill>
                  <a:schemeClr val="tx1"/>
                </a:solidFill>
                <a:effectLst/>
                <a:latin typeface="Arial" panose="020B0604020202020204" pitchFamily="34" charset="0"/>
              </a:rPr>
              <a:t> </a:t>
            </a:r>
            <a:r>
              <a:rPr kumimoji="0" lang="pt-PT" altLang="pt-PT" sz="1600" b="0" i="0" u="none" strike="noStrike" cap="none" normalizeH="0" baseline="0" dirty="0">
                <a:ln>
                  <a:noFill/>
                </a:ln>
                <a:solidFill>
                  <a:schemeClr val="tx1"/>
                </a:solidFill>
                <a:effectLst/>
                <a:latin typeface="Arial" panose="020B0604020202020204" pitchFamily="34" charset="0"/>
              </a:rPr>
              <a:t>é uma ferramenta poderosa que torna mais fácil para usuários que conhecem SQL realizar consultas e análises em grandes conjuntos de dados armazenados no </a:t>
            </a:r>
            <a:r>
              <a:rPr kumimoji="0" lang="pt-PT" altLang="pt-PT" sz="1600" b="0" i="0" u="none" strike="noStrike" cap="none" normalizeH="0" baseline="0" dirty="0" err="1">
                <a:ln>
                  <a:noFill/>
                </a:ln>
                <a:solidFill>
                  <a:schemeClr val="tx1"/>
                </a:solidFill>
                <a:effectLst/>
                <a:latin typeface="Arial" panose="020B0604020202020204" pitchFamily="34" charset="0"/>
              </a:rPr>
              <a:t>Hadoop</a:t>
            </a:r>
            <a:r>
              <a:rPr kumimoji="0" lang="pt-PT" altLang="pt-PT" sz="1600" b="0" i="0" u="none" strike="noStrike" cap="none" normalizeH="0" baseline="0" dirty="0">
                <a:ln>
                  <a:noFill/>
                </a:ln>
                <a:solidFill>
                  <a:schemeClr val="tx1"/>
                </a:solidFill>
                <a:effectLst/>
                <a:latin typeface="Arial" panose="020B0604020202020204" pitchFamily="34" charset="0"/>
              </a:rPr>
              <a:t>. Com seu suporte a </a:t>
            </a:r>
            <a:r>
              <a:rPr kumimoji="0" lang="pt-PT" altLang="pt-PT" sz="1600" b="0" i="0" u="none" strike="noStrike" cap="none" normalizeH="0" baseline="0" dirty="0" err="1">
                <a:ln>
                  <a:noFill/>
                </a:ln>
                <a:solidFill>
                  <a:schemeClr val="tx1"/>
                </a:solidFill>
                <a:effectLst/>
                <a:latin typeface="Arial" panose="020B0604020202020204" pitchFamily="34" charset="0"/>
              </a:rPr>
              <a:t>HiveQL</a:t>
            </a:r>
            <a:r>
              <a:rPr kumimoji="0" lang="pt-PT" altLang="pt-PT" sz="1600" b="0" i="0" u="none" strike="noStrike" cap="none" normalizeH="0" baseline="0" dirty="0">
                <a:ln>
                  <a:noFill/>
                </a:ln>
                <a:solidFill>
                  <a:schemeClr val="tx1"/>
                </a:solidFill>
                <a:effectLst/>
                <a:latin typeface="Arial" panose="020B0604020202020204" pitchFamily="34" charset="0"/>
              </a:rPr>
              <a:t>, partições, </a:t>
            </a:r>
            <a:r>
              <a:rPr kumimoji="0" lang="pt-PT" altLang="pt-PT" sz="1600" b="0" i="0" u="none" strike="noStrike" cap="none" normalizeH="0" baseline="0" dirty="0" err="1">
                <a:ln>
                  <a:noFill/>
                </a:ln>
                <a:solidFill>
                  <a:schemeClr val="tx1"/>
                </a:solidFill>
                <a:effectLst/>
                <a:latin typeface="Arial" panose="020B0604020202020204" pitchFamily="34" charset="0"/>
              </a:rPr>
              <a:t>bucketing</a:t>
            </a:r>
            <a:r>
              <a:rPr kumimoji="0" lang="pt-PT" altLang="pt-PT" sz="1600" b="0" i="0" u="none" strike="noStrike" cap="none" normalizeH="0" baseline="0" dirty="0">
                <a:ln>
                  <a:noFill/>
                </a:ln>
                <a:solidFill>
                  <a:schemeClr val="tx1"/>
                </a:solidFill>
                <a:effectLst/>
                <a:latin typeface="Arial" panose="020B0604020202020204" pitchFamily="34" charset="0"/>
              </a:rPr>
              <a:t> e integração com vários motores de execução, </a:t>
            </a:r>
            <a:r>
              <a:rPr kumimoji="0" lang="pt-PT" altLang="pt-PT" sz="1600" b="0" i="0" u="none" strike="noStrike" cap="none" normalizeH="0" baseline="0" dirty="0" err="1">
                <a:ln>
                  <a:noFill/>
                </a:ln>
                <a:solidFill>
                  <a:schemeClr val="tx1"/>
                </a:solidFill>
                <a:effectLst/>
                <a:latin typeface="Arial" panose="020B0604020202020204" pitchFamily="34" charset="0"/>
              </a:rPr>
              <a:t>Hive</a:t>
            </a:r>
            <a:r>
              <a:rPr kumimoji="0" lang="pt-PT" altLang="pt-PT" sz="1600" b="0" i="0" u="none" strike="noStrike" cap="none" normalizeH="0" baseline="0" dirty="0">
                <a:ln>
                  <a:noFill/>
                </a:ln>
                <a:solidFill>
                  <a:schemeClr val="tx1"/>
                </a:solidFill>
                <a:effectLst/>
                <a:latin typeface="Arial" panose="020B0604020202020204" pitchFamily="34" charset="0"/>
              </a:rPr>
              <a:t> oferece uma solução robusta e escalável para data </a:t>
            </a:r>
            <a:r>
              <a:rPr kumimoji="0" lang="pt-PT" altLang="pt-PT" sz="1600" b="0" i="0" u="none" strike="noStrike" cap="none" normalizeH="0" baseline="0" dirty="0" err="1">
                <a:ln>
                  <a:noFill/>
                </a:ln>
                <a:solidFill>
                  <a:schemeClr val="tx1"/>
                </a:solidFill>
                <a:effectLst/>
                <a:latin typeface="Arial" panose="020B0604020202020204" pitchFamily="34" charset="0"/>
              </a:rPr>
              <a:t>warehousing</a:t>
            </a:r>
            <a:r>
              <a:rPr kumimoji="0" lang="pt-PT" altLang="pt-PT" sz="1600" b="0" i="0" u="none" strike="noStrike" cap="none" normalizeH="0" baseline="0" dirty="0">
                <a:ln>
                  <a:noFill/>
                </a:ln>
                <a:solidFill>
                  <a:schemeClr val="tx1"/>
                </a:solidFill>
                <a:effectLst/>
                <a:latin typeface="Arial" panose="020B0604020202020204" pitchFamily="34" charset="0"/>
              </a:rPr>
              <a:t> e análise de </a:t>
            </a:r>
            <a:r>
              <a:rPr kumimoji="0" lang="pt-PT" altLang="pt-PT" sz="1600" b="0" i="0" u="none" strike="noStrike" cap="none" normalizeH="0" baseline="0" dirty="0" err="1">
                <a:ln>
                  <a:noFill/>
                </a:ln>
                <a:solidFill>
                  <a:schemeClr val="tx1"/>
                </a:solidFill>
                <a:effectLst/>
                <a:latin typeface="Arial" panose="020B0604020202020204" pitchFamily="34" charset="0"/>
              </a:rPr>
              <a:t>big</a:t>
            </a:r>
            <a:r>
              <a:rPr kumimoji="0" lang="pt-PT" altLang="pt-PT" sz="1600" b="0" i="0" u="none" strike="noStrike" cap="none" normalizeH="0" baseline="0" dirty="0">
                <a:ln>
                  <a:noFill/>
                </a:ln>
                <a:solidFill>
                  <a:schemeClr val="tx1"/>
                </a:solidFill>
                <a:effectLst/>
                <a:latin typeface="Arial" panose="020B0604020202020204" pitchFamily="34" charset="0"/>
              </a:rPr>
              <a:t> data.</a:t>
            </a:r>
          </a:p>
          <a:p>
            <a:pPr marL="285750" indent="-285750" algn="l" rtl="0">
              <a:buFont typeface="Wingdings" panose="05000000000000000000" pitchFamily="2" charset="2"/>
              <a:buChar char="§"/>
            </a:pPr>
            <a:endParaRPr kumimoji="0" lang="pt-PT" altLang="pt-PT" sz="1600" b="1" i="0" u="none" strike="noStrike" cap="none" normalizeH="0" baseline="0" dirty="0">
              <a:ln>
                <a:noFill/>
              </a:ln>
              <a:solidFill>
                <a:schemeClr val="tx1"/>
              </a:solidFill>
              <a:latin typeface="Arial" panose="020B0604020202020204" pitchFamily="34" charset="0"/>
            </a:endParaRPr>
          </a:p>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3550664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721" y="1043461"/>
            <a:ext cx="3394304" cy="865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pt-PT" sz="2800" dirty="0"/>
            </a:br>
            <a:endParaRPr sz="2800" b="1" dirty="0"/>
          </a:p>
        </p:txBody>
      </p:sp>
      <p:sp>
        <p:nvSpPr>
          <p:cNvPr id="5" name="Rectangle 3">
            <a:extLst>
              <a:ext uri="{FF2B5EF4-FFF2-40B4-BE49-F238E27FC236}">
                <a16:creationId xmlns:a16="http://schemas.microsoft.com/office/drawing/2014/main" id="{417E0599-9093-3237-2144-81BCA777E76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945819C-FE81-F735-556C-DE13B743D051}"/>
              </a:ext>
            </a:extLst>
          </p:cNvPr>
          <p:cNvSpPr txBox="1"/>
          <p:nvPr/>
        </p:nvSpPr>
        <p:spPr>
          <a:xfrm>
            <a:off x="400594" y="6043513"/>
            <a:ext cx="582603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https://analyticsbr.com.br/hadoop-para-leigos/</a:t>
            </a:r>
          </a:p>
        </p:txBody>
      </p:sp>
      <p:pic>
        <p:nvPicPr>
          <p:cNvPr id="9" name="Picture 8">
            <a:extLst>
              <a:ext uri="{FF2B5EF4-FFF2-40B4-BE49-F238E27FC236}">
                <a16:creationId xmlns:a16="http://schemas.microsoft.com/office/drawing/2014/main" id="{1FDDFF92-BD3B-C523-A832-A06375D891A9}"/>
              </a:ext>
            </a:extLst>
          </p:cNvPr>
          <p:cNvPicPr>
            <a:picLocks noChangeAspect="1"/>
          </p:cNvPicPr>
          <p:nvPr/>
        </p:nvPicPr>
        <p:blipFill>
          <a:blip r:embed="rId3"/>
          <a:stretch>
            <a:fillRect/>
          </a:stretch>
        </p:blipFill>
        <p:spPr>
          <a:xfrm>
            <a:off x="492922" y="890370"/>
            <a:ext cx="2051155" cy="1066855"/>
          </a:xfrm>
          <a:prstGeom prst="rect">
            <a:avLst/>
          </a:prstGeom>
        </p:spPr>
      </p:pic>
      <p:sp>
        <p:nvSpPr>
          <p:cNvPr id="10" name="Google Shape;116;p16">
            <a:extLst>
              <a:ext uri="{FF2B5EF4-FFF2-40B4-BE49-F238E27FC236}">
                <a16:creationId xmlns:a16="http://schemas.microsoft.com/office/drawing/2014/main" id="{E318B407-E7C0-E42F-347B-36D1B9DAD55C}"/>
              </a:ext>
            </a:extLst>
          </p:cNvPr>
          <p:cNvSpPr txBox="1">
            <a:spLocks/>
          </p:cNvSpPr>
          <p:nvPr/>
        </p:nvSpPr>
        <p:spPr>
          <a:xfrm>
            <a:off x="332959" y="1224629"/>
            <a:ext cx="8345996" cy="503019"/>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endParaRPr lang="pt-PT" sz="4400" dirty="0"/>
          </a:p>
        </p:txBody>
      </p:sp>
      <p:sp>
        <p:nvSpPr>
          <p:cNvPr id="11" name="TextBox 10">
            <a:extLst>
              <a:ext uri="{FF2B5EF4-FFF2-40B4-BE49-F238E27FC236}">
                <a16:creationId xmlns:a16="http://schemas.microsoft.com/office/drawing/2014/main" id="{7E564F52-20B9-6056-DB7D-3046567FF69C}"/>
              </a:ext>
            </a:extLst>
          </p:cNvPr>
          <p:cNvSpPr txBox="1"/>
          <p:nvPr/>
        </p:nvSpPr>
        <p:spPr>
          <a:xfrm>
            <a:off x="615593" y="598469"/>
            <a:ext cx="4201002" cy="16158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2800" i="0" u="none" strike="noStrike" cap="none" normalizeH="0" baseline="0" dirty="0">
              <a:ln>
                <a:noFill/>
              </a:ln>
              <a:solidFill>
                <a:schemeClr val="tx1"/>
              </a:solidFill>
              <a:effectLst/>
            </a:endParaRPr>
          </a:p>
          <a:p>
            <a:pPr marL="360000" algn="l" rtl="0">
              <a:spcBef>
                <a:spcPts val="1200"/>
              </a:spcBef>
            </a:pPr>
            <a:endParaRPr kumimoji="0" lang="pt-PT" sz="4000" i="0" u="none" cap="none" spc="0" normalizeH="0" baseline="0" dirty="0">
              <a:ln>
                <a:noFill/>
              </a:ln>
              <a:solidFill>
                <a:srgbClr val="000000"/>
              </a:solidFill>
              <a:effectLst/>
              <a:uFillTx/>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 name="Google Shape;116;p16">
            <a:extLst>
              <a:ext uri="{FF2B5EF4-FFF2-40B4-BE49-F238E27FC236}">
                <a16:creationId xmlns:a16="http://schemas.microsoft.com/office/drawing/2014/main" id="{8835C37C-8CE8-531C-961D-54F3515FC6C6}"/>
              </a:ext>
            </a:extLst>
          </p:cNvPr>
          <p:cNvSpPr txBox="1">
            <a:spLocks/>
          </p:cNvSpPr>
          <p:nvPr/>
        </p:nvSpPr>
        <p:spPr>
          <a:xfrm>
            <a:off x="798004" y="1326174"/>
            <a:ext cx="8345996" cy="503019"/>
          </a:xfrm>
          <a:prstGeom prst="rect">
            <a:avLst/>
          </a:prstGeom>
          <a:ln w="3175">
            <a:miter lim="400000"/>
          </a:ln>
          <a:extLst>
            <a:ext uri="{C572A759-6A51-4108-AA02-DFA0A04FC94B}">
              <ma14:wrappingTextBoxFlag xmlns:ma14="http://schemas.microsoft.com/office/mac/drawingml/2011/main" xmlns=""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pt-PT" dirty="0"/>
              <a:t>Ecossistema</a:t>
            </a:r>
          </a:p>
        </p:txBody>
      </p:sp>
      <p:pic>
        <p:nvPicPr>
          <p:cNvPr id="8194" name="Picture 2" descr="hadoop">
            <a:extLst>
              <a:ext uri="{FF2B5EF4-FFF2-40B4-BE49-F238E27FC236}">
                <a16:creationId xmlns:a16="http://schemas.microsoft.com/office/drawing/2014/main" id="{1B4094CC-193F-5DF4-E792-D2852937A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0" y="2404571"/>
            <a:ext cx="4266247" cy="342040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D9559CC-F5BF-44E7-6C42-86A7679B7372}"/>
              </a:ext>
            </a:extLst>
          </p:cNvPr>
          <p:cNvCxnSpPr>
            <a:cxnSpLocks/>
          </p:cNvCxnSpPr>
          <p:nvPr/>
        </p:nvCxnSpPr>
        <p:spPr>
          <a:xfrm>
            <a:off x="2473393" y="4293326"/>
            <a:ext cx="2586287" cy="0"/>
          </a:xfrm>
          <a:prstGeom prst="straightConnector1">
            <a:avLst/>
          </a:prstGeom>
          <a:noFill/>
          <a:ln w="28575" cap="flat">
            <a:solidFill>
              <a:srgbClr val="FF0000"/>
            </a:solidFill>
            <a:prstDash val="dash"/>
            <a:miter lim="400000"/>
            <a:tailEnd type="triangle"/>
          </a:ln>
          <a:effectLst/>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07AEB5DC-A297-45D8-03B0-FF024942BDB1}"/>
              </a:ext>
            </a:extLst>
          </p:cNvPr>
          <p:cNvSpPr txBox="1"/>
          <p:nvPr/>
        </p:nvSpPr>
        <p:spPr>
          <a:xfrm>
            <a:off x="5153911" y="2887068"/>
            <a:ext cx="3431387" cy="5386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a:endParaRPr lang="pt-PT" sz="1100" dirty="0"/>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8" name="TextBox 17">
            <a:extLst>
              <a:ext uri="{FF2B5EF4-FFF2-40B4-BE49-F238E27FC236}">
                <a16:creationId xmlns:a16="http://schemas.microsoft.com/office/drawing/2014/main" id="{82886432-546B-3B7B-7C97-3EE964AB6B7F}"/>
              </a:ext>
            </a:extLst>
          </p:cNvPr>
          <p:cNvSpPr txBox="1"/>
          <p:nvPr/>
        </p:nvSpPr>
        <p:spPr>
          <a:xfrm>
            <a:off x="5317449" y="2938711"/>
            <a:ext cx="3104309" cy="3000821"/>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1600" b="1" i="0" u="none" strike="noStrike" cap="none" normalizeH="0" baseline="0" dirty="0">
                <a:ln>
                  <a:noFill/>
                </a:ln>
                <a:solidFill>
                  <a:schemeClr val="tx1"/>
                </a:solidFill>
                <a:effectLst/>
                <a:latin typeface="Arial" panose="020B0604020202020204" pitchFamily="34" charset="0"/>
              </a:rPr>
              <a:t>YARN </a:t>
            </a:r>
            <a:r>
              <a:rPr kumimoji="0" lang="pt-PT" altLang="pt-PT" sz="1600" i="0" u="none" strike="noStrike" cap="none" normalizeH="0" baseline="0" dirty="0">
                <a:ln>
                  <a:noFill/>
                </a:ln>
                <a:solidFill>
                  <a:schemeClr val="tx1"/>
                </a:solidFill>
                <a:effectLst/>
                <a:latin typeface="Arial" panose="020B0604020202020204" pitchFamily="34" charset="0"/>
              </a:rPr>
              <a:t>é um componente crucial do </a:t>
            </a:r>
            <a:r>
              <a:rPr kumimoji="0" lang="pt-PT" altLang="pt-PT" sz="1600" i="0" u="none" strike="noStrike" cap="none" normalizeH="0" baseline="0" dirty="0" err="1">
                <a:ln>
                  <a:noFill/>
                </a:ln>
                <a:solidFill>
                  <a:schemeClr val="tx1"/>
                </a:solidFill>
                <a:effectLst/>
                <a:latin typeface="Arial" panose="020B0604020202020204" pitchFamily="34" charset="0"/>
              </a:rPr>
              <a:t>Hadoop</a:t>
            </a:r>
            <a:r>
              <a:rPr kumimoji="0" lang="pt-PT" altLang="pt-PT" sz="1600" i="0" u="none" strike="noStrike" cap="none" normalizeH="0" baseline="0" dirty="0">
                <a:ln>
                  <a:noFill/>
                </a:ln>
                <a:solidFill>
                  <a:schemeClr val="tx1"/>
                </a:solidFill>
                <a:effectLst/>
                <a:latin typeface="Arial" panose="020B0604020202020204" pitchFamily="34" charset="0"/>
              </a:rPr>
              <a:t> que transforma a capacidade do cluster de processamento de dados, permitindo uma gestão eficiente e flexível dos recursos e a execução de múltiplas aplicações de </a:t>
            </a:r>
            <a:r>
              <a:rPr kumimoji="0" lang="pt-PT" altLang="pt-PT" sz="1600" i="0" u="none" strike="noStrike" cap="none" normalizeH="0" baseline="0" dirty="0" err="1">
                <a:ln>
                  <a:noFill/>
                </a:ln>
                <a:solidFill>
                  <a:schemeClr val="tx1"/>
                </a:solidFill>
                <a:effectLst/>
                <a:latin typeface="Arial" panose="020B0604020202020204" pitchFamily="34" charset="0"/>
              </a:rPr>
              <a:t>big</a:t>
            </a:r>
            <a:r>
              <a:rPr kumimoji="0" lang="pt-PT" altLang="pt-PT" sz="1600" i="0" u="none" strike="noStrike" cap="none" normalizeH="0" baseline="0" dirty="0">
                <a:ln>
                  <a:noFill/>
                </a:ln>
                <a:solidFill>
                  <a:schemeClr val="tx1"/>
                </a:solidFill>
                <a:effectLst/>
                <a:latin typeface="Arial" panose="020B0604020202020204" pitchFamily="34" charset="0"/>
              </a:rPr>
              <a:t> data simultaneamente.</a:t>
            </a:r>
            <a:endParaRPr kumimoji="0" lang="pt-PT" altLang="pt-PT" sz="1600" i="0" u="none" strike="noStrike" cap="none" normalizeH="0" baseline="0" dirty="0">
              <a:ln>
                <a:noFill/>
              </a:ln>
              <a:solidFill>
                <a:schemeClr val="tx1"/>
              </a:solidFill>
              <a:latin typeface="Arial" panose="020B0604020202020204" pitchFamily="34" charset="0"/>
            </a:endParaRPr>
          </a:p>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14290235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721" y="1043461"/>
            <a:ext cx="3394304" cy="865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pt-PT" sz="2800" dirty="0"/>
            </a:br>
            <a:endParaRPr sz="2800" b="1" dirty="0"/>
          </a:p>
        </p:txBody>
      </p:sp>
      <p:sp>
        <p:nvSpPr>
          <p:cNvPr id="5" name="Rectangle 3">
            <a:extLst>
              <a:ext uri="{FF2B5EF4-FFF2-40B4-BE49-F238E27FC236}">
                <a16:creationId xmlns:a16="http://schemas.microsoft.com/office/drawing/2014/main" id="{417E0599-9093-3237-2144-81BCA777E76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945819C-FE81-F735-556C-DE13B743D051}"/>
              </a:ext>
            </a:extLst>
          </p:cNvPr>
          <p:cNvSpPr txBox="1"/>
          <p:nvPr/>
        </p:nvSpPr>
        <p:spPr>
          <a:xfrm>
            <a:off x="400594" y="6043513"/>
            <a:ext cx="582603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https://analyticsbr.com.br/hadoop-para-leigos/</a:t>
            </a:r>
          </a:p>
        </p:txBody>
      </p:sp>
      <p:pic>
        <p:nvPicPr>
          <p:cNvPr id="9" name="Picture 8">
            <a:extLst>
              <a:ext uri="{FF2B5EF4-FFF2-40B4-BE49-F238E27FC236}">
                <a16:creationId xmlns:a16="http://schemas.microsoft.com/office/drawing/2014/main" id="{1FDDFF92-BD3B-C523-A832-A06375D891A9}"/>
              </a:ext>
            </a:extLst>
          </p:cNvPr>
          <p:cNvPicPr>
            <a:picLocks noChangeAspect="1"/>
          </p:cNvPicPr>
          <p:nvPr/>
        </p:nvPicPr>
        <p:blipFill>
          <a:blip r:embed="rId3"/>
          <a:stretch>
            <a:fillRect/>
          </a:stretch>
        </p:blipFill>
        <p:spPr>
          <a:xfrm>
            <a:off x="492922" y="890370"/>
            <a:ext cx="2051155" cy="1066855"/>
          </a:xfrm>
          <a:prstGeom prst="rect">
            <a:avLst/>
          </a:prstGeom>
        </p:spPr>
      </p:pic>
      <p:sp>
        <p:nvSpPr>
          <p:cNvPr id="10" name="Google Shape;116;p16">
            <a:extLst>
              <a:ext uri="{FF2B5EF4-FFF2-40B4-BE49-F238E27FC236}">
                <a16:creationId xmlns:a16="http://schemas.microsoft.com/office/drawing/2014/main" id="{E318B407-E7C0-E42F-347B-36D1B9DAD55C}"/>
              </a:ext>
            </a:extLst>
          </p:cNvPr>
          <p:cNvSpPr txBox="1">
            <a:spLocks/>
          </p:cNvSpPr>
          <p:nvPr/>
        </p:nvSpPr>
        <p:spPr>
          <a:xfrm>
            <a:off x="332959" y="1224629"/>
            <a:ext cx="8345996" cy="503019"/>
          </a:xfrm>
          <a:prstGeom prst="rect">
            <a:avLst/>
          </a:prstGeom>
          <a:ln w="3175">
            <a:miter lim="400000"/>
          </a:ln>
          <a:extLst>
            <a:ext uri="{C572A759-6A51-4108-AA02-DFA0A04FC94B}">
              <ma14:wrappingTextBoxFlag xmlns:ma14="http://schemas.microsoft.com/office/mac/drawingml/2011/main" xmlns=""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endParaRPr lang="pt-PT" sz="4400" dirty="0"/>
          </a:p>
        </p:txBody>
      </p:sp>
      <p:sp>
        <p:nvSpPr>
          <p:cNvPr id="3" name="Google Shape;116;p16">
            <a:extLst>
              <a:ext uri="{FF2B5EF4-FFF2-40B4-BE49-F238E27FC236}">
                <a16:creationId xmlns:a16="http://schemas.microsoft.com/office/drawing/2014/main" id="{8835C37C-8CE8-531C-961D-54F3515FC6C6}"/>
              </a:ext>
            </a:extLst>
          </p:cNvPr>
          <p:cNvSpPr txBox="1">
            <a:spLocks/>
          </p:cNvSpPr>
          <p:nvPr/>
        </p:nvSpPr>
        <p:spPr>
          <a:xfrm>
            <a:off x="798004" y="1326174"/>
            <a:ext cx="8345996" cy="503019"/>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pt-PT" dirty="0"/>
              <a:t>Ecossistema</a:t>
            </a:r>
          </a:p>
        </p:txBody>
      </p:sp>
      <p:pic>
        <p:nvPicPr>
          <p:cNvPr id="8194" name="Picture 2" descr="hadoop">
            <a:extLst>
              <a:ext uri="{FF2B5EF4-FFF2-40B4-BE49-F238E27FC236}">
                <a16:creationId xmlns:a16="http://schemas.microsoft.com/office/drawing/2014/main" id="{1B4094CC-193F-5DF4-E792-D2852937A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10" y="2404571"/>
            <a:ext cx="4266247" cy="342040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4D9559CC-F5BF-44E7-6C42-86A7679B7372}"/>
              </a:ext>
            </a:extLst>
          </p:cNvPr>
          <p:cNvCxnSpPr>
            <a:cxnSpLocks/>
          </p:cNvCxnSpPr>
          <p:nvPr/>
        </p:nvCxnSpPr>
        <p:spPr>
          <a:xfrm>
            <a:off x="1039807" y="5538651"/>
            <a:ext cx="3846456" cy="0"/>
          </a:xfrm>
          <a:prstGeom prst="straightConnector1">
            <a:avLst/>
          </a:prstGeom>
          <a:noFill/>
          <a:ln w="28575" cap="flat">
            <a:solidFill>
              <a:srgbClr val="FF0000"/>
            </a:solidFill>
            <a:prstDash val="dash"/>
            <a:miter lim="400000"/>
            <a:tailEnd type="triangle"/>
          </a:ln>
          <a:effectLst/>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07AEB5DC-A297-45D8-03B0-FF024942BDB1}"/>
              </a:ext>
            </a:extLst>
          </p:cNvPr>
          <p:cNvSpPr txBox="1"/>
          <p:nvPr/>
        </p:nvSpPr>
        <p:spPr>
          <a:xfrm>
            <a:off x="5153911" y="2887068"/>
            <a:ext cx="3431387" cy="5386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a:endParaRPr lang="pt-PT" sz="1100" dirty="0"/>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8" name="TextBox 17">
            <a:extLst>
              <a:ext uri="{FF2B5EF4-FFF2-40B4-BE49-F238E27FC236}">
                <a16:creationId xmlns:a16="http://schemas.microsoft.com/office/drawing/2014/main" id="{82886432-546B-3B7B-7C97-3EE964AB6B7F}"/>
              </a:ext>
            </a:extLst>
          </p:cNvPr>
          <p:cNvSpPr txBox="1"/>
          <p:nvPr/>
        </p:nvSpPr>
        <p:spPr>
          <a:xfrm>
            <a:off x="5274910" y="2874602"/>
            <a:ext cx="3104309" cy="307776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PT" sz="1600" dirty="0"/>
              <a:t>O </a:t>
            </a:r>
            <a:r>
              <a:rPr lang="pt-PT" sz="1600" b="1" dirty="0"/>
              <a:t>Apache Flume </a:t>
            </a:r>
            <a:r>
              <a:rPr lang="pt-PT" sz="1600" dirty="0"/>
              <a:t>é uma ferramenta de código aberto do ecossistema </a:t>
            </a:r>
            <a:r>
              <a:rPr lang="pt-PT" sz="1600" dirty="0" err="1"/>
              <a:t>Hadoop</a:t>
            </a:r>
            <a:r>
              <a:rPr lang="pt-PT" sz="1600" dirty="0"/>
              <a:t>, projetada para coletar, agregar e mover grandes volumes de dados de forma confiável e eficiente de fontes de dados para sistemas de armazenamento centralizados, como o </a:t>
            </a:r>
            <a:r>
              <a:rPr lang="pt-PT" sz="1600" dirty="0" err="1"/>
              <a:t>Hadoop</a:t>
            </a:r>
            <a:r>
              <a:rPr lang="pt-PT" sz="1600" dirty="0"/>
              <a:t> </a:t>
            </a:r>
            <a:r>
              <a:rPr lang="pt-PT" sz="1600" dirty="0" err="1"/>
              <a:t>Distributed</a:t>
            </a:r>
            <a:r>
              <a:rPr lang="pt-PT" sz="1600" dirty="0"/>
              <a:t> File </a:t>
            </a:r>
            <a:r>
              <a:rPr lang="pt-PT" sz="1600" dirty="0" err="1"/>
              <a:t>System</a:t>
            </a:r>
            <a:r>
              <a:rPr lang="pt-PT" sz="1600" dirty="0"/>
              <a:t> (HDFS) e Apache </a:t>
            </a:r>
            <a:r>
              <a:rPr lang="pt-PT" sz="1600" dirty="0" err="1"/>
              <a:t>HBase</a:t>
            </a:r>
            <a:r>
              <a:rPr lang="pt-PT" sz="1600" dirty="0"/>
              <a:t>. Aqui está uma visão geral do Apache Flume</a:t>
            </a:r>
            <a:r>
              <a:rPr lang="pt-PT" sz="1200" dirty="0"/>
              <a:t>:</a:t>
            </a: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06101419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721" y="1043461"/>
            <a:ext cx="3394304" cy="865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pt-PT" sz="2800" dirty="0"/>
            </a:br>
            <a:endParaRPr sz="2800" b="1" dirty="0"/>
          </a:p>
        </p:txBody>
      </p:sp>
      <p:sp>
        <p:nvSpPr>
          <p:cNvPr id="5" name="Rectangle 3">
            <a:extLst>
              <a:ext uri="{FF2B5EF4-FFF2-40B4-BE49-F238E27FC236}">
                <a16:creationId xmlns:a16="http://schemas.microsoft.com/office/drawing/2014/main" id="{417E0599-9093-3237-2144-81BCA777E76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945819C-FE81-F735-556C-DE13B743D051}"/>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https://www.thatdot.com/resource-post/what-is-the-difference-between-batch-and-stream-processing/</a:t>
            </a:r>
          </a:p>
        </p:txBody>
      </p:sp>
      <p:pic>
        <p:nvPicPr>
          <p:cNvPr id="9" name="Picture 8">
            <a:extLst>
              <a:ext uri="{FF2B5EF4-FFF2-40B4-BE49-F238E27FC236}">
                <a16:creationId xmlns:a16="http://schemas.microsoft.com/office/drawing/2014/main" id="{1FDDFF92-BD3B-C523-A832-A06375D891A9}"/>
              </a:ext>
            </a:extLst>
          </p:cNvPr>
          <p:cNvPicPr>
            <a:picLocks noChangeAspect="1"/>
          </p:cNvPicPr>
          <p:nvPr/>
        </p:nvPicPr>
        <p:blipFill>
          <a:blip r:embed="rId3"/>
          <a:stretch>
            <a:fillRect/>
          </a:stretch>
        </p:blipFill>
        <p:spPr>
          <a:xfrm>
            <a:off x="492922" y="890370"/>
            <a:ext cx="2051155" cy="1066855"/>
          </a:xfrm>
          <a:prstGeom prst="rect">
            <a:avLst/>
          </a:prstGeom>
        </p:spPr>
      </p:pic>
      <p:sp>
        <p:nvSpPr>
          <p:cNvPr id="10" name="Google Shape;116;p16">
            <a:extLst>
              <a:ext uri="{FF2B5EF4-FFF2-40B4-BE49-F238E27FC236}">
                <a16:creationId xmlns:a16="http://schemas.microsoft.com/office/drawing/2014/main" id="{E318B407-E7C0-E42F-347B-36D1B9DAD55C}"/>
              </a:ext>
            </a:extLst>
          </p:cNvPr>
          <p:cNvSpPr txBox="1">
            <a:spLocks/>
          </p:cNvSpPr>
          <p:nvPr/>
        </p:nvSpPr>
        <p:spPr>
          <a:xfrm>
            <a:off x="332959" y="1224629"/>
            <a:ext cx="8345996" cy="503019"/>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endParaRPr lang="pt-PT" sz="4400" dirty="0"/>
          </a:p>
        </p:txBody>
      </p:sp>
      <p:sp>
        <p:nvSpPr>
          <p:cNvPr id="11" name="TextBox 10">
            <a:extLst>
              <a:ext uri="{FF2B5EF4-FFF2-40B4-BE49-F238E27FC236}">
                <a16:creationId xmlns:a16="http://schemas.microsoft.com/office/drawing/2014/main" id="{7E564F52-20B9-6056-DB7D-3046567FF69C}"/>
              </a:ext>
            </a:extLst>
          </p:cNvPr>
          <p:cNvSpPr txBox="1"/>
          <p:nvPr/>
        </p:nvSpPr>
        <p:spPr>
          <a:xfrm>
            <a:off x="615593" y="598469"/>
            <a:ext cx="4201002" cy="16158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2800" i="0" u="none" strike="noStrike" cap="none" normalizeH="0" baseline="0" dirty="0">
              <a:ln>
                <a:noFill/>
              </a:ln>
              <a:solidFill>
                <a:schemeClr val="tx1"/>
              </a:solidFill>
              <a:effectLst/>
            </a:endParaRPr>
          </a:p>
          <a:p>
            <a:pPr marL="360000" algn="l" rtl="0">
              <a:spcBef>
                <a:spcPts val="1200"/>
              </a:spcBef>
            </a:pPr>
            <a:endParaRPr kumimoji="0" lang="pt-PT" sz="4000" i="0" u="none" cap="none" spc="0" normalizeH="0" baseline="0" dirty="0">
              <a:ln>
                <a:noFill/>
              </a:ln>
              <a:solidFill>
                <a:srgbClr val="000000"/>
              </a:solidFill>
              <a:effectLst/>
              <a:uFillTx/>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 name="Google Shape;116;p16">
            <a:extLst>
              <a:ext uri="{FF2B5EF4-FFF2-40B4-BE49-F238E27FC236}">
                <a16:creationId xmlns:a16="http://schemas.microsoft.com/office/drawing/2014/main" id="{8835C37C-8CE8-531C-961D-54F3515FC6C6}"/>
              </a:ext>
            </a:extLst>
          </p:cNvPr>
          <p:cNvSpPr txBox="1">
            <a:spLocks/>
          </p:cNvSpPr>
          <p:nvPr/>
        </p:nvSpPr>
        <p:spPr>
          <a:xfrm>
            <a:off x="798004" y="1326174"/>
            <a:ext cx="8345996" cy="503019"/>
          </a:xfrm>
          <a:prstGeom prst="rect">
            <a:avLst/>
          </a:prstGeom>
          <a:ln w="3175">
            <a:miter lim="400000"/>
          </a:ln>
          <a:extLst>
            <a:ext uri="{C572A759-6A51-4108-AA02-DFA0A04FC94B}">
              <ma14:wrappingTextBoxFlag xmlns:ma14="http://schemas.microsoft.com/office/mac/drawingml/2011/main" xmlns=""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pt-PT" dirty="0">
                <a:solidFill>
                  <a:srgbClr val="FF0000"/>
                </a:solidFill>
              </a:rPr>
              <a:t>Problemas</a:t>
            </a:r>
          </a:p>
        </p:txBody>
      </p:sp>
      <p:sp>
        <p:nvSpPr>
          <p:cNvPr id="16" name="TextBox 15">
            <a:extLst>
              <a:ext uri="{FF2B5EF4-FFF2-40B4-BE49-F238E27FC236}">
                <a16:creationId xmlns:a16="http://schemas.microsoft.com/office/drawing/2014/main" id="{07AEB5DC-A297-45D8-03B0-FF024942BDB1}"/>
              </a:ext>
            </a:extLst>
          </p:cNvPr>
          <p:cNvSpPr txBox="1"/>
          <p:nvPr/>
        </p:nvSpPr>
        <p:spPr>
          <a:xfrm>
            <a:off x="5153911" y="2887068"/>
            <a:ext cx="3431387" cy="5386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a:endParaRPr lang="pt-PT" sz="1100" dirty="0"/>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Box 5">
            <a:extLst>
              <a:ext uri="{FF2B5EF4-FFF2-40B4-BE49-F238E27FC236}">
                <a16:creationId xmlns:a16="http://schemas.microsoft.com/office/drawing/2014/main" id="{58903333-1F55-1243-AC41-A61AFA2A4421}"/>
              </a:ext>
            </a:extLst>
          </p:cNvPr>
          <p:cNvSpPr txBox="1"/>
          <p:nvPr/>
        </p:nvSpPr>
        <p:spPr>
          <a:xfrm>
            <a:off x="231284" y="2461913"/>
            <a:ext cx="3104309" cy="246221"/>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PT" sz="1600" b="1" dirty="0"/>
              <a:t>#1 </a:t>
            </a:r>
            <a:r>
              <a:rPr lang="pt-PT" sz="1600" b="1" dirty="0" err="1"/>
              <a:t>Batch</a:t>
            </a:r>
            <a:r>
              <a:rPr lang="pt-PT" sz="1600" b="1" dirty="0"/>
              <a:t> </a:t>
            </a:r>
            <a:r>
              <a:rPr lang="pt-PT" sz="1600" b="1" dirty="0" err="1"/>
              <a:t>vs</a:t>
            </a:r>
            <a:r>
              <a:rPr lang="pt-PT" sz="1600" b="1" dirty="0"/>
              <a:t> </a:t>
            </a:r>
            <a:r>
              <a:rPr lang="pt-PT" sz="1600" b="1" dirty="0" err="1"/>
              <a:t>Streaming</a:t>
            </a:r>
            <a:endParaRPr kumimoji="0" lang="pt-PT" sz="2400" b="1" i="0" u="none" strike="noStrike" cap="none" spc="0" normalizeH="0" baseline="0" dirty="0">
              <a:ln>
                <a:noFill/>
              </a:ln>
              <a:solidFill>
                <a:srgbClr val="000000"/>
              </a:solidFill>
              <a:effectLst/>
              <a:uFillTx/>
              <a:latin typeface="+mn-lt"/>
              <a:ea typeface="+mn-ea"/>
              <a:cs typeface="+mn-cs"/>
              <a:sym typeface="Helvetica Light"/>
            </a:endParaRPr>
          </a:p>
        </p:txBody>
      </p:sp>
      <p:pic>
        <p:nvPicPr>
          <p:cNvPr id="9218" name="Picture 2" descr="What is the difference between batch and stream processing? | thatDot">
            <a:extLst>
              <a:ext uri="{FF2B5EF4-FFF2-40B4-BE49-F238E27FC236}">
                <a16:creationId xmlns:a16="http://schemas.microsoft.com/office/drawing/2014/main" id="{A08888FE-E37B-3801-32AE-D738823259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9985" y="3036800"/>
            <a:ext cx="5312445" cy="20511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BAC20BB-3DB5-0BB5-72A4-34C2A416BBEA}"/>
              </a:ext>
            </a:extLst>
          </p:cNvPr>
          <p:cNvSpPr txBox="1"/>
          <p:nvPr/>
        </p:nvSpPr>
        <p:spPr>
          <a:xfrm>
            <a:off x="197782" y="3212822"/>
            <a:ext cx="3104309" cy="252376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PT" sz="1600" dirty="0"/>
              <a:t>Originalmente projetado para processamento em lote, </a:t>
            </a:r>
            <a:r>
              <a:rPr lang="pt-PT" sz="1600" b="1" dirty="0"/>
              <a:t>o </a:t>
            </a:r>
            <a:r>
              <a:rPr lang="pt-PT" sz="1600" b="1" dirty="0" err="1"/>
              <a:t>Hadoop</a:t>
            </a:r>
            <a:r>
              <a:rPr lang="pt-PT" sz="1600" b="1" dirty="0"/>
              <a:t> </a:t>
            </a:r>
            <a:r>
              <a:rPr lang="pt-PT" sz="1600" b="1" dirty="0" err="1"/>
              <a:t>MapReduce</a:t>
            </a:r>
            <a:r>
              <a:rPr lang="pt-PT" sz="1600" dirty="0"/>
              <a:t> tem uma latência* mais alta e é menos adequado para cenários de processamento em tempo real.</a:t>
            </a:r>
          </a:p>
          <a:p>
            <a:pPr marL="0" marR="0" indent="0" algn="ctr" defTabSz="584200" rtl="0" fontAlgn="auto" latinLnBrk="1" hangingPunct="0">
              <a:lnSpc>
                <a:spcPct val="100000"/>
              </a:lnSpc>
              <a:spcBef>
                <a:spcPts val="0"/>
              </a:spcBef>
              <a:spcAft>
                <a:spcPts val="0"/>
              </a:spcAft>
              <a:buClrTx/>
              <a:buSzTx/>
              <a:buFontTx/>
              <a:buNone/>
              <a:tabLst/>
            </a:pPr>
            <a:endParaRPr lang="pt-PT" sz="1600" dirty="0">
              <a:solidFill>
                <a:srgbClr val="000000"/>
              </a:solidFill>
            </a:endParaRPr>
          </a:p>
          <a:p>
            <a:pPr marL="0" marR="0" indent="0" algn="ctr" defTabSz="584200" rtl="0" fontAlgn="auto" latinLnBrk="1" hangingPunct="0">
              <a:lnSpc>
                <a:spcPct val="100000"/>
              </a:lnSpc>
              <a:spcBef>
                <a:spcPts val="0"/>
              </a:spcBef>
              <a:spcAft>
                <a:spcPts val="0"/>
              </a:spcAft>
              <a:buClrTx/>
              <a:buSzTx/>
              <a:buFontTx/>
              <a:buNone/>
              <a:tabLst/>
            </a:pPr>
            <a:endParaRPr lang="pt-PT" sz="1200" dirty="0">
              <a:solidFill>
                <a:srgbClr val="000000"/>
              </a:solidFill>
            </a:endParaRPr>
          </a:p>
          <a:p>
            <a:pPr marL="0" marR="0" indent="0" algn="l" defTabSz="584200" rtl="0" fontAlgn="auto" latinLnBrk="1" hangingPunct="0">
              <a:lnSpc>
                <a:spcPct val="100000"/>
              </a:lnSpc>
              <a:spcBef>
                <a:spcPts val="0"/>
              </a:spcBef>
              <a:spcAft>
                <a:spcPts val="0"/>
              </a:spcAft>
              <a:buClrTx/>
              <a:buSzTx/>
              <a:buFontTx/>
              <a:buNone/>
              <a:tabLst/>
            </a:pPr>
            <a:r>
              <a:rPr kumimoji="0" lang="pt-PT" sz="1200" b="0" i="0" u="none" strike="noStrike" cap="none" spc="0" normalizeH="0" baseline="0" dirty="0">
                <a:ln>
                  <a:noFill/>
                </a:ln>
                <a:solidFill>
                  <a:srgbClr val="000000"/>
                </a:solidFill>
                <a:effectLst/>
                <a:uFillTx/>
                <a:latin typeface="+mn-lt"/>
                <a:ea typeface="+mn-ea"/>
                <a:cs typeface="+mn-cs"/>
                <a:sym typeface="Helvetica Light"/>
              </a:rPr>
              <a:t>*Latência = o tempo de atraso entre o envio de uma solicitação e o recebimento da resposta.</a:t>
            </a:r>
          </a:p>
          <a:p>
            <a:pPr marL="0" marR="0" indent="0" algn="l"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86546039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721" y="1043461"/>
            <a:ext cx="3394304" cy="865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pt-PT" sz="2800" dirty="0"/>
            </a:br>
            <a:endParaRPr sz="2800" b="1" dirty="0"/>
          </a:p>
        </p:txBody>
      </p:sp>
      <p:sp>
        <p:nvSpPr>
          <p:cNvPr id="5" name="Rectangle 3">
            <a:extLst>
              <a:ext uri="{FF2B5EF4-FFF2-40B4-BE49-F238E27FC236}">
                <a16:creationId xmlns:a16="http://schemas.microsoft.com/office/drawing/2014/main" id="{417E0599-9093-3237-2144-81BCA777E76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945819C-FE81-F735-556C-DE13B743D051}"/>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https://www.guru99.com/create-your-first-hadoop-program.html</a:t>
            </a:r>
          </a:p>
        </p:txBody>
      </p:sp>
      <p:pic>
        <p:nvPicPr>
          <p:cNvPr id="9" name="Picture 8">
            <a:extLst>
              <a:ext uri="{FF2B5EF4-FFF2-40B4-BE49-F238E27FC236}">
                <a16:creationId xmlns:a16="http://schemas.microsoft.com/office/drawing/2014/main" id="{1FDDFF92-BD3B-C523-A832-A06375D891A9}"/>
              </a:ext>
            </a:extLst>
          </p:cNvPr>
          <p:cNvPicPr>
            <a:picLocks noChangeAspect="1"/>
          </p:cNvPicPr>
          <p:nvPr/>
        </p:nvPicPr>
        <p:blipFill>
          <a:blip r:embed="rId3"/>
          <a:stretch>
            <a:fillRect/>
          </a:stretch>
        </p:blipFill>
        <p:spPr>
          <a:xfrm>
            <a:off x="492922" y="890370"/>
            <a:ext cx="2051155" cy="1066855"/>
          </a:xfrm>
          <a:prstGeom prst="rect">
            <a:avLst/>
          </a:prstGeom>
        </p:spPr>
      </p:pic>
      <p:sp>
        <p:nvSpPr>
          <p:cNvPr id="10" name="Google Shape;116;p16">
            <a:extLst>
              <a:ext uri="{FF2B5EF4-FFF2-40B4-BE49-F238E27FC236}">
                <a16:creationId xmlns:a16="http://schemas.microsoft.com/office/drawing/2014/main" id="{E318B407-E7C0-E42F-347B-36D1B9DAD55C}"/>
              </a:ext>
            </a:extLst>
          </p:cNvPr>
          <p:cNvSpPr txBox="1">
            <a:spLocks/>
          </p:cNvSpPr>
          <p:nvPr/>
        </p:nvSpPr>
        <p:spPr>
          <a:xfrm>
            <a:off x="332959" y="1224629"/>
            <a:ext cx="8345996" cy="503019"/>
          </a:xfrm>
          <a:prstGeom prst="rect">
            <a:avLst/>
          </a:prstGeom>
          <a:ln w="3175">
            <a:miter lim="400000"/>
          </a:ln>
          <a:extLst>
            <a:ext uri="{C572A759-6A51-4108-AA02-DFA0A04FC94B}">
              <ma14:wrappingTextBoxFlag xmlns:ma14="http://schemas.microsoft.com/office/mac/drawingml/2011/main" xmlns=""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endParaRPr lang="pt-PT" sz="4400" dirty="0"/>
          </a:p>
        </p:txBody>
      </p:sp>
      <p:sp>
        <p:nvSpPr>
          <p:cNvPr id="11" name="TextBox 10">
            <a:extLst>
              <a:ext uri="{FF2B5EF4-FFF2-40B4-BE49-F238E27FC236}">
                <a16:creationId xmlns:a16="http://schemas.microsoft.com/office/drawing/2014/main" id="{7E564F52-20B9-6056-DB7D-3046567FF69C}"/>
              </a:ext>
            </a:extLst>
          </p:cNvPr>
          <p:cNvSpPr txBox="1"/>
          <p:nvPr/>
        </p:nvSpPr>
        <p:spPr>
          <a:xfrm>
            <a:off x="615593" y="598469"/>
            <a:ext cx="4201002" cy="16158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2800" i="0" u="none" strike="noStrike" cap="none" normalizeH="0" baseline="0" dirty="0">
              <a:ln>
                <a:noFill/>
              </a:ln>
              <a:solidFill>
                <a:schemeClr val="tx1"/>
              </a:solidFill>
              <a:effectLst/>
            </a:endParaRPr>
          </a:p>
          <a:p>
            <a:pPr marL="360000" algn="l" rtl="0">
              <a:spcBef>
                <a:spcPts val="1200"/>
              </a:spcBef>
            </a:pPr>
            <a:endParaRPr kumimoji="0" lang="pt-PT" sz="4000" i="0" u="none" cap="none" spc="0" normalizeH="0" baseline="0" dirty="0">
              <a:ln>
                <a:noFill/>
              </a:ln>
              <a:solidFill>
                <a:srgbClr val="000000"/>
              </a:solidFill>
              <a:effectLst/>
              <a:uFillTx/>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 name="Google Shape;116;p16">
            <a:extLst>
              <a:ext uri="{FF2B5EF4-FFF2-40B4-BE49-F238E27FC236}">
                <a16:creationId xmlns:a16="http://schemas.microsoft.com/office/drawing/2014/main" id="{8835C37C-8CE8-531C-961D-54F3515FC6C6}"/>
              </a:ext>
            </a:extLst>
          </p:cNvPr>
          <p:cNvSpPr txBox="1">
            <a:spLocks/>
          </p:cNvSpPr>
          <p:nvPr/>
        </p:nvSpPr>
        <p:spPr>
          <a:xfrm>
            <a:off x="798004" y="1326174"/>
            <a:ext cx="8345996" cy="503019"/>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pt-PT" dirty="0">
                <a:solidFill>
                  <a:srgbClr val="FF0000"/>
                </a:solidFill>
              </a:rPr>
              <a:t>Problemas</a:t>
            </a:r>
          </a:p>
        </p:txBody>
      </p:sp>
      <p:sp>
        <p:nvSpPr>
          <p:cNvPr id="16" name="TextBox 15">
            <a:extLst>
              <a:ext uri="{FF2B5EF4-FFF2-40B4-BE49-F238E27FC236}">
                <a16:creationId xmlns:a16="http://schemas.microsoft.com/office/drawing/2014/main" id="{07AEB5DC-A297-45D8-03B0-FF024942BDB1}"/>
              </a:ext>
            </a:extLst>
          </p:cNvPr>
          <p:cNvSpPr txBox="1"/>
          <p:nvPr/>
        </p:nvSpPr>
        <p:spPr>
          <a:xfrm>
            <a:off x="5153911" y="2887068"/>
            <a:ext cx="3431387" cy="5386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a:endParaRPr lang="pt-PT" sz="1100" dirty="0"/>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Box 5">
            <a:extLst>
              <a:ext uri="{FF2B5EF4-FFF2-40B4-BE49-F238E27FC236}">
                <a16:creationId xmlns:a16="http://schemas.microsoft.com/office/drawing/2014/main" id="{58903333-1F55-1243-AC41-A61AFA2A4421}"/>
              </a:ext>
            </a:extLst>
          </p:cNvPr>
          <p:cNvSpPr txBox="1"/>
          <p:nvPr/>
        </p:nvSpPr>
        <p:spPr>
          <a:xfrm>
            <a:off x="217013" y="2314598"/>
            <a:ext cx="3104309" cy="49244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PT" sz="1600" b="1" dirty="0"/>
              <a:t>#2 Complexidade de Desenvolvimento e Implantação</a:t>
            </a:r>
            <a:endParaRPr kumimoji="0" lang="pt-PT" sz="24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TextBox 11">
            <a:extLst>
              <a:ext uri="{FF2B5EF4-FFF2-40B4-BE49-F238E27FC236}">
                <a16:creationId xmlns:a16="http://schemas.microsoft.com/office/drawing/2014/main" id="{5BAC20BB-3DB5-0BB5-72A4-34C2A416BBEA}"/>
              </a:ext>
            </a:extLst>
          </p:cNvPr>
          <p:cNvSpPr txBox="1"/>
          <p:nvPr/>
        </p:nvSpPr>
        <p:spPr>
          <a:xfrm>
            <a:off x="197782" y="3428265"/>
            <a:ext cx="3104309" cy="2092881"/>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PT" sz="1600" dirty="0"/>
              <a:t>Desenvolver e depurar aplicativos </a:t>
            </a:r>
            <a:r>
              <a:rPr lang="pt-PT" sz="1600" dirty="0" err="1"/>
              <a:t>MapReduce</a:t>
            </a:r>
            <a:r>
              <a:rPr lang="pt-PT" sz="1600" dirty="0"/>
              <a:t> pode ser complexo e requer um conhecimento profundo do paradigma </a:t>
            </a:r>
            <a:r>
              <a:rPr lang="pt-PT" sz="1600" b="1" dirty="0" err="1"/>
              <a:t>MapReduce</a:t>
            </a:r>
            <a:r>
              <a:rPr lang="pt-PT" sz="1600" b="1" dirty="0"/>
              <a:t> </a:t>
            </a:r>
            <a:r>
              <a:rPr lang="pt-PT" sz="1600" dirty="0"/>
              <a:t>e da API Java ou outras linguagens de programação.</a:t>
            </a:r>
            <a:endParaRPr lang="pt-PT" sz="1600" dirty="0">
              <a:solidFill>
                <a:srgbClr val="000000"/>
              </a:solidFill>
            </a:endParaRPr>
          </a:p>
          <a:p>
            <a:pPr marL="0" marR="0" indent="0" algn="ctr" defTabSz="584200" rtl="0" fontAlgn="auto" latinLnBrk="1" hangingPunct="0">
              <a:lnSpc>
                <a:spcPct val="100000"/>
              </a:lnSpc>
              <a:spcBef>
                <a:spcPts val="0"/>
              </a:spcBef>
              <a:spcAft>
                <a:spcPts val="0"/>
              </a:spcAft>
              <a:buClrTx/>
              <a:buSzTx/>
              <a:buFontTx/>
              <a:buNone/>
              <a:tabLst/>
            </a:pPr>
            <a:endParaRPr lang="pt-PT" sz="1200" dirty="0">
              <a:solidFill>
                <a:srgbClr val="000000"/>
              </a:solidFill>
            </a:endParaRPr>
          </a:p>
          <a:p>
            <a:pPr marL="0" marR="0" indent="0" algn="l" defTabSz="584200" rtl="0" fontAlgn="auto" latinLnBrk="1" hangingPunct="0">
              <a:lnSpc>
                <a:spcPct val="100000"/>
              </a:lnSpc>
              <a:spcBef>
                <a:spcPts val="0"/>
              </a:spcBef>
              <a:spcAft>
                <a:spcPts val="0"/>
              </a:spcAft>
              <a:buClrTx/>
              <a:buSzTx/>
              <a:buFontTx/>
              <a:buNone/>
              <a:tabLst/>
            </a:pPr>
            <a:r>
              <a:rPr kumimoji="0" lang="pt-PT" sz="1200" b="0" i="0" u="none" strike="noStrike" cap="none" spc="0" normalizeH="0" baseline="0" dirty="0">
                <a:ln>
                  <a:noFill/>
                </a:ln>
                <a:solidFill>
                  <a:srgbClr val="000000"/>
                </a:solidFill>
                <a:effectLst/>
                <a:uFillTx/>
                <a:latin typeface="+mn-lt"/>
                <a:ea typeface="+mn-ea"/>
                <a:cs typeface="+mn-cs"/>
                <a:sym typeface="Helvetica Light"/>
              </a:rPr>
              <a:t>.</a:t>
            </a:r>
          </a:p>
          <a:p>
            <a:pPr marL="0" marR="0" indent="0" algn="l"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10242" name="Picture 2" descr="Hadoop &amp; Mapreduce Examples: Create First Program in Java">
            <a:extLst>
              <a:ext uri="{FF2B5EF4-FFF2-40B4-BE49-F238E27FC236}">
                <a16:creationId xmlns:a16="http://schemas.microsoft.com/office/drawing/2014/main" id="{EC917DE7-7E3A-2CD3-782F-C07846305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0090" y="2556041"/>
            <a:ext cx="4129893" cy="2766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04533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721" y="1043461"/>
            <a:ext cx="3394304" cy="865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pt-PT" sz="2800" dirty="0"/>
            </a:br>
            <a:endParaRPr sz="2800" b="1" dirty="0"/>
          </a:p>
        </p:txBody>
      </p:sp>
      <p:sp>
        <p:nvSpPr>
          <p:cNvPr id="5" name="Rectangle 3">
            <a:extLst>
              <a:ext uri="{FF2B5EF4-FFF2-40B4-BE49-F238E27FC236}">
                <a16:creationId xmlns:a16="http://schemas.microsoft.com/office/drawing/2014/main" id="{417E0599-9093-3237-2144-81BCA777E76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945819C-FE81-F735-556C-DE13B743D051}"/>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https://medium.com/@tanstorm/cap%C3%ADtulo-3-escalabilidade-b2a86eb705b6</a:t>
            </a:r>
          </a:p>
        </p:txBody>
      </p:sp>
      <p:pic>
        <p:nvPicPr>
          <p:cNvPr id="9" name="Picture 8">
            <a:extLst>
              <a:ext uri="{FF2B5EF4-FFF2-40B4-BE49-F238E27FC236}">
                <a16:creationId xmlns:a16="http://schemas.microsoft.com/office/drawing/2014/main" id="{1FDDFF92-BD3B-C523-A832-A06375D891A9}"/>
              </a:ext>
            </a:extLst>
          </p:cNvPr>
          <p:cNvPicPr>
            <a:picLocks noChangeAspect="1"/>
          </p:cNvPicPr>
          <p:nvPr/>
        </p:nvPicPr>
        <p:blipFill>
          <a:blip r:embed="rId3"/>
          <a:stretch>
            <a:fillRect/>
          </a:stretch>
        </p:blipFill>
        <p:spPr>
          <a:xfrm>
            <a:off x="492922" y="890370"/>
            <a:ext cx="2051155" cy="1066855"/>
          </a:xfrm>
          <a:prstGeom prst="rect">
            <a:avLst/>
          </a:prstGeom>
        </p:spPr>
      </p:pic>
      <p:sp>
        <p:nvSpPr>
          <p:cNvPr id="10" name="Google Shape;116;p16">
            <a:extLst>
              <a:ext uri="{FF2B5EF4-FFF2-40B4-BE49-F238E27FC236}">
                <a16:creationId xmlns:a16="http://schemas.microsoft.com/office/drawing/2014/main" id="{E318B407-E7C0-E42F-347B-36D1B9DAD55C}"/>
              </a:ext>
            </a:extLst>
          </p:cNvPr>
          <p:cNvSpPr txBox="1">
            <a:spLocks/>
          </p:cNvSpPr>
          <p:nvPr/>
        </p:nvSpPr>
        <p:spPr>
          <a:xfrm>
            <a:off x="332959" y="1224629"/>
            <a:ext cx="8345996" cy="503019"/>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endParaRPr lang="pt-PT" sz="4400" dirty="0"/>
          </a:p>
        </p:txBody>
      </p:sp>
      <p:sp>
        <p:nvSpPr>
          <p:cNvPr id="11" name="TextBox 10">
            <a:extLst>
              <a:ext uri="{FF2B5EF4-FFF2-40B4-BE49-F238E27FC236}">
                <a16:creationId xmlns:a16="http://schemas.microsoft.com/office/drawing/2014/main" id="{7E564F52-20B9-6056-DB7D-3046567FF69C}"/>
              </a:ext>
            </a:extLst>
          </p:cNvPr>
          <p:cNvSpPr txBox="1"/>
          <p:nvPr/>
        </p:nvSpPr>
        <p:spPr>
          <a:xfrm>
            <a:off x="615593" y="598469"/>
            <a:ext cx="4201002" cy="161582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rtl="0"/>
            <a:endParaRPr kumimoji="0" lang="pt-PT" altLang="pt-PT" sz="300" b="1"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2800" i="0" u="none" strike="noStrike" cap="none" normalizeH="0" baseline="0" dirty="0">
              <a:ln>
                <a:noFill/>
              </a:ln>
              <a:solidFill>
                <a:schemeClr val="tx1"/>
              </a:solidFill>
              <a:effectLst/>
            </a:endParaRPr>
          </a:p>
          <a:p>
            <a:pPr marL="360000" algn="l" rtl="0">
              <a:spcBef>
                <a:spcPts val="1200"/>
              </a:spcBef>
            </a:pPr>
            <a:endParaRPr kumimoji="0" lang="pt-PT" sz="4000" i="0" u="none" cap="none" spc="0" normalizeH="0" baseline="0" dirty="0">
              <a:ln>
                <a:noFill/>
              </a:ln>
              <a:solidFill>
                <a:srgbClr val="000000"/>
              </a:solidFill>
              <a:effectLst/>
              <a:uFillTx/>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 name="Google Shape;116;p16">
            <a:extLst>
              <a:ext uri="{FF2B5EF4-FFF2-40B4-BE49-F238E27FC236}">
                <a16:creationId xmlns:a16="http://schemas.microsoft.com/office/drawing/2014/main" id="{8835C37C-8CE8-531C-961D-54F3515FC6C6}"/>
              </a:ext>
            </a:extLst>
          </p:cNvPr>
          <p:cNvSpPr txBox="1">
            <a:spLocks/>
          </p:cNvSpPr>
          <p:nvPr/>
        </p:nvSpPr>
        <p:spPr>
          <a:xfrm>
            <a:off x="798004" y="1326174"/>
            <a:ext cx="8345996" cy="503019"/>
          </a:xfrm>
          <a:prstGeom prst="rect">
            <a:avLst/>
          </a:prstGeom>
          <a:ln w="3175">
            <a:miter lim="400000"/>
          </a:ln>
          <a:extLst>
            <a:ext uri="{C572A759-6A51-4108-AA02-DFA0A04FC94B}">
              <ma14:wrappingTextBoxFlag xmlns:ma14="http://schemas.microsoft.com/office/mac/drawingml/2011/main" xmlns=""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pt-PT" dirty="0">
                <a:solidFill>
                  <a:srgbClr val="FF0000"/>
                </a:solidFill>
              </a:rPr>
              <a:t>Problemas</a:t>
            </a:r>
          </a:p>
        </p:txBody>
      </p:sp>
      <p:sp>
        <p:nvSpPr>
          <p:cNvPr id="16" name="TextBox 15">
            <a:extLst>
              <a:ext uri="{FF2B5EF4-FFF2-40B4-BE49-F238E27FC236}">
                <a16:creationId xmlns:a16="http://schemas.microsoft.com/office/drawing/2014/main" id="{07AEB5DC-A297-45D8-03B0-FF024942BDB1}"/>
              </a:ext>
            </a:extLst>
          </p:cNvPr>
          <p:cNvSpPr txBox="1"/>
          <p:nvPr/>
        </p:nvSpPr>
        <p:spPr>
          <a:xfrm>
            <a:off x="5153911" y="2887068"/>
            <a:ext cx="3431387" cy="53860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a:endParaRPr lang="pt-PT" sz="1100" dirty="0"/>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Box 5">
            <a:extLst>
              <a:ext uri="{FF2B5EF4-FFF2-40B4-BE49-F238E27FC236}">
                <a16:creationId xmlns:a16="http://schemas.microsoft.com/office/drawing/2014/main" id="{58903333-1F55-1243-AC41-A61AFA2A4421}"/>
              </a:ext>
            </a:extLst>
          </p:cNvPr>
          <p:cNvSpPr txBox="1"/>
          <p:nvPr/>
        </p:nvSpPr>
        <p:spPr>
          <a:xfrm>
            <a:off x="217013" y="2437709"/>
            <a:ext cx="3104309" cy="246221"/>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PT" sz="1600" b="1" dirty="0"/>
              <a:t>#4 Ecossistema e Flexibilidade</a:t>
            </a:r>
            <a:endParaRPr kumimoji="0" lang="pt-PT" sz="24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TextBox 11">
            <a:extLst>
              <a:ext uri="{FF2B5EF4-FFF2-40B4-BE49-F238E27FC236}">
                <a16:creationId xmlns:a16="http://schemas.microsoft.com/office/drawing/2014/main" id="{5BAC20BB-3DB5-0BB5-72A4-34C2A416BBEA}"/>
              </a:ext>
            </a:extLst>
          </p:cNvPr>
          <p:cNvSpPr txBox="1"/>
          <p:nvPr/>
        </p:nvSpPr>
        <p:spPr>
          <a:xfrm>
            <a:off x="217012" y="3140848"/>
            <a:ext cx="3104309" cy="98488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PT" sz="1200" dirty="0"/>
              <a:t>O ecossistema </a:t>
            </a:r>
            <a:r>
              <a:rPr lang="pt-PT" sz="1200" dirty="0" err="1"/>
              <a:t>Hadoop</a:t>
            </a:r>
            <a:r>
              <a:rPr lang="pt-PT" sz="1200" dirty="0"/>
              <a:t> é rico em ferramentas e tecnologias, mas a integração entre essas ferramentas pode ser complicada e requer gerenciamento adicional</a:t>
            </a:r>
            <a:r>
              <a:rPr kumimoji="0" lang="pt-PT" sz="1200" b="0" i="0" u="none" strike="noStrike" cap="none" spc="0" normalizeH="0" baseline="0" dirty="0">
                <a:ln>
                  <a:noFill/>
                </a:ln>
                <a:solidFill>
                  <a:srgbClr val="000000"/>
                </a:solidFill>
                <a:effectLst/>
                <a:uFillTx/>
                <a:latin typeface="+mn-lt"/>
                <a:ea typeface="+mn-ea"/>
                <a:cs typeface="+mn-cs"/>
                <a:sym typeface="Helvetica Light"/>
              </a:rPr>
              <a:t>.</a:t>
            </a:r>
          </a:p>
          <a:p>
            <a:pPr marL="0" marR="0" indent="0" algn="l"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11268" name="Picture 4" descr="hadoop_map1">
            <a:extLst>
              <a:ext uri="{FF2B5EF4-FFF2-40B4-BE49-F238E27FC236}">
                <a16:creationId xmlns:a16="http://schemas.microsoft.com/office/drawing/2014/main" id="{44D491E7-8983-66CA-49B7-759E2F9C22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6184" y="2251538"/>
            <a:ext cx="4125667" cy="308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84283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598925" y="943074"/>
            <a:ext cx="7952892" cy="4987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Big Data Timeline</a:t>
            </a:r>
            <a:endParaRPr dirty="0"/>
          </a:p>
        </p:txBody>
      </p:sp>
      <p:grpSp>
        <p:nvGrpSpPr>
          <p:cNvPr id="3" name="Google Shape;117;p16">
            <a:extLst>
              <a:ext uri="{FF2B5EF4-FFF2-40B4-BE49-F238E27FC236}">
                <a16:creationId xmlns:a16="http://schemas.microsoft.com/office/drawing/2014/main" id="{686A287B-E158-D58C-79BA-E3B7A0F64D98}"/>
              </a:ext>
            </a:extLst>
          </p:cNvPr>
          <p:cNvGrpSpPr/>
          <p:nvPr/>
        </p:nvGrpSpPr>
        <p:grpSpPr>
          <a:xfrm>
            <a:off x="606849" y="2220292"/>
            <a:ext cx="1753876" cy="1829550"/>
            <a:chOff x="606849" y="1203350"/>
            <a:chExt cx="1753876" cy="1829550"/>
          </a:xfrm>
        </p:grpSpPr>
        <p:sp>
          <p:nvSpPr>
            <p:cNvPr id="4" name="Google Shape;118;p16">
              <a:extLst>
                <a:ext uri="{FF2B5EF4-FFF2-40B4-BE49-F238E27FC236}">
                  <a16:creationId xmlns:a16="http://schemas.microsoft.com/office/drawing/2014/main" id="{2B225BD5-D1F0-BA3A-3769-01402300E3E8}"/>
                </a:ext>
              </a:extLst>
            </p:cNvPr>
            <p:cNvSpPr/>
            <p:nvPr/>
          </p:nvSpPr>
          <p:spPr>
            <a:xfrm>
              <a:off x="1912750" y="1382375"/>
              <a:ext cx="230100" cy="1119800"/>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9;p16">
              <a:extLst>
                <a:ext uri="{FF2B5EF4-FFF2-40B4-BE49-F238E27FC236}">
                  <a16:creationId xmlns:a16="http://schemas.microsoft.com/office/drawing/2014/main" id="{2DBBF504-FB17-87B9-70B7-9FBD12161995}"/>
                </a:ext>
              </a:extLst>
            </p:cNvPr>
            <p:cNvSpPr/>
            <p:nvPr/>
          </p:nvSpPr>
          <p:spPr>
            <a:xfrm>
              <a:off x="1192125" y="2443825"/>
              <a:ext cx="1134375" cy="589075"/>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2003 - 2004</a:t>
              </a:r>
              <a:endParaRPr sz="1700" dirty="0">
                <a:solidFill>
                  <a:srgbClr val="FFFFFF"/>
                </a:solidFill>
                <a:latin typeface="Fira Sans Extra Condensed"/>
                <a:ea typeface="Fira Sans Extra Condensed"/>
                <a:cs typeface="Fira Sans Extra Condensed"/>
                <a:sym typeface="Fira Sans Extra Condensed"/>
              </a:endParaRPr>
            </a:p>
          </p:txBody>
        </p:sp>
        <p:sp>
          <p:nvSpPr>
            <p:cNvPr id="6" name="Google Shape;120;p16">
              <a:extLst>
                <a:ext uri="{FF2B5EF4-FFF2-40B4-BE49-F238E27FC236}">
                  <a16:creationId xmlns:a16="http://schemas.microsoft.com/office/drawing/2014/main" id="{77D494C0-DFE5-0720-3616-EEF95E578F84}"/>
                </a:ext>
              </a:extLst>
            </p:cNvPr>
            <p:cNvSpPr/>
            <p:nvPr/>
          </p:nvSpPr>
          <p:spPr>
            <a:xfrm>
              <a:off x="2140450" y="1450250"/>
              <a:ext cx="150050" cy="150050"/>
            </a:xfrm>
            <a:custGeom>
              <a:avLst/>
              <a:gdLst/>
              <a:ahLst/>
              <a:cxnLst/>
              <a:rect l="l" t="t" r="r" b="b"/>
              <a:pathLst>
                <a:path w="6002" h="6002" extrusionOk="0">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p16">
              <a:extLst>
                <a:ext uri="{FF2B5EF4-FFF2-40B4-BE49-F238E27FC236}">
                  <a16:creationId xmlns:a16="http://schemas.microsoft.com/office/drawing/2014/main" id="{E759B846-C630-1B66-9052-1C0DE2DADDCB}"/>
                </a:ext>
              </a:extLst>
            </p:cNvPr>
            <p:cNvSpPr/>
            <p:nvPr/>
          </p:nvSpPr>
          <p:spPr>
            <a:xfrm>
              <a:off x="2070200" y="1382375"/>
              <a:ext cx="290525" cy="286075"/>
            </a:xfrm>
            <a:custGeom>
              <a:avLst/>
              <a:gdLst/>
              <a:ahLst/>
              <a:cxnLst/>
              <a:rect l="l" t="t" r="r" b="b"/>
              <a:pathLst>
                <a:path w="11621" h="11443" extrusionOk="0">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22;p16">
              <a:extLst>
                <a:ext uri="{FF2B5EF4-FFF2-40B4-BE49-F238E27FC236}">
                  <a16:creationId xmlns:a16="http://schemas.microsoft.com/office/drawing/2014/main" id="{DA27FCA1-D968-EA82-AF94-78412B23E719}"/>
                </a:ext>
              </a:extLst>
            </p:cNvPr>
            <p:cNvSpPr txBox="1"/>
            <p:nvPr/>
          </p:nvSpPr>
          <p:spPr>
            <a:xfrm>
              <a:off x="606849" y="1550190"/>
              <a:ext cx="13059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t-PT" sz="1200" dirty="0">
                  <a:solidFill>
                    <a:srgbClr val="434343"/>
                  </a:solidFill>
                  <a:latin typeface="Roboto"/>
                  <a:ea typeface="Roboto"/>
                  <a:cs typeface="Roboto"/>
                  <a:sym typeface="Roboto"/>
                </a:rPr>
                <a:t>Conceitos fundamentais do artigo do Google</a:t>
              </a:r>
              <a:endParaRPr lang="en-US" sz="1200" dirty="0">
                <a:solidFill>
                  <a:srgbClr val="434343"/>
                </a:solidFill>
                <a:latin typeface="Roboto"/>
                <a:ea typeface="Roboto"/>
                <a:cs typeface="Roboto"/>
                <a:sym typeface="Roboto"/>
              </a:endParaRPr>
            </a:p>
          </p:txBody>
        </p:sp>
        <p:sp>
          <p:nvSpPr>
            <p:cNvPr id="9" name="Google Shape;123;p16">
              <a:extLst>
                <a:ext uri="{FF2B5EF4-FFF2-40B4-BE49-F238E27FC236}">
                  <a16:creationId xmlns:a16="http://schemas.microsoft.com/office/drawing/2014/main" id="{AA338339-525D-3C79-D97B-A1E16A1313E0}"/>
                </a:ext>
              </a:extLst>
            </p:cNvPr>
            <p:cNvSpPr txBox="1"/>
            <p:nvPr/>
          </p:nvSpPr>
          <p:spPr>
            <a:xfrm>
              <a:off x="606849" y="1203350"/>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Início</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0" name="Google Shape;124;p16">
            <a:extLst>
              <a:ext uri="{FF2B5EF4-FFF2-40B4-BE49-F238E27FC236}">
                <a16:creationId xmlns:a16="http://schemas.microsoft.com/office/drawing/2014/main" id="{F11E91B8-EC79-578D-28F4-15ECF6926258}"/>
              </a:ext>
            </a:extLst>
          </p:cNvPr>
          <p:cNvGrpSpPr/>
          <p:nvPr/>
        </p:nvGrpSpPr>
        <p:grpSpPr>
          <a:xfrm>
            <a:off x="2980649" y="2185555"/>
            <a:ext cx="1785151" cy="1864287"/>
            <a:chOff x="2980649" y="1168613"/>
            <a:chExt cx="1785151" cy="1864287"/>
          </a:xfrm>
        </p:grpSpPr>
        <p:sp>
          <p:nvSpPr>
            <p:cNvPr id="11" name="Google Shape;125;p16">
              <a:extLst>
                <a:ext uri="{FF2B5EF4-FFF2-40B4-BE49-F238E27FC236}">
                  <a16:creationId xmlns:a16="http://schemas.microsoft.com/office/drawing/2014/main" id="{CE525A57-5A5D-1A81-2AA1-7965D92F4C64}"/>
                </a:ext>
              </a:extLst>
            </p:cNvPr>
            <p:cNvSpPr/>
            <p:nvPr/>
          </p:nvSpPr>
          <p:spPr>
            <a:xfrm>
              <a:off x="4286550" y="1382375"/>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p16">
              <a:extLst>
                <a:ext uri="{FF2B5EF4-FFF2-40B4-BE49-F238E27FC236}">
                  <a16:creationId xmlns:a16="http://schemas.microsoft.com/office/drawing/2014/main" id="{17149C0A-D629-3787-45BA-EE60685E7C9E}"/>
                </a:ext>
              </a:extLst>
            </p:cNvPr>
            <p:cNvSpPr/>
            <p:nvPr/>
          </p:nvSpPr>
          <p:spPr>
            <a:xfrm>
              <a:off x="3460550" y="2443825"/>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2008</a:t>
              </a:r>
              <a:endParaRPr sz="1700" dirty="0">
                <a:solidFill>
                  <a:srgbClr val="FFFFFF"/>
                </a:solidFill>
                <a:latin typeface="Fira Sans Extra Condensed"/>
                <a:ea typeface="Fira Sans Extra Condensed"/>
                <a:cs typeface="Fira Sans Extra Condensed"/>
                <a:sym typeface="Fira Sans Extra Condensed"/>
              </a:endParaRPr>
            </a:p>
          </p:txBody>
        </p:sp>
        <p:sp>
          <p:nvSpPr>
            <p:cNvPr id="13" name="Google Shape;127;p16">
              <a:extLst>
                <a:ext uri="{FF2B5EF4-FFF2-40B4-BE49-F238E27FC236}">
                  <a16:creationId xmlns:a16="http://schemas.microsoft.com/office/drawing/2014/main" id="{5FF33D25-975A-2AFA-A038-C22F5811FE10}"/>
                </a:ext>
              </a:extLst>
            </p:cNvPr>
            <p:cNvSpPr/>
            <p:nvPr/>
          </p:nvSpPr>
          <p:spPr>
            <a:xfrm>
              <a:off x="4460675" y="1496375"/>
              <a:ext cx="89325" cy="171175"/>
            </a:xfrm>
            <a:custGeom>
              <a:avLst/>
              <a:gdLst/>
              <a:ahLst/>
              <a:cxnLst/>
              <a:rect l="l" t="t" r="r" b="b"/>
              <a:pathLst>
                <a:path w="3573" h="6847" extrusionOk="0">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p16">
              <a:extLst>
                <a:ext uri="{FF2B5EF4-FFF2-40B4-BE49-F238E27FC236}">
                  <a16:creationId xmlns:a16="http://schemas.microsoft.com/office/drawing/2014/main" id="{417C6996-57D8-2DA9-E945-0C50F242665F}"/>
                </a:ext>
              </a:extLst>
            </p:cNvPr>
            <p:cNvSpPr/>
            <p:nvPr/>
          </p:nvSpPr>
          <p:spPr>
            <a:xfrm>
              <a:off x="4564850" y="1436850"/>
              <a:ext cx="92900" cy="230700"/>
            </a:xfrm>
            <a:custGeom>
              <a:avLst/>
              <a:gdLst/>
              <a:ahLst/>
              <a:cxnLst/>
              <a:rect l="l" t="t" r="r" b="b"/>
              <a:pathLst>
                <a:path w="3716" h="9228" extrusionOk="0">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p16">
              <a:extLst>
                <a:ext uri="{FF2B5EF4-FFF2-40B4-BE49-F238E27FC236}">
                  <a16:creationId xmlns:a16="http://schemas.microsoft.com/office/drawing/2014/main" id="{FB3CDAFB-AB6B-F3A8-1263-6A2C44CF7C53}"/>
                </a:ext>
              </a:extLst>
            </p:cNvPr>
            <p:cNvSpPr/>
            <p:nvPr/>
          </p:nvSpPr>
          <p:spPr>
            <a:xfrm>
              <a:off x="4672600" y="1380900"/>
              <a:ext cx="93200" cy="286650"/>
            </a:xfrm>
            <a:custGeom>
              <a:avLst/>
              <a:gdLst/>
              <a:ahLst/>
              <a:cxnLst/>
              <a:rect l="l" t="t" r="r" b="b"/>
              <a:pathLst>
                <a:path w="3728" h="11466" extrusionOk="0">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p16">
              <a:extLst>
                <a:ext uri="{FF2B5EF4-FFF2-40B4-BE49-F238E27FC236}">
                  <a16:creationId xmlns:a16="http://schemas.microsoft.com/office/drawing/2014/main" id="{860AA49B-9FCB-21B3-47F8-4DE86CD5DDAC}"/>
                </a:ext>
              </a:extLst>
            </p:cNvPr>
            <p:cNvSpPr txBox="1"/>
            <p:nvPr/>
          </p:nvSpPr>
          <p:spPr>
            <a:xfrm>
              <a:off x="2980649" y="1550190"/>
              <a:ext cx="13059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rgbClr val="434343"/>
                  </a:solidFill>
                  <a:latin typeface="Roboto"/>
                  <a:ea typeface="Roboto"/>
                  <a:cs typeface="Roboto"/>
                  <a:sym typeface="Roboto"/>
                </a:rPr>
                <a:t>Hadoop 1.0 com HDFS e MapReduce</a:t>
              </a:r>
            </a:p>
          </p:txBody>
        </p:sp>
        <p:sp>
          <p:nvSpPr>
            <p:cNvPr id="17" name="Google Shape;131;p16">
              <a:extLst>
                <a:ext uri="{FF2B5EF4-FFF2-40B4-BE49-F238E27FC236}">
                  <a16:creationId xmlns:a16="http://schemas.microsoft.com/office/drawing/2014/main" id="{645D97FF-920F-D3E9-FE15-6ADC4A8DC5FB}"/>
                </a:ext>
              </a:extLst>
            </p:cNvPr>
            <p:cNvSpPr txBox="1"/>
            <p:nvPr/>
          </p:nvSpPr>
          <p:spPr>
            <a:xfrm>
              <a:off x="2988074" y="1168613"/>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Yahoo e Hadoop</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8" name="Google Shape;132;p16">
            <a:extLst>
              <a:ext uri="{FF2B5EF4-FFF2-40B4-BE49-F238E27FC236}">
                <a16:creationId xmlns:a16="http://schemas.microsoft.com/office/drawing/2014/main" id="{3D35D628-F0C8-364E-A3E6-6EEEE14CBDB8}"/>
              </a:ext>
            </a:extLst>
          </p:cNvPr>
          <p:cNvGrpSpPr/>
          <p:nvPr/>
        </p:nvGrpSpPr>
        <p:grpSpPr>
          <a:xfrm>
            <a:off x="5354475" y="2220292"/>
            <a:ext cx="1783050" cy="1829550"/>
            <a:chOff x="5354475" y="1203350"/>
            <a:chExt cx="1783050" cy="1829550"/>
          </a:xfrm>
        </p:grpSpPr>
        <p:sp>
          <p:nvSpPr>
            <p:cNvPr id="19" name="Google Shape;133;p16">
              <a:extLst>
                <a:ext uri="{FF2B5EF4-FFF2-40B4-BE49-F238E27FC236}">
                  <a16:creationId xmlns:a16="http://schemas.microsoft.com/office/drawing/2014/main" id="{99A976E2-72C7-D882-B3C9-B8728EB60875}"/>
                </a:ext>
              </a:extLst>
            </p:cNvPr>
            <p:cNvSpPr/>
            <p:nvPr/>
          </p:nvSpPr>
          <p:spPr>
            <a:xfrm>
              <a:off x="6657075" y="1382375"/>
              <a:ext cx="230425" cy="111980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p16">
              <a:extLst>
                <a:ext uri="{FF2B5EF4-FFF2-40B4-BE49-F238E27FC236}">
                  <a16:creationId xmlns:a16="http://schemas.microsoft.com/office/drawing/2014/main" id="{139C169A-8E2C-2B68-A3A3-2CD63177D071}"/>
                </a:ext>
              </a:extLst>
            </p:cNvPr>
            <p:cNvSpPr/>
            <p:nvPr/>
          </p:nvSpPr>
          <p:spPr>
            <a:xfrm>
              <a:off x="5831075" y="2443825"/>
              <a:ext cx="1240375" cy="589075"/>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2011-2013</a:t>
              </a:r>
              <a:endParaRPr sz="1700" dirty="0">
                <a:solidFill>
                  <a:srgbClr val="FFFFFF"/>
                </a:solidFill>
                <a:latin typeface="Fira Sans Extra Condensed"/>
                <a:ea typeface="Fira Sans Extra Condensed"/>
                <a:cs typeface="Fira Sans Extra Condensed"/>
                <a:sym typeface="Fira Sans Extra Condensed"/>
              </a:endParaRPr>
            </a:p>
          </p:txBody>
        </p:sp>
        <p:sp>
          <p:nvSpPr>
            <p:cNvPr id="21" name="Google Shape;135;p16">
              <a:extLst>
                <a:ext uri="{FF2B5EF4-FFF2-40B4-BE49-F238E27FC236}">
                  <a16:creationId xmlns:a16="http://schemas.microsoft.com/office/drawing/2014/main" id="{00A56FC3-932B-371B-4BFB-6A47CD39349C}"/>
                </a:ext>
              </a:extLst>
            </p:cNvPr>
            <p:cNvSpPr/>
            <p:nvPr/>
          </p:nvSpPr>
          <p:spPr>
            <a:xfrm>
              <a:off x="6915750" y="1412900"/>
              <a:ext cx="145875" cy="82925"/>
            </a:xfrm>
            <a:custGeom>
              <a:avLst/>
              <a:gdLst/>
              <a:ahLst/>
              <a:cxnLst/>
              <a:rect l="l" t="t" r="r" b="b"/>
              <a:pathLst>
                <a:path w="5835" h="3317" extrusionOk="0">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p16">
              <a:extLst>
                <a:ext uri="{FF2B5EF4-FFF2-40B4-BE49-F238E27FC236}">
                  <a16:creationId xmlns:a16="http://schemas.microsoft.com/office/drawing/2014/main" id="{26BFF1FE-83FC-3EA7-A3B4-ACC60DB63973}"/>
                </a:ext>
              </a:extLst>
            </p:cNvPr>
            <p:cNvSpPr/>
            <p:nvPr/>
          </p:nvSpPr>
          <p:spPr>
            <a:xfrm>
              <a:off x="6877350" y="1382225"/>
              <a:ext cx="260175" cy="250200"/>
            </a:xfrm>
            <a:custGeom>
              <a:avLst/>
              <a:gdLst/>
              <a:ahLst/>
              <a:cxnLst/>
              <a:rect l="l" t="t" r="r" b="b"/>
              <a:pathLst>
                <a:path w="10407" h="10008" extrusionOk="0">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p16">
              <a:extLst>
                <a:ext uri="{FF2B5EF4-FFF2-40B4-BE49-F238E27FC236}">
                  <a16:creationId xmlns:a16="http://schemas.microsoft.com/office/drawing/2014/main" id="{12848583-5887-816F-DAC8-AF6EA0484746}"/>
                </a:ext>
              </a:extLst>
            </p:cNvPr>
            <p:cNvSpPr txBox="1"/>
            <p:nvPr/>
          </p:nvSpPr>
          <p:spPr>
            <a:xfrm>
              <a:off x="5354475" y="1349448"/>
              <a:ext cx="13059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pt-PT" sz="1200" dirty="0">
                <a:solidFill>
                  <a:srgbClr val="434343"/>
                </a:solidFill>
                <a:latin typeface="Roboto"/>
                <a:ea typeface="Roboto"/>
                <a:cs typeface="Roboto"/>
                <a:sym typeface="Roboto"/>
              </a:endParaRPr>
            </a:p>
            <a:p>
              <a:pPr marL="0" lvl="0" indent="0" rtl="0">
                <a:spcBef>
                  <a:spcPts val="0"/>
                </a:spcBef>
                <a:spcAft>
                  <a:spcPts val="0"/>
                </a:spcAft>
                <a:buNone/>
              </a:pPr>
              <a:r>
                <a:rPr lang="pt-PT" sz="1200" dirty="0">
                  <a:solidFill>
                    <a:srgbClr val="434343"/>
                  </a:solidFill>
                  <a:latin typeface="Roboto"/>
                  <a:ea typeface="Roboto"/>
                  <a:cs typeface="Roboto"/>
                  <a:sym typeface="Roboto"/>
                </a:rPr>
                <a:t>Lançamento o YARN, expandindo seu ecossistema</a:t>
              </a:r>
              <a:endParaRPr lang="en-US" sz="1200" dirty="0">
                <a:solidFill>
                  <a:srgbClr val="434343"/>
                </a:solidFill>
                <a:latin typeface="Roboto"/>
                <a:ea typeface="Roboto"/>
                <a:cs typeface="Roboto"/>
                <a:sym typeface="Roboto"/>
              </a:endParaRPr>
            </a:p>
          </p:txBody>
        </p:sp>
        <p:sp>
          <p:nvSpPr>
            <p:cNvPr id="24" name="Google Shape;138;p16">
              <a:extLst>
                <a:ext uri="{FF2B5EF4-FFF2-40B4-BE49-F238E27FC236}">
                  <a16:creationId xmlns:a16="http://schemas.microsoft.com/office/drawing/2014/main" id="{16A7E419-B0B4-905B-A9EA-93828A8667EF}"/>
                </a:ext>
              </a:extLst>
            </p:cNvPr>
            <p:cNvSpPr txBox="1"/>
            <p:nvPr/>
          </p:nvSpPr>
          <p:spPr>
            <a:xfrm>
              <a:off x="5354475" y="1203350"/>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Hadoop 2.0</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5" name="Google Shape;139;p16">
            <a:extLst>
              <a:ext uri="{FF2B5EF4-FFF2-40B4-BE49-F238E27FC236}">
                <a16:creationId xmlns:a16="http://schemas.microsoft.com/office/drawing/2014/main" id="{18E97BC6-F04B-6672-C087-5A69F42771E5}"/>
              </a:ext>
            </a:extLst>
          </p:cNvPr>
          <p:cNvGrpSpPr/>
          <p:nvPr/>
        </p:nvGrpSpPr>
        <p:grpSpPr>
          <a:xfrm>
            <a:off x="1634188" y="3460767"/>
            <a:ext cx="1881162" cy="1781012"/>
            <a:chOff x="1634188" y="2443825"/>
            <a:chExt cx="1881162" cy="1781012"/>
          </a:xfrm>
        </p:grpSpPr>
        <p:sp>
          <p:nvSpPr>
            <p:cNvPr id="26" name="Google Shape;140;p16">
              <a:extLst>
                <a:ext uri="{FF2B5EF4-FFF2-40B4-BE49-F238E27FC236}">
                  <a16:creationId xmlns:a16="http://schemas.microsoft.com/office/drawing/2014/main" id="{BED5B6C4-8936-C590-6700-1C6360930CC4}"/>
                </a:ext>
              </a:extLst>
            </p:cNvPr>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1;p16">
              <a:extLst>
                <a:ext uri="{FF2B5EF4-FFF2-40B4-BE49-F238E27FC236}">
                  <a16:creationId xmlns:a16="http://schemas.microsoft.com/office/drawing/2014/main" id="{743C082B-9398-1F31-F344-7827C5EDD301}"/>
                </a:ext>
              </a:extLst>
            </p:cNvPr>
            <p:cNvSpPr/>
            <p:nvPr/>
          </p:nvSpPr>
          <p:spPr>
            <a:xfrm>
              <a:off x="2275275" y="2443825"/>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2005-2006</a:t>
              </a:r>
              <a:endParaRPr sz="1700" dirty="0">
                <a:solidFill>
                  <a:srgbClr val="FFFFFF"/>
                </a:solidFill>
                <a:latin typeface="Fira Sans Extra Condensed"/>
                <a:ea typeface="Fira Sans Extra Condensed"/>
                <a:cs typeface="Fira Sans Extra Condensed"/>
                <a:sym typeface="Fira Sans Extra Condensed"/>
              </a:endParaRPr>
            </a:p>
          </p:txBody>
        </p:sp>
        <p:sp>
          <p:nvSpPr>
            <p:cNvPr id="30" name="Google Shape;144;p16">
              <a:extLst>
                <a:ext uri="{FF2B5EF4-FFF2-40B4-BE49-F238E27FC236}">
                  <a16:creationId xmlns:a16="http://schemas.microsoft.com/office/drawing/2014/main" id="{7B3E2474-B48C-1D9F-C15F-068E1C2C9631}"/>
                </a:ext>
              </a:extLst>
            </p:cNvPr>
            <p:cNvSpPr txBox="1"/>
            <p:nvPr/>
          </p:nvSpPr>
          <p:spPr>
            <a:xfrm>
              <a:off x="1634188" y="3689937"/>
              <a:ext cx="14013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434343"/>
                  </a:solidFill>
                  <a:latin typeface="Roboto"/>
                  <a:ea typeface="Roboto"/>
                  <a:cs typeface="Roboto"/>
                  <a:sym typeface="Roboto"/>
                </a:rPr>
                <a:t>Desenvolvimento Inicial</a:t>
              </a:r>
              <a:endParaRPr sz="1200" dirty="0">
                <a:solidFill>
                  <a:srgbClr val="434343"/>
                </a:solidFill>
                <a:latin typeface="Roboto"/>
                <a:ea typeface="Roboto"/>
                <a:cs typeface="Roboto"/>
                <a:sym typeface="Roboto"/>
              </a:endParaRPr>
            </a:p>
          </p:txBody>
        </p:sp>
        <p:sp>
          <p:nvSpPr>
            <p:cNvPr id="31" name="Google Shape;145;p16">
              <a:extLst>
                <a:ext uri="{FF2B5EF4-FFF2-40B4-BE49-F238E27FC236}">
                  <a16:creationId xmlns:a16="http://schemas.microsoft.com/office/drawing/2014/main" id="{6033ACBC-4D5E-C6DC-DC35-55061222715F}"/>
                </a:ext>
              </a:extLst>
            </p:cNvPr>
            <p:cNvSpPr txBox="1"/>
            <p:nvPr/>
          </p:nvSpPr>
          <p:spPr>
            <a:xfrm>
              <a:off x="1634188" y="3343088"/>
              <a:ext cx="14013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Apache Hadoop</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8" name="Google Shape;146;p16">
            <a:extLst>
              <a:ext uri="{FF2B5EF4-FFF2-40B4-BE49-F238E27FC236}">
                <a16:creationId xmlns:a16="http://schemas.microsoft.com/office/drawing/2014/main" id="{85B73AF1-6514-53F2-0148-A51DED694DCD}"/>
              </a:ext>
            </a:extLst>
          </p:cNvPr>
          <p:cNvGrpSpPr/>
          <p:nvPr/>
        </p:nvGrpSpPr>
        <p:grpSpPr>
          <a:xfrm>
            <a:off x="3835470" y="3460767"/>
            <a:ext cx="2094755" cy="1781012"/>
            <a:chOff x="3835470" y="2443825"/>
            <a:chExt cx="2094755" cy="1781012"/>
          </a:xfrm>
        </p:grpSpPr>
        <p:sp>
          <p:nvSpPr>
            <p:cNvPr id="39" name="Google Shape;147;p16">
              <a:extLst>
                <a:ext uri="{FF2B5EF4-FFF2-40B4-BE49-F238E27FC236}">
                  <a16:creationId xmlns:a16="http://schemas.microsoft.com/office/drawing/2014/main" id="{BDED6AA6-020B-2FA2-6FBC-651F4E57D15E}"/>
                </a:ext>
              </a:extLst>
            </p:cNvPr>
            <p:cNvSpPr/>
            <p:nvPr/>
          </p:nvSpPr>
          <p:spPr>
            <a:xfrm>
              <a:off x="5409300" y="2993300"/>
              <a:ext cx="230125" cy="112010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8;p16">
              <a:extLst>
                <a:ext uri="{FF2B5EF4-FFF2-40B4-BE49-F238E27FC236}">
                  <a16:creationId xmlns:a16="http://schemas.microsoft.com/office/drawing/2014/main" id="{A4B8F613-F120-9B15-7585-5BB10DDF59B3}"/>
                </a:ext>
              </a:extLst>
            </p:cNvPr>
            <p:cNvSpPr/>
            <p:nvPr/>
          </p:nvSpPr>
          <p:spPr>
            <a:xfrm>
              <a:off x="4645825" y="2443825"/>
              <a:ext cx="1240350" cy="589075"/>
            </a:xfrm>
            <a:custGeom>
              <a:avLst/>
              <a:gdLst/>
              <a:ahLst/>
              <a:cxnLst/>
              <a:rect l="l" t="t" r="r" b="b"/>
              <a:pathLst>
                <a:path w="49614" h="23563" extrusionOk="0">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2009</a:t>
              </a:r>
              <a:endParaRPr sz="1700" dirty="0">
                <a:solidFill>
                  <a:srgbClr val="FFFFFF"/>
                </a:solidFill>
                <a:latin typeface="Fira Sans Extra Condensed"/>
                <a:ea typeface="Fira Sans Extra Condensed"/>
                <a:cs typeface="Fira Sans Extra Condensed"/>
                <a:sym typeface="Fira Sans Extra Condensed"/>
              </a:endParaRPr>
            </a:p>
          </p:txBody>
        </p:sp>
        <p:sp>
          <p:nvSpPr>
            <p:cNvPr id="41" name="Google Shape;149;p16">
              <a:extLst>
                <a:ext uri="{FF2B5EF4-FFF2-40B4-BE49-F238E27FC236}">
                  <a16:creationId xmlns:a16="http://schemas.microsoft.com/office/drawing/2014/main" id="{1045221C-7C0C-733D-750D-840B2D83A524}"/>
                </a:ext>
              </a:extLst>
            </p:cNvPr>
            <p:cNvSpPr/>
            <p:nvPr/>
          </p:nvSpPr>
          <p:spPr>
            <a:xfrm>
              <a:off x="5668275" y="3945200"/>
              <a:ext cx="22050" cy="22050"/>
            </a:xfrm>
            <a:custGeom>
              <a:avLst/>
              <a:gdLst/>
              <a:ahLst/>
              <a:cxnLst/>
              <a:rect l="l" t="t" r="r" b="b"/>
              <a:pathLst>
                <a:path w="882" h="882" extrusionOk="0">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0;p16">
              <a:extLst>
                <a:ext uri="{FF2B5EF4-FFF2-40B4-BE49-F238E27FC236}">
                  <a16:creationId xmlns:a16="http://schemas.microsoft.com/office/drawing/2014/main" id="{4B985476-91CE-A82F-294E-57E3D4D3F642}"/>
                </a:ext>
              </a:extLst>
            </p:cNvPr>
            <p:cNvSpPr/>
            <p:nvPr/>
          </p:nvSpPr>
          <p:spPr>
            <a:xfrm>
              <a:off x="5712325" y="3945200"/>
              <a:ext cx="22350" cy="22050"/>
            </a:xfrm>
            <a:custGeom>
              <a:avLst/>
              <a:gdLst/>
              <a:ahLst/>
              <a:cxnLst/>
              <a:rect l="l" t="t" r="r" b="b"/>
              <a:pathLst>
                <a:path w="894" h="882" extrusionOk="0">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1;p16">
              <a:extLst>
                <a:ext uri="{FF2B5EF4-FFF2-40B4-BE49-F238E27FC236}">
                  <a16:creationId xmlns:a16="http://schemas.microsoft.com/office/drawing/2014/main" id="{5F26FF39-0CC7-D773-048C-F5FA61D11E39}"/>
                </a:ext>
              </a:extLst>
            </p:cNvPr>
            <p:cNvSpPr/>
            <p:nvPr/>
          </p:nvSpPr>
          <p:spPr>
            <a:xfrm>
              <a:off x="5756675" y="3945200"/>
              <a:ext cx="22050" cy="22050"/>
            </a:xfrm>
            <a:custGeom>
              <a:avLst/>
              <a:gdLst/>
              <a:ahLst/>
              <a:cxnLst/>
              <a:rect l="l" t="t" r="r" b="b"/>
              <a:pathLst>
                <a:path w="882" h="882" extrusionOk="0">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p16">
              <a:extLst>
                <a:ext uri="{FF2B5EF4-FFF2-40B4-BE49-F238E27FC236}">
                  <a16:creationId xmlns:a16="http://schemas.microsoft.com/office/drawing/2014/main" id="{452B44AC-0F50-2D9D-C256-0600EDA8E7A8}"/>
                </a:ext>
              </a:extLst>
            </p:cNvPr>
            <p:cNvSpPr/>
            <p:nvPr/>
          </p:nvSpPr>
          <p:spPr>
            <a:xfrm>
              <a:off x="5800725" y="3945200"/>
              <a:ext cx="22050" cy="22050"/>
            </a:xfrm>
            <a:custGeom>
              <a:avLst/>
              <a:gdLst/>
              <a:ahLst/>
              <a:cxnLst/>
              <a:rect l="l" t="t" r="r" b="b"/>
              <a:pathLst>
                <a:path w="882" h="882" extrusionOk="0">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3;p16">
              <a:extLst>
                <a:ext uri="{FF2B5EF4-FFF2-40B4-BE49-F238E27FC236}">
                  <a16:creationId xmlns:a16="http://schemas.microsoft.com/office/drawing/2014/main" id="{D86AD567-AD23-9A56-151D-D49142F97141}"/>
                </a:ext>
              </a:extLst>
            </p:cNvPr>
            <p:cNvSpPr/>
            <p:nvPr/>
          </p:nvSpPr>
          <p:spPr>
            <a:xfrm>
              <a:off x="5614100" y="3803225"/>
              <a:ext cx="316125" cy="324450"/>
            </a:xfrm>
            <a:custGeom>
              <a:avLst/>
              <a:gdLst/>
              <a:ahLst/>
              <a:cxnLst/>
              <a:rect l="l" t="t" r="r" b="b"/>
              <a:pathLst>
                <a:path w="12645" h="12978" extrusionOk="0">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4;p16">
              <a:extLst>
                <a:ext uri="{FF2B5EF4-FFF2-40B4-BE49-F238E27FC236}">
                  <a16:creationId xmlns:a16="http://schemas.microsoft.com/office/drawing/2014/main" id="{550D0139-17B1-CF04-96B7-B98207DA0BF9}"/>
                </a:ext>
              </a:extLst>
            </p:cNvPr>
            <p:cNvSpPr txBox="1"/>
            <p:nvPr/>
          </p:nvSpPr>
          <p:spPr>
            <a:xfrm>
              <a:off x="4007988" y="3689937"/>
              <a:ext cx="14013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pt-PT" sz="1200" dirty="0">
                <a:solidFill>
                  <a:srgbClr val="434343"/>
                </a:solidFill>
                <a:latin typeface="Roboto"/>
                <a:ea typeface="Roboto"/>
                <a:cs typeface="Roboto"/>
                <a:sym typeface="Roboto"/>
              </a:endParaRPr>
            </a:p>
            <a:p>
              <a:pPr marL="0" lvl="0" indent="0" rtl="0">
                <a:spcBef>
                  <a:spcPts val="0"/>
                </a:spcBef>
                <a:spcAft>
                  <a:spcPts val="0"/>
                </a:spcAft>
                <a:buNone/>
              </a:pPr>
              <a:r>
                <a:rPr lang="pt-PT" sz="1200" dirty="0">
                  <a:solidFill>
                    <a:srgbClr val="434343"/>
                  </a:solidFill>
                  <a:latin typeface="Roboto"/>
                  <a:ea typeface="Roboto"/>
                  <a:cs typeface="Roboto"/>
                  <a:sym typeface="Roboto"/>
                </a:rPr>
                <a:t>Desenvolvimento do </a:t>
              </a:r>
              <a:r>
                <a:rPr lang="pt-PT" sz="1200" dirty="0" err="1">
                  <a:solidFill>
                    <a:srgbClr val="434343"/>
                  </a:solidFill>
                  <a:latin typeface="Roboto"/>
                  <a:ea typeface="Roboto"/>
                  <a:cs typeface="Roboto"/>
                  <a:sym typeface="Roboto"/>
                </a:rPr>
                <a:t>Spark</a:t>
              </a:r>
              <a:r>
                <a:rPr lang="pt-PT" sz="1200" dirty="0">
                  <a:solidFill>
                    <a:srgbClr val="434343"/>
                  </a:solidFill>
                  <a:latin typeface="Roboto"/>
                  <a:ea typeface="Roboto"/>
                  <a:cs typeface="Roboto"/>
                  <a:sym typeface="Roboto"/>
                </a:rPr>
                <a:t> na UC Berkeley</a:t>
              </a:r>
              <a:endParaRPr lang="en-US" sz="1200" dirty="0">
                <a:solidFill>
                  <a:srgbClr val="434343"/>
                </a:solidFill>
                <a:latin typeface="Roboto"/>
                <a:ea typeface="Roboto"/>
                <a:cs typeface="Roboto"/>
                <a:sym typeface="Roboto"/>
              </a:endParaRPr>
            </a:p>
          </p:txBody>
        </p:sp>
        <p:sp>
          <p:nvSpPr>
            <p:cNvPr id="47" name="Google Shape;155;p16">
              <a:extLst>
                <a:ext uri="{FF2B5EF4-FFF2-40B4-BE49-F238E27FC236}">
                  <a16:creationId xmlns:a16="http://schemas.microsoft.com/office/drawing/2014/main" id="{B9BD1773-478F-8D24-99A8-D9A6D09DF834}"/>
                </a:ext>
              </a:extLst>
            </p:cNvPr>
            <p:cNvSpPr txBox="1"/>
            <p:nvPr/>
          </p:nvSpPr>
          <p:spPr>
            <a:xfrm>
              <a:off x="3835470" y="3362280"/>
              <a:ext cx="1695375"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Nascimento do Spark</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48" name="Google Shape;156;p16">
            <a:extLst>
              <a:ext uri="{FF2B5EF4-FFF2-40B4-BE49-F238E27FC236}">
                <a16:creationId xmlns:a16="http://schemas.microsoft.com/office/drawing/2014/main" id="{0BDCAC2F-274C-5C9D-E7B8-907D208156C0}"/>
              </a:ext>
            </a:extLst>
          </p:cNvPr>
          <p:cNvGrpSpPr/>
          <p:nvPr/>
        </p:nvGrpSpPr>
        <p:grpSpPr>
          <a:xfrm>
            <a:off x="6172763" y="3460767"/>
            <a:ext cx="2083937" cy="1781012"/>
            <a:chOff x="6172763" y="2443825"/>
            <a:chExt cx="2083937" cy="1781012"/>
          </a:xfrm>
        </p:grpSpPr>
        <p:sp>
          <p:nvSpPr>
            <p:cNvPr id="49" name="Google Shape;157;p16">
              <a:extLst>
                <a:ext uri="{FF2B5EF4-FFF2-40B4-BE49-F238E27FC236}">
                  <a16:creationId xmlns:a16="http://schemas.microsoft.com/office/drawing/2014/main" id="{9A723CD7-1329-5663-6A4A-1BA98DFC1C0C}"/>
                </a:ext>
              </a:extLst>
            </p:cNvPr>
            <p:cNvSpPr/>
            <p:nvPr/>
          </p:nvSpPr>
          <p:spPr>
            <a:xfrm>
              <a:off x="7779850" y="2993300"/>
              <a:ext cx="230100" cy="1120100"/>
            </a:xfrm>
            <a:custGeom>
              <a:avLst/>
              <a:gdLst/>
              <a:ahLst/>
              <a:cxnLst/>
              <a:rect l="l" t="t" r="r" b="b"/>
              <a:pathLst>
                <a:path w="9204" h="44804" extrusionOk="0">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8;p16">
              <a:extLst>
                <a:ext uri="{FF2B5EF4-FFF2-40B4-BE49-F238E27FC236}">
                  <a16:creationId xmlns:a16="http://schemas.microsoft.com/office/drawing/2014/main" id="{D7BD4F05-7249-861E-BBE4-A18968A06532}"/>
                </a:ext>
              </a:extLst>
            </p:cNvPr>
            <p:cNvSpPr/>
            <p:nvPr/>
          </p:nvSpPr>
          <p:spPr>
            <a:xfrm>
              <a:off x="7016350" y="2443825"/>
              <a:ext cx="1240350" cy="589075"/>
            </a:xfrm>
            <a:custGeom>
              <a:avLst/>
              <a:gdLst/>
              <a:ahLst/>
              <a:cxnLst/>
              <a:rect l="l" t="t" r="r" b="b"/>
              <a:pathLst>
                <a:path w="49614" h="23563" extrusionOk="0">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  2015 - Today</a:t>
              </a:r>
              <a:endParaRPr sz="1700" dirty="0">
                <a:solidFill>
                  <a:srgbClr val="FFFFFF"/>
                </a:solidFill>
                <a:latin typeface="Fira Sans Extra Condensed"/>
                <a:ea typeface="Fira Sans Extra Condensed"/>
                <a:cs typeface="Fira Sans Extra Condensed"/>
                <a:sym typeface="Fira Sans Extra Condensed"/>
              </a:endParaRPr>
            </a:p>
          </p:txBody>
        </p:sp>
        <p:sp>
          <p:nvSpPr>
            <p:cNvPr id="51" name="Google Shape;159;p16">
              <a:extLst>
                <a:ext uri="{FF2B5EF4-FFF2-40B4-BE49-F238E27FC236}">
                  <a16:creationId xmlns:a16="http://schemas.microsoft.com/office/drawing/2014/main" id="{7A11C629-F58C-27E8-92A6-1A578B9F4A76}"/>
                </a:ext>
              </a:extLst>
            </p:cNvPr>
            <p:cNvSpPr/>
            <p:nvPr/>
          </p:nvSpPr>
          <p:spPr>
            <a:xfrm>
              <a:off x="7950700" y="3840425"/>
              <a:ext cx="282800" cy="278925"/>
            </a:xfrm>
            <a:custGeom>
              <a:avLst/>
              <a:gdLst/>
              <a:ahLst/>
              <a:cxnLst/>
              <a:rect l="l" t="t" r="r" b="b"/>
              <a:pathLst>
                <a:path w="11312" h="11157" extrusionOk="0">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0;p16">
              <a:extLst>
                <a:ext uri="{FF2B5EF4-FFF2-40B4-BE49-F238E27FC236}">
                  <a16:creationId xmlns:a16="http://schemas.microsoft.com/office/drawing/2014/main" id="{DD468CF4-049F-22E4-D521-946033D8F763}"/>
                </a:ext>
              </a:extLst>
            </p:cNvPr>
            <p:cNvSpPr/>
            <p:nvPr/>
          </p:nvSpPr>
          <p:spPr>
            <a:xfrm>
              <a:off x="8025100" y="3866325"/>
              <a:ext cx="178625" cy="115500"/>
            </a:xfrm>
            <a:custGeom>
              <a:avLst/>
              <a:gdLst/>
              <a:ahLst/>
              <a:cxnLst/>
              <a:rect l="l" t="t" r="r" b="b"/>
              <a:pathLst>
                <a:path w="7145" h="4620" extrusionOk="0">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1;p16">
              <a:extLst>
                <a:ext uri="{FF2B5EF4-FFF2-40B4-BE49-F238E27FC236}">
                  <a16:creationId xmlns:a16="http://schemas.microsoft.com/office/drawing/2014/main" id="{6E64697F-D25F-031B-62C8-126265AAD44E}"/>
                </a:ext>
              </a:extLst>
            </p:cNvPr>
            <p:cNvSpPr txBox="1"/>
            <p:nvPr/>
          </p:nvSpPr>
          <p:spPr>
            <a:xfrm>
              <a:off x="6378538" y="3689937"/>
              <a:ext cx="14013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434343"/>
                  </a:solidFill>
                  <a:latin typeface="Roboto"/>
                  <a:ea typeface="Roboto"/>
                  <a:cs typeface="Roboto"/>
                  <a:sym typeface="Roboto"/>
                </a:rPr>
                <a:t>Recursos importantes : DataFrame API, Structured Streaming, e Adaptive Query Execution</a:t>
              </a:r>
              <a:endParaRPr sz="1200" dirty="0">
                <a:solidFill>
                  <a:srgbClr val="434343"/>
                </a:solidFill>
                <a:latin typeface="Roboto"/>
                <a:ea typeface="Roboto"/>
                <a:cs typeface="Roboto"/>
                <a:sym typeface="Roboto"/>
              </a:endParaRPr>
            </a:p>
          </p:txBody>
        </p:sp>
        <p:sp>
          <p:nvSpPr>
            <p:cNvPr id="54" name="Google Shape;162;p16">
              <a:extLst>
                <a:ext uri="{FF2B5EF4-FFF2-40B4-BE49-F238E27FC236}">
                  <a16:creationId xmlns:a16="http://schemas.microsoft.com/office/drawing/2014/main" id="{3F5B7C39-4C58-0A78-4155-6B54CEC12FF7}"/>
                </a:ext>
              </a:extLst>
            </p:cNvPr>
            <p:cNvSpPr txBox="1"/>
            <p:nvPr/>
          </p:nvSpPr>
          <p:spPr>
            <a:xfrm>
              <a:off x="6172763" y="3221862"/>
              <a:ext cx="1607075"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Spark: Melhorias</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pic>
        <p:nvPicPr>
          <p:cNvPr id="103" name="Graphic 102" descr="Programmer male outline">
            <a:extLst>
              <a:ext uri="{FF2B5EF4-FFF2-40B4-BE49-F238E27FC236}">
                <a16:creationId xmlns:a16="http://schemas.microsoft.com/office/drawing/2014/main" id="{910341E3-3A0D-A368-2A86-8AB0F26A5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5086" y="4828323"/>
            <a:ext cx="615938" cy="615938"/>
          </a:xfrm>
          <a:prstGeom prst="rect">
            <a:avLst/>
          </a:prstGeom>
        </p:spPr>
      </p:pic>
      <p:sp>
        <p:nvSpPr>
          <p:cNvPr id="28" name="Rectangle: Rounded Corners 27">
            <a:extLst>
              <a:ext uri="{FF2B5EF4-FFF2-40B4-BE49-F238E27FC236}">
                <a16:creationId xmlns:a16="http://schemas.microsoft.com/office/drawing/2014/main" id="{3BDE7981-1DEF-13FF-88CB-8A3C15D697F2}"/>
              </a:ext>
            </a:extLst>
          </p:cNvPr>
          <p:cNvSpPr/>
          <p:nvPr/>
        </p:nvSpPr>
        <p:spPr>
          <a:xfrm>
            <a:off x="4007989" y="2020404"/>
            <a:ext cx="2261970" cy="3762207"/>
          </a:xfrm>
          <a:prstGeom prst="roundRect">
            <a:avLst/>
          </a:prstGeom>
          <a:noFill/>
          <a:ln w="19050" cap="flat">
            <a:solidFill>
              <a:srgbClr val="FF0000"/>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0762669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598925" y="943074"/>
            <a:ext cx="7952892" cy="4987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err="1"/>
              <a:t>Spark</a:t>
            </a:r>
            <a:endParaRPr dirty="0"/>
          </a:p>
        </p:txBody>
      </p:sp>
      <p:pic>
        <p:nvPicPr>
          <p:cNvPr id="12290" name="Picture 2">
            <a:extLst>
              <a:ext uri="{FF2B5EF4-FFF2-40B4-BE49-F238E27FC236}">
                <a16:creationId xmlns:a16="http://schemas.microsoft.com/office/drawing/2014/main" id="{64353CDA-62EE-94B0-DD43-7776C8AD2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059" y="1901130"/>
            <a:ext cx="5127049" cy="3815304"/>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B34C3D81-C0F2-7235-FDDA-C1426BF5A94E}"/>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https://ml2quantum.com/2020/05/16/apache-spark/</a:t>
            </a:r>
          </a:p>
        </p:txBody>
      </p:sp>
    </p:spTree>
    <p:extLst>
      <p:ext uri="{BB962C8B-B14F-4D97-AF65-F5344CB8AC3E}">
        <p14:creationId xmlns:p14="http://schemas.microsoft.com/office/powerpoint/2010/main" val="58862740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598925" y="943074"/>
            <a:ext cx="7952892" cy="4987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O </a:t>
            </a:r>
            <a:r>
              <a:rPr lang="pt-PT" dirty="0" err="1"/>
              <a:t>Hadoop</a:t>
            </a:r>
            <a:r>
              <a:rPr lang="pt-PT" dirty="0"/>
              <a:t> está morto?</a:t>
            </a:r>
            <a:endParaRPr dirty="0"/>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https://trends.google.com/</a:t>
            </a:r>
          </a:p>
        </p:txBody>
      </p:sp>
      <p:pic>
        <p:nvPicPr>
          <p:cNvPr id="4" name="Picture 3">
            <a:extLst>
              <a:ext uri="{FF2B5EF4-FFF2-40B4-BE49-F238E27FC236}">
                <a16:creationId xmlns:a16="http://schemas.microsoft.com/office/drawing/2014/main" id="{E74D1E84-7596-1504-8D7B-3042015A1ED1}"/>
              </a:ext>
            </a:extLst>
          </p:cNvPr>
          <p:cNvPicPr>
            <a:picLocks noChangeAspect="1"/>
          </p:cNvPicPr>
          <p:nvPr/>
        </p:nvPicPr>
        <p:blipFill>
          <a:blip r:embed="rId3"/>
          <a:stretch>
            <a:fillRect/>
          </a:stretch>
        </p:blipFill>
        <p:spPr>
          <a:xfrm>
            <a:off x="426326" y="2191395"/>
            <a:ext cx="8264827" cy="3467597"/>
          </a:xfrm>
          <a:prstGeom prst="rect">
            <a:avLst/>
          </a:prstGeom>
        </p:spPr>
      </p:pic>
    </p:spTree>
    <p:extLst>
      <p:ext uri="{BB962C8B-B14F-4D97-AF65-F5344CB8AC3E}">
        <p14:creationId xmlns:p14="http://schemas.microsoft.com/office/powerpoint/2010/main" val="5886607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6" name="TextBox 5">
            <a:extLst>
              <a:ext uri="{FF2B5EF4-FFF2-40B4-BE49-F238E27FC236}">
                <a16:creationId xmlns:a16="http://schemas.microsoft.com/office/drawing/2014/main" id="{BA567128-59E0-EBD2-3D3D-20E7EA0B14BE}"/>
              </a:ext>
            </a:extLst>
          </p:cNvPr>
          <p:cNvSpPr txBox="1"/>
          <p:nvPr/>
        </p:nvSpPr>
        <p:spPr>
          <a:xfrm>
            <a:off x="113001" y="6116369"/>
            <a:ext cx="8808373" cy="25391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050" dirty="0"/>
              <a:t>https://www.socialmediatoday.com/news/what-happens-on-the-internet-every-minute-2023-version-infographic/702631/</a:t>
            </a:r>
          </a:p>
        </p:txBody>
      </p:sp>
      <p:pic>
        <p:nvPicPr>
          <p:cNvPr id="9" name="Picture 8">
            <a:extLst>
              <a:ext uri="{FF2B5EF4-FFF2-40B4-BE49-F238E27FC236}">
                <a16:creationId xmlns:a16="http://schemas.microsoft.com/office/drawing/2014/main" id="{D703FF06-890C-925E-54E5-ED434DDB0B70}"/>
              </a:ext>
            </a:extLst>
          </p:cNvPr>
          <p:cNvPicPr>
            <a:picLocks noChangeAspect="1"/>
          </p:cNvPicPr>
          <p:nvPr/>
        </p:nvPicPr>
        <p:blipFill>
          <a:blip r:embed="rId3"/>
          <a:stretch>
            <a:fillRect/>
          </a:stretch>
        </p:blipFill>
        <p:spPr>
          <a:xfrm>
            <a:off x="1986732" y="1354954"/>
            <a:ext cx="4939248" cy="4588532"/>
          </a:xfrm>
          <a:prstGeom prst="rect">
            <a:avLst/>
          </a:prstGeom>
        </p:spPr>
      </p:pic>
      <p:sp>
        <p:nvSpPr>
          <p:cNvPr id="12" name="Google Shape;116;p16">
            <a:extLst>
              <a:ext uri="{FF2B5EF4-FFF2-40B4-BE49-F238E27FC236}">
                <a16:creationId xmlns:a16="http://schemas.microsoft.com/office/drawing/2014/main" id="{35F5A3DF-1997-5948-BA99-7A6C3D891A99}"/>
              </a:ext>
            </a:extLst>
          </p:cNvPr>
          <p:cNvSpPr txBox="1">
            <a:spLocks noGrp="1"/>
          </p:cNvSpPr>
          <p:nvPr>
            <p:ph type="title"/>
          </p:nvPr>
        </p:nvSpPr>
        <p:spPr>
          <a:xfrm>
            <a:off x="300951" y="700871"/>
            <a:ext cx="8690089"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Velocidade</a:t>
            </a:r>
            <a:endParaRPr dirty="0"/>
          </a:p>
        </p:txBody>
      </p:sp>
    </p:spTree>
    <p:extLst>
      <p:ext uri="{BB962C8B-B14F-4D97-AF65-F5344CB8AC3E}">
        <p14:creationId xmlns:p14="http://schemas.microsoft.com/office/powerpoint/2010/main" val="409109158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598925" y="943074"/>
            <a:ext cx="7952892" cy="4987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O </a:t>
            </a:r>
            <a:r>
              <a:rPr lang="pt-PT" dirty="0" err="1"/>
              <a:t>Hadoop</a:t>
            </a:r>
            <a:r>
              <a:rPr lang="pt-PT" dirty="0"/>
              <a:t> está morto?</a:t>
            </a:r>
            <a:endParaRPr dirty="0"/>
          </a:p>
        </p:txBody>
      </p:sp>
      <p:sp>
        <p:nvSpPr>
          <p:cNvPr id="5" name="TextBox 4">
            <a:extLst>
              <a:ext uri="{FF2B5EF4-FFF2-40B4-BE49-F238E27FC236}">
                <a16:creationId xmlns:a16="http://schemas.microsoft.com/office/drawing/2014/main" id="{9B486A0D-4B75-9687-5582-98EB7837B4B0}"/>
              </a:ext>
            </a:extLst>
          </p:cNvPr>
          <p:cNvSpPr txBox="1"/>
          <p:nvPr/>
        </p:nvSpPr>
        <p:spPr>
          <a:xfrm>
            <a:off x="313509" y="1764417"/>
            <a:ext cx="8038011" cy="415498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2400" i="0" u="none" strike="noStrike" cap="none" normalizeH="0" baseline="0" dirty="0">
                <a:ln>
                  <a:noFill/>
                </a:ln>
                <a:solidFill>
                  <a:srgbClr val="202124"/>
                </a:solidFill>
                <a:effectLst/>
                <a:latin typeface="+mj-lt"/>
                <a:ea typeface="inherit"/>
                <a:cs typeface="Arial" panose="020B0604020202020204" pitchFamily="34" charset="0"/>
              </a:rPr>
              <a:t>Como qualquer outra tecnologia, o </a:t>
            </a:r>
            <a:r>
              <a:rPr kumimoji="0" lang="pt-PT" altLang="pt-PT" sz="2400" i="0" u="none" strike="noStrike" cap="none" normalizeH="0" baseline="0" dirty="0" err="1">
                <a:ln>
                  <a:noFill/>
                </a:ln>
                <a:solidFill>
                  <a:srgbClr val="202124"/>
                </a:solidFill>
                <a:effectLst/>
                <a:latin typeface="+mj-lt"/>
                <a:ea typeface="inherit"/>
                <a:cs typeface="Arial" panose="020B0604020202020204" pitchFamily="34" charset="0"/>
              </a:rPr>
              <a:t>Hadoop</a:t>
            </a:r>
            <a:r>
              <a:rPr kumimoji="0" lang="pt-PT" altLang="pt-PT" sz="2400" i="0" u="none" strike="noStrike" cap="none" normalizeH="0" baseline="0" dirty="0">
                <a:ln>
                  <a:noFill/>
                </a:ln>
                <a:solidFill>
                  <a:srgbClr val="202124"/>
                </a:solidFill>
                <a:effectLst/>
                <a:latin typeface="+mj-lt"/>
                <a:ea typeface="inherit"/>
                <a:cs typeface="Arial" panose="020B0604020202020204" pitchFamily="34" charset="0"/>
              </a:rPr>
              <a:t> também foi projetado para atender uma necessidade específica: </a:t>
            </a:r>
            <a:r>
              <a:rPr kumimoji="0" lang="pt-PT" altLang="pt-PT" sz="2400" i="0" strike="noStrike" cap="none" normalizeH="0" baseline="0" dirty="0">
                <a:ln>
                  <a:noFill/>
                </a:ln>
                <a:solidFill>
                  <a:srgbClr val="202124"/>
                </a:solidFill>
                <a:effectLst/>
                <a:latin typeface="+mj-lt"/>
                <a:ea typeface="inherit"/>
                <a:cs typeface="Arial" panose="020B0604020202020204" pitchFamily="34" charset="0"/>
              </a:rPr>
              <a:t>lidar com grandes conjuntos de dados de forma eficiente usando hardware comum.</a:t>
            </a:r>
          </a:p>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2400" i="0" u="none" strike="noStrike" cap="none" normalizeH="0" baseline="0" dirty="0">
                <a:ln>
                  <a:noFill/>
                </a:ln>
                <a:solidFill>
                  <a:srgbClr val="202124"/>
                </a:solidFill>
                <a:effectLst/>
                <a:latin typeface="+mj-lt"/>
                <a:ea typeface="inherit"/>
                <a:cs typeface="Arial" panose="020B0604020202020204" pitchFamily="34" charset="0"/>
              </a:rPr>
              <a:t>No entanto, a evolução das tendências tecnológicas deu origem a novos requisitos e casos de uso. </a:t>
            </a:r>
          </a:p>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2400" b="1" i="0" u="sng" strike="noStrike" cap="none" normalizeH="0" baseline="0" dirty="0">
                <a:ln>
                  <a:noFill/>
                </a:ln>
                <a:solidFill>
                  <a:srgbClr val="202124"/>
                </a:solidFill>
                <a:effectLst/>
                <a:latin typeface="+mj-lt"/>
                <a:ea typeface="inherit"/>
                <a:cs typeface="Arial" panose="020B0604020202020204" pitchFamily="34" charset="0"/>
              </a:rPr>
              <a:t>O </a:t>
            </a:r>
            <a:r>
              <a:rPr kumimoji="0" lang="pt-PT" altLang="pt-PT" sz="2400" b="1" i="0" u="sng" strike="noStrike" cap="none" normalizeH="0" baseline="0" dirty="0" err="1">
                <a:ln>
                  <a:noFill/>
                </a:ln>
                <a:solidFill>
                  <a:srgbClr val="202124"/>
                </a:solidFill>
                <a:effectLst/>
                <a:latin typeface="+mj-lt"/>
                <a:ea typeface="inherit"/>
                <a:cs typeface="Arial" panose="020B0604020202020204" pitchFamily="34" charset="0"/>
              </a:rPr>
              <a:t>Hadoop</a:t>
            </a:r>
            <a:r>
              <a:rPr kumimoji="0" lang="pt-PT" altLang="pt-PT" sz="2400" b="1" i="0" u="sng" strike="noStrike" cap="none" normalizeH="0" baseline="0" dirty="0">
                <a:ln>
                  <a:noFill/>
                </a:ln>
                <a:solidFill>
                  <a:srgbClr val="202124"/>
                </a:solidFill>
                <a:effectLst/>
                <a:latin typeface="+mj-lt"/>
                <a:ea typeface="inherit"/>
                <a:cs typeface="Arial" panose="020B0604020202020204" pitchFamily="34" charset="0"/>
              </a:rPr>
              <a:t> não está morto</a:t>
            </a:r>
            <a:r>
              <a:rPr kumimoji="0" lang="pt-PT" altLang="pt-PT" sz="2400" i="0" u="sng" strike="noStrike" cap="none" normalizeH="0" baseline="0" dirty="0">
                <a:ln>
                  <a:noFill/>
                </a:ln>
                <a:solidFill>
                  <a:srgbClr val="202124"/>
                </a:solidFill>
                <a:effectLst/>
                <a:latin typeface="+mj-lt"/>
                <a:ea typeface="inherit"/>
                <a:cs typeface="Arial" panose="020B0604020202020204" pitchFamily="34" charset="0"/>
              </a:rPr>
              <a:t>, </a:t>
            </a:r>
            <a:r>
              <a:rPr kumimoji="0" lang="pt-PT" altLang="pt-PT" sz="2400" i="0" u="none" strike="noStrike" cap="none" normalizeH="0" baseline="0" dirty="0">
                <a:ln>
                  <a:noFill/>
                </a:ln>
                <a:solidFill>
                  <a:srgbClr val="202124"/>
                </a:solidFill>
                <a:effectLst/>
                <a:latin typeface="+mj-lt"/>
                <a:ea typeface="inherit"/>
                <a:cs typeface="Arial" panose="020B0604020202020204" pitchFamily="34" charset="0"/>
              </a:rPr>
              <a:t>mas outras tecnologias (por exemplo, </a:t>
            </a:r>
            <a:r>
              <a:rPr kumimoji="0" lang="pt-PT" altLang="pt-PT" sz="2400" i="0" u="none" strike="noStrike" cap="none" normalizeH="0" baseline="0" dirty="0" err="1">
                <a:ln>
                  <a:noFill/>
                </a:ln>
                <a:solidFill>
                  <a:srgbClr val="202124"/>
                </a:solidFill>
                <a:effectLst/>
                <a:latin typeface="+mj-lt"/>
                <a:ea typeface="inherit"/>
                <a:cs typeface="Arial" panose="020B0604020202020204" pitchFamily="34" charset="0"/>
              </a:rPr>
              <a:t>serverless</a:t>
            </a:r>
            <a:r>
              <a:rPr kumimoji="0" lang="pt-PT" altLang="pt-PT" sz="2400" i="0" u="none" strike="noStrike" cap="none" normalizeH="0" baseline="0" dirty="0">
                <a:ln>
                  <a:noFill/>
                </a:ln>
                <a:solidFill>
                  <a:srgbClr val="202124"/>
                </a:solidFill>
                <a:effectLst/>
                <a:latin typeface="+mj-lt"/>
                <a:ea typeface="inherit"/>
                <a:cs typeface="Arial" panose="020B0604020202020204" pitchFamily="34" charset="0"/>
              </a:rPr>
              <a:t> </a:t>
            </a:r>
            <a:r>
              <a:rPr kumimoji="0" lang="pt-PT" altLang="pt-PT" sz="2400" i="0" u="none" strike="noStrike" cap="none" normalizeH="0" baseline="0" dirty="0" err="1">
                <a:ln>
                  <a:noFill/>
                </a:ln>
                <a:solidFill>
                  <a:srgbClr val="202124"/>
                </a:solidFill>
                <a:effectLst/>
                <a:latin typeface="+mj-lt"/>
                <a:ea typeface="inherit"/>
                <a:cs typeface="Arial" panose="020B0604020202020204" pitchFamily="34" charset="0"/>
              </a:rPr>
              <a:t>computing</a:t>
            </a:r>
            <a:r>
              <a:rPr kumimoji="0" lang="pt-PT" altLang="pt-PT" sz="2400" i="0" u="none" strike="noStrike" cap="none" normalizeH="0" baseline="0" dirty="0">
                <a:ln>
                  <a:noFill/>
                </a:ln>
                <a:solidFill>
                  <a:srgbClr val="202124"/>
                </a:solidFill>
                <a:effectLst/>
                <a:latin typeface="+mj-lt"/>
                <a:ea typeface="inherit"/>
                <a:cs typeface="Arial" panose="020B0604020202020204" pitchFamily="34" charset="0"/>
              </a:rPr>
              <a:t>), oferecem opções muito mais flexíveis e eficientes. Então, como qualquer tecnologia, cabe a você identificar e utilize a pilha de tecnologia correta para suas necessidades</a:t>
            </a:r>
            <a:endParaRPr kumimoji="0" lang="pt-PT" altLang="pt-PT" i="0" u="none" strike="noStrike" cap="none" normalizeH="0" baseline="0" dirty="0">
              <a:ln>
                <a:noFill/>
              </a:ln>
              <a:solidFill>
                <a:srgbClr val="202124"/>
              </a:solidFill>
              <a:effectLst/>
              <a:latin typeface="+mj-lt"/>
              <a:cs typeface="Arial" panose="020B0604020202020204" pitchFamily="34" charset="0"/>
            </a:endParaRPr>
          </a:p>
        </p:txBody>
      </p:sp>
    </p:spTree>
    <p:extLst>
      <p:ext uri="{BB962C8B-B14F-4D97-AF65-F5344CB8AC3E}">
        <p14:creationId xmlns:p14="http://schemas.microsoft.com/office/powerpoint/2010/main" val="255585498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04AC-76E6-2C0A-5F92-73B86D6D03D4}"/>
              </a:ext>
            </a:extLst>
          </p:cNvPr>
          <p:cNvSpPr>
            <a:spLocks noGrp="1"/>
          </p:cNvSpPr>
          <p:nvPr>
            <p:ph type="title"/>
          </p:nvPr>
        </p:nvSpPr>
        <p:spPr/>
        <p:txBody>
          <a:bodyPr/>
          <a:lstStyle/>
          <a:p>
            <a:endParaRPr lang="pt-PT"/>
          </a:p>
        </p:txBody>
      </p:sp>
      <p:sp>
        <p:nvSpPr>
          <p:cNvPr id="3" name="Text Placeholder 2">
            <a:extLst>
              <a:ext uri="{FF2B5EF4-FFF2-40B4-BE49-F238E27FC236}">
                <a16:creationId xmlns:a16="http://schemas.microsoft.com/office/drawing/2014/main" id="{C7B449F2-FB73-710D-9EF6-D8618809766D}"/>
              </a:ext>
            </a:extLst>
          </p:cNvPr>
          <p:cNvSpPr>
            <a:spLocks noGrp="1"/>
          </p:cNvSpPr>
          <p:nvPr>
            <p:ph type="body" idx="1"/>
          </p:nvPr>
        </p:nvSpPr>
        <p:spPr/>
        <p:txBody>
          <a:bodyPr/>
          <a:lstStyle/>
          <a:p>
            <a:endParaRPr lang="pt-PT"/>
          </a:p>
        </p:txBody>
      </p:sp>
      <p:sp>
        <p:nvSpPr>
          <p:cNvPr id="4" name="TextBox 3">
            <a:extLst>
              <a:ext uri="{FF2B5EF4-FFF2-40B4-BE49-F238E27FC236}">
                <a16:creationId xmlns:a16="http://schemas.microsoft.com/office/drawing/2014/main" id="{F7AF400E-75BF-8C84-AFA0-BC5D40D238D6}"/>
              </a:ext>
            </a:extLst>
          </p:cNvPr>
          <p:cNvSpPr txBox="1"/>
          <p:nvPr/>
        </p:nvSpPr>
        <p:spPr>
          <a:xfrm>
            <a:off x="370454" y="1634974"/>
            <a:ext cx="6239352" cy="118012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342900" marR="0" indent="-342900" algn="l" defTabSz="584200" rtl="0" fontAlgn="auto" latinLnBrk="1" hangingPunct="0">
              <a:lnSpc>
                <a:spcPct val="100000"/>
              </a:lnSpc>
              <a:spcBef>
                <a:spcPts val="0"/>
              </a:spcBef>
              <a:spcAft>
                <a:spcPts val="0"/>
              </a:spcAft>
              <a:buClrTx/>
              <a:buSzTx/>
              <a:buFontTx/>
              <a:buChar char="-"/>
              <a:tabLst/>
            </a:pPr>
            <a:r>
              <a:rPr kumimoji="0" lang="pt-PT" sz="2400" b="0" i="0" u="none" strike="noStrike" cap="none" spc="0" normalizeH="0" baseline="0" dirty="0" err="1">
                <a:ln>
                  <a:noFill/>
                </a:ln>
                <a:solidFill>
                  <a:srgbClr val="000000"/>
                </a:solidFill>
                <a:effectLst/>
                <a:uFillTx/>
                <a:latin typeface="+mn-lt"/>
                <a:ea typeface="+mn-ea"/>
                <a:cs typeface="+mn-cs"/>
                <a:sym typeface="Helvetica Light"/>
              </a:rPr>
              <a:t>Proximas</a:t>
            </a:r>
            <a:r>
              <a:rPr kumimoji="0" lang="pt-PT" sz="2400" b="0" i="0" u="none" strike="noStrike" cap="none" spc="0" normalizeH="0" baseline="0" dirty="0">
                <a:ln>
                  <a:noFill/>
                </a:ln>
                <a:solidFill>
                  <a:srgbClr val="000000"/>
                </a:solidFill>
                <a:effectLst/>
                <a:uFillTx/>
                <a:latin typeface="+mn-lt"/>
                <a:ea typeface="+mn-ea"/>
                <a:cs typeface="+mn-cs"/>
                <a:sym typeface="Helvetica Light"/>
              </a:rPr>
              <a:t> Aulas</a:t>
            </a:r>
          </a:p>
          <a:p>
            <a:pPr marL="342900" marR="0" indent="-342900" algn="l" defTabSz="584200" rtl="0" fontAlgn="auto" latinLnBrk="1" hangingPunct="0">
              <a:lnSpc>
                <a:spcPct val="100000"/>
              </a:lnSpc>
              <a:spcBef>
                <a:spcPts val="0"/>
              </a:spcBef>
              <a:spcAft>
                <a:spcPts val="0"/>
              </a:spcAft>
              <a:buClrTx/>
              <a:buSzTx/>
              <a:buFontTx/>
              <a:buChar char="-"/>
              <a:tabLst/>
            </a:pPr>
            <a:r>
              <a:rPr lang="pt-PT" dirty="0">
                <a:solidFill>
                  <a:srgbClr val="000000"/>
                </a:solidFill>
              </a:rPr>
              <a:t>Instalar </a:t>
            </a:r>
            <a:r>
              <a:rPr lang="pt-PT" dirty="0" err="1">
                <a:solidFill>
                  <a:srgbClr val="000000"/>
                </a:solidFill>
              </a:rPr>
              <a:t>Databricks</a:t>
            </a:r>
            <a:endParaRPr lang="pt-PT" dirty="0">
              <a:solidFill>
                <a:srgbClr val="000000"/>
              </a:solidFill>
            </a:endParaRPr>
          </a:p>
          <a:p>
            <a:pPr marL="342900" marR="0" indent="-342900" algn="l" defTabSz="584200" rtl="0" fontAlgn="auto" latinLnBrk="1" hangingPunct="0">
              <a:lnSpc>
                <a:spcPct val="100000"/>
              </a:lnSpc>
              <a:spcBef>
                <a:spcPts val="0"/>
              </a:spcBef>
              <a:spcAft>
                <a:spcPts val="0"/>
              </a:spcAft>
              <a:buClrTx/>
              <a:buSzTx/>
              <a:buFontTx/>
              <a:buChar char="-"/>
              <a:tabLst/>
            </a:pPr>
            <a:r>
              <a:rPr kumimoji="0" lang="pt-PT" sz="2400" b="0" i="0" u="none" strike="noStrike" cap="none" spc="0" normalizeH="0" baseline="0" dirty="0">
                <a:ln>
                  <a:noFill/>
                </a:ln>
                <a:solidFill>
                  <a:srgbClr val="000000"/>
                </a:solidFill>
                <a:effectLst/>
                <a:uFillTx/>
                <a:latin typeface="+mn-lt"/>
                <a:ea typeface="+mn-ea"/>
                <a:cs typeface="+mn-cs"/>
                <a:sym typeface="Helvetica Light"/>
              </a:rPr>
              <a:t>Pesquisa</a:t>
            </a:r>
          </a:p>
        </p:txBody>
      </p:sp>
    </p:spTree>
    <p:extLst>
      <p:ext uri="{BB962C8B-B14F-4D97-AF65-F5344CB8AC3E}">
        <p14:creationId xmlns:p14="http://schemas.microsoft.com/office/powerpoint/2010/main" val="399849817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598925" y="943074"/>
            <a:ext cx="7952892" cy="4987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Big Data Timeline</a:t>
            </a:r>
            <a:endParaRPr dirty="0"/>
          </a:p>
        </p:txBody>
      </p:sp>
      <p:grpSp>
        <p:nvGrpSpPr>
          <p:cNvPr id="3" name="Google Shape;117;p16">
            <a:extLst>
              <a:ext uri="{FF2B5EF4-FFF2-40B4-BE49-F238E27FC236}">
                <a16:creationId xmlns:a16="http://schemas.microsoft.com/office/drawing/2014/main" id="{686A287B-E158-D58C-79BA-E3B7A0F64D98}"/>
              </a:ext>
            </a:extLst>
          </p:cNvPr>
          <p:cNvGrpSpPr/>
          <p:nvPr/>
        </p:nvGrpSpPr>
        <p:grpSpPr>
          <a:xfrm>
            <a:off x="606849" y="2220292"/>
            <a:ext cx="1753876" cy="1829550"/>
            <a:chOff x="606849" y="1203350"/>
            <a:chExt cx="1753876" cy="1829550"/>
          </a:xfrm>
        </p:grpSpPr>
        <p:sp>
          <p:nvSpPr>
            <p:cNvPr id="4" name="Google Shape;118;p16">
              <a:extLst>
                <a:ext uri="{FF2B5EF4-FFF2-40B4-BE49-F238E27FC236}">
                  <a16:creationId xmlns:a16="http://schemas.microsoft.com/office/drawing/2014/main" id="{2B225BD5-D1F0-BA3A-3769-01402300E3E8}"/>
                </a:ext>
              </a:extLst>
            </p:cNvPr>
            <p:cNvSpPr/>
            <p:nvPr/>
          </p:nvSpPr>
          <p:spPr>
            <a:xfrm>
              <a:off x="1912750" y="1382375"/>
              <a:ext cx="230100" cy="1119800"/>
            </a:xfrm>
            <a:custGeom>
              <a:avLst/>
              <a:gdLst/>
              <a:ahLst/>
              <a:cxnLst/>
              <a:rect l="l" t="t" r="r" b="b"/>
              <a:pathLst>
                <a:path w="9204" h="44792" extrusionOk="0">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9;p16">
              <a:extLst>
                <a:ext uri="{FF2B5EF4-FFF2-40B4-BE49-F238E27FC236}">
                  <a16:creationId xmlns:a16="http://schemas.microsoft.com/office/drawing/2014/main" id="{2DBBF504-FB17-87B9-70B7-9FBD12161995}"/>
                </a:ext>
              </a:extLst>
            </p:cNvPr>
            <p:cNvSpPr/>
            <p:nvPr/>
          </p:nvSpPr>
          <p:spPr>
            <a:xfrm>
              <a:off x="1192125" y="2443825"/>
              <a:ext cx="1134375" cy="589075"/>
            </a:xfrm>
            <a:custGeom>
              <a:avLst/>
              <a:gdLst/>
              <a:ahLst/>
              <a:cxnLst/>
              <a:rect l="l" t="t" r="r" b="b"/>
              <a:pathLst>
                <a:path w="45375" h="23563" extrusionOk="0">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2003 - 2004</a:t>
              </a:r>
              <a:endParaRPr sz="1700" dirty="0">
                <a:solidFill>
                  <a:srgbClr val="FFFFFF"/>
                </a:solidFill>
                <a:latin typeface="Fira Sans Extra Condensed"/>
                <a:ea typeface="Fira Sans Extra Condensed"/>
                <a:cs typeface="Fira Sans Extra Condensed"/>
                <a:sym typeface="Fira Sans Extra Condensed"/>
              </a:endParaRPr>
            </a:p>
          </p:txBody>
        </p:sp>
        <p:sp>
          <p:nvSpPr>
            <p:cNvPr id="6" name="Google Shape;120;p16">
              <a:extLst>
                <a:ext uri="{FF2B5EF4-FFF2-40B4-BE49-F238E27FC236}">
                  <a16:creationId xmlns:a16="http://schemas.microsoft.com/office/drawing/2014/main" id="{77D494C0-DFE5-0720-3616-EEF95E578F84}"/>
                </a:ext>
              </a:extLst>
            </p:cNvPr>
            <p:cNvSpPr/>
            <p:nvPr/>
          </p:nvSpPr>
          <p:spPr>
            <a:xfrm>
              <a:off x="2140450" y="1450250"/>
              <a:ext cx="150050" cy="150050"/>
            </a:xfrm>
            <a:custGeom>
              <a:avLst/>
              <a:gdLst/>
              <a:ahLst/>
              <a:cxnLst/>
              <a:rect l="l" t="t" r="r" b="b"/>
              <a:pathLst>
                <a:path w="6002" h="6002" extrusionOk="0">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p16">
              <a:extLst>
                <a:ext uri="{FF2B5EF4-FFF2-40B4-BE49-F238E27FC236}">
                  <a16:creationId xmlns:a16="http://schemas.microsoft.com/office/drawing/2014/main" id="{E759B846-C630-1B66-9052-1C0DE2DADDCB}"/>
                </a:ext>
              </a:extLst>
            </p:cNvPr>
            <p:cNvSpPr/>
            <p:nvPr/>
          </p:nvSpPr>
          <p:spPr>
            <a:xfrm>
              <a:off x="2070200" y="1382375"/>
              <a:ext cx="290525" cy="286075"/>
            </a:xfrm>
            <a:custGeom>
              <a:avLst/>
              <a:gdLst/>
              <a:ahLst/>
              <a:cxnLst/>
              <a:rect l="l" t="t" r="r" b="b"/>
              <a:pathLst>
                <a:path w="11621" h="11443" extrusionOk="0">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22;p16">
              <a:extLst>
                <a:ext uri="{FF2B5EF4-FFF2-40B4-BE49-F238E27FC236}">
                  <a16:creationId xmlns:a16="http://schemas.microsoft.com/office/drawing/2014/main" id="{DA27FCA1-D968-EA82-AF94-78412B23E719}"/>
                </a:ext>
              </a:extLst>
            </p:cNvPr>
            <p:cNvSpPr txBox="1"/>
            <p:nvPr/>
          </p:nvSpPr>
          <p:spPr>
            <a:xfrm>
              <a:off x="606849" y="1550190"/>
              <a:ext cx="13059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pt-PT" sz="1200" dirty="0">
                  <a:solidFill>
                    <a:srgbClr val="434343"/>
                  </a:solidFill>
                  <a:latin typeface="Roboto"/>
                  <a:ea typeface="Roboto"/>
                  <a:cs typeface="Roboto"/>
                  <a:sym typeface="Roboto"/>
                </a:rPr>
                <a:t>Conceitos fundamentais do artigo do Google</a:t>
              </a:r>
              <a:endParaRPr lang="en-US" sz="1200" dirty="0">
                <a:solidFill>
                  <a:srgbClr val="434343"/>
                </a:solidFill>
                <a:latin typeface="Roboto"/>
                <a:ea typeface="Roboto"/>
                <a:cs typeface="Roboto"/>
                <a:sym typeface="Roboto"/>
              </a:endParaRPr>
            </a:p>
          </p:txBody>
        </p:sp>
        <p:sp>
          <p:nvSpPr>
            <p:cNvPr id="9" name="Google Shape;123;p16">
              <a:extLst>
                <a:ext uri="{FF2B5EF4-FFF2-40B4-BE49-F238E27FC236}">
                  <a16:creationId xmlns:a16="http://schemas.microsoft.com/office/drawing/2014/main" id="{AA338339-525D-3C79-D97B-A1E16A1313E0}"/>
                </a:ext>
              </a:extLst>
            </p:cNvPr>
            <p:cNvSpPr txBox="1"/>
            <p:nvPr/>
          </p:nvSpPr>
          <p:spPr>
            <a:xfrm>
              <a:off x="606849" y="1203350"/>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Início</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0" name="Google Shape;124;p16">
            <a:extLst>
              <a:ext uri="{FF2B5EF4-FFF2-40B4-BE49-F238E27FC236}">
                <a16:creationId xmlns:a16="http://schemas.microsoft.com/office/drawing/2014/main" id="{F11E91B8-EC79-578D-28F4-15ECF6926258}"/>
              </a:ext>
            </a:extLst>
          </p:cNvPr>
          <p:cNvGrpSpPr/>
          <p:nvPr/>
        </p:nvGrpSpPr>
        <p:grpSpPr>
          <a:xfrm>
            <a:off x="2980649" y="2185555"/>
            <a:ext cx="1785151" cy="1864287"/>
            <a:chOff x="2980649" y="1168613"/>
            <a:chExt cx="1785151" cy="1864287"/>
          </a:xfrm>
        </p:grpSpPr>
        <p:sp>
          <p:nvSpPr>
            <p:cNvPr id="11" name="Google Shape;125;p16">
              <a:extLst>
                <a:ext uri="{FF2B5EF4-FFF2-40B4-BE49-F238E27FC236}">
                  <a16:creationId xmlns:a16="http://schemas.microsoft.com/office/drawing/2014/main" id="{CE525A57-5A5D-1A81-2AA1-7965D92F4C64}"/>
                </a:ext>
              </a:extLst>
            </p:cNvPr>
            <p:cNvSpPr/>
            <p:nvPr/>
          </p:nvSpPr>
          <p:spPr>
            <a:xfrm>
              <a:off x="4286550" y="1382375"/>
              <a:ext cx="230100" cy="1119800"/>
            </a:xfrm>
            <a:custGeom>
              <a:avLst/>
              <a:gdLst/>
              <a:ahLst/>
              <a:cxnLst/>
              <a:rect l="l" t="t" r="r" b="b"/>
              <a:pathLst>
                <a:path w="9204" h="44792" extrusionOk="0">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p16">
              <a:extLst>
                <a:ext uri="{FF2B5EF4-FFF2-40B4-BE49-F238E27FC236}">
                  <a16:creationId xmlns:a16="http://schemas.microsoft.com/office/drawing/2014/main" id="{17149C0A-D629-3787-45BA-EE60685E7C9E}"/>
                </a:ext>
              </a:extLst>
            </p:cNvPr>
            <p:cNvSpPr/>
            <p:nvPr/>
          </p:nvSpPr>
          <p:spPr>
            <a:xfrm>
              <a:off x="3460550" y="2443825"/>
              <a:ext cx="1240050" cy="589075"/>
            </a:xfrm>
            <a:custGeom>
              <a:avLst/>
              <a:gdLst/>
              <a:ahLst/>
              <a:cxnLst/>
              <a:rect l="l" t="t" r="r" b="b"/>
              <a:pathLst>
                <a:path w="49602" h="23563" extrusionOk="0">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2008</a:t>
              </a:r>
              <a:endParaRPr sz="1700" dirty="0">
                <a:solidFill>
                  <a:srgbClr val="FFFFFF"/>
                </a:solidFill>
                <a:latin typeface="Fira Sans Extra Condensed"/>
                <a:ea typeface="Fira Sans Extra Condensed"/>
                <a:cs typeface="Fira Sans Extra Condensed"/>
                <a:sym typeface="Fira Sans Extra Condensed"/>
              </a:endParaRPr>
            </a:p>
          </p:txBody>
        </p:sp>
        <p:sp>
          <p:nvSpPr>
            <p:cNvPr id="13" name="Google Shape;127;p16">
              <a:extLst>
                <a:ext uri="{FF2B5EF4-FFF2-40B4-BE49-F238E27FC236}">
                  <a16:creationId xmlns:a16="http://schemas.microsoft.com/office/drawing/2014/main" id="{5FF33D25-975A-2AFA-A038-C22F5811FE10}"/>
                </a:ext>
              </a:extLst>
            </p:cNvPr>
            <p:cNvSpPr/>
            <p:nvPr/>
          </p:nvSpPr>
          <p:spPr>
            <a:xfrm>
              <a:off x="4460675" y="1496375"/>
              <a:ext cx="89325" cy="171175"/>
            </a:xfrm>
            <a:custGeom>
              <a:avLst/>
              <a:gdLst/>
              <a:ahLst/>
              <a:cxnLst/>
              <a:rect l="l" t="t" r="r" b="b"/>
              <a:pathLst>
                <a:path w="3573" h="6847" extrusionOk="0">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8;p16">
              <a:extLst>
                <a:ext uri="{FF2B5EF4-FFF2-40B4-BE49-F238E27FC236}">
                  <a16:creationId xmlns:a16="http://schemas.microsoft.com/office/drawing/2014/main" id="{417C6996-57D8-2DA9-E945-0C50F242665F}"/>
                </a:ext>
              </a:extLst>
            </p:cNvPr>
            <p:cNvSpPr/>
            <p:nvPr/>
          </p:nvSpPr>
          <p:spPr>
            <a:xfrm>
              <a:off x="4564850" y="1436850"/>
              <a:ext cx="92900" cy="230700"/>
            </a:xfrm>
            <a:custGeom>
              <a:avLst/>
              <a:gdLst/>
              <a:ahLst/>
              <a:cxnLst/>
              <a:rect l="l" t="t" r="r" b="b"/>
              <a:pathLst>
                <a:path w="3716" h="9228" extrusionOk="0">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9;p16">
              <a:extLst>
                <a:ext uri="{FF2B5EF4-FFF2-40B4-BE49-F238E27FC236}">
                  <a16:creationId xmlns:a16="http://schemas.microsoft.com/office/drawing/2014/main" id="{FB3CDAFB-AB6B-F3A8-1263-6A2C44CF7C53}"/>
                </a:ext>
              </a:extLst>
            </p:cNvPr>
            <p:cNvSpPr/>
            <p:nvPr/>
          </p:nvSpPr>
          <p:spPr>
            <a:xfrm>
              <a:off x="4672600" y="1380900"/>
              <a:ext cx="93200" cy="286650"/>
            </a:xfrm>
            <a:custGeom>
              <a:avLst/>
              <a:gdLst/>
              <a:ahLst/>
              <a:cxnLst/>
              <a:rect l="l" t="t" r="r" b="b"/>
              <a:pathLst>
                <a:path w="3728" h="11466" extrusionOk="0">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0;p16">
              <a:extLst>
                <a:ext uri="{FF2B5EF4-FFF2-40B4-BE49-F238E27FC236}">
                  <a16:creationId xmlns:a16="http://schemas.microsoft.com/office/drawing/2014/main" id="{860AA49B-9FCB-21B3-47F8-4DE86CD5DDAC}"/>
                </a:ext>
              </a:extLst>
            </p:cNvPr>
            <p:cNvSpPr txBox="1"/>
            <p:nvPr/>
          </p:nvSpPr>
          <p:spPr>
            <a:xfrm>
              <a:off x="2980649" y="1550190"/>
              <a:ext cx="13059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solidFill>
                    <a:srgbClr val="434343"/>
                  </a:solidFill>
                  <a:latin typeface="Roboto"/>
                  <a:ea typeface="Roboto"/>
                  <a:cs typeface="Roboto"/>
                  <a:sym typeface="Roboto"/>
                </a:rPr>
                <a:t>Hadoop 1.0 com HDFS e MapReduce</a:t>
              </a:r>
            </a:p>
          </p:txBody>
        </p:sp>
        <p:sp>
          <p:nvSpPr>
            <p:cNvPr id="17" name="Google Shape;131;p16">
              <a:extLst>
                <a:ext uri="{FF2B5EF4-FFF2-40B4-BE49-F238E27FC236}">
                  <a16:creationId xmlns:a16="http://schemas.microsoft.com/office/drawing/2014/main" id="{645D97FF-920F-D3E9-FE15-6ADC4A8DC5FB}"/>
                </a:ext>
              </a:extLst>
            </p:cNvPr>
            <p:cNvSpPr txBox="1"/>
            <p:nvPr/>
          </p:nvSpPr>
          <p:spPr>
            <a:xfrm>
              <a:off x="2988074" y="1168613"/>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Yahoo e Hadoop</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8" name="Google Shape;132;p16">
            <a:extLst>
              <a:ext uri="{FF2B5EF4-FFF2-40B4-BE49-F238E27FC236}">
                <a16:creationId xmlns:a16="http://schemas.microsoft.com/office/drawing/2014/main" id="{3D35D628-F0C8-364E-A3E6-6EEEE14CBDB8}"/>
              </a:ext>
            </a:extLst>
          </p:cNvPr>
          <p:cNvGrpSpPr/>
          <p:nvPr/>
        </p:nvGrpSpPr>
        <p:grpSpPr>
          <a:xfrm>
            <a:off x="5354475" y="2220292"/>
            <a:ext cx="1783050" cy="1829550"/>
            <a:chOff x="5354475" y="1203350"/>
            <a:chExt cx="1783050" cy="1829550"/>
          </a:xfrm>
        </p:grpSpPr>
        <p:sp>
          <p:nvSpPr>
            <p:cNvPr id="19" name="Google Shape;133;p16">
              <a:extLst>
                <a:ext uri="{FF2B5EF4-FFF2-40B4-BE49-F238E27FC236}">
                  <a16:creationId xmlns:a16="http://schemas.microsoft.com/office/drawing/2014/main" id="{99A976E2-72C7-D882-B3C9-B8728EB60875}"/>
                </a:ext>
              </a:extLst>
            </p:cNvPr>
            <p:cNvSpPr/>
            <p:nvPr/>
          </p:nvSpPr>
          <p:spPr>
            <a:xfrm>
              <a:off x="6657075" y="1382375"/>
              <a:ext cx="230425" cy="1119800"/>
            </a:xfrm>
            <a:custGeom>
              <a:avLst/>
              <a:gdLst/>
              <a:ahLst/>
              <a:cxnLst/>
              <a:rect l="l" t="t" r="r" b="b"/>
              <a:pathLst>
                <a:path w="9217" h="44792" extrusionOk="0">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p16">
              <a:extLst>
                <a:ext uri="{FF2B5EF4-FFF2-40B4-BE49-F238E27FC236}">
                  <a16:creationId xmlns:a16="http://schemas.microsoft.com/office/drawing/2014/main" id="{139C169A-8E2C-2B68-A3A3-2CD63177D071}"/>
                </a:ext>
              </a:extLst>
            </p:cNvPr>
            <p:cNvSpPr/>
            <p:nvPr/>
          </p:nvSpPr>
          <p:spPr>
            <a:xfrm>
              <a:off x="5831075" y="2443825"/>
              <a:ext cx="1240375" cy="589075"/>
            </a:xfrm>
            <a:custGeom>
              <a:avLst/>
              <a:gdLst/>
              <a:ahLst/>
              <a:cxnLst/>
              <a:rect l="l" t="t" r="r" b="b"/>
              <a:pathLst>
                <a:path w="49615" h="23563" extrusionOk="0">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2011-2013</a:t>
              </a:r>
              <a:endParaRPr sz="1700" dirty="0">
                <a:solidFill>
                  <a:srgbClr val="FFFFFF"/>
                </a:solidFill>
                <a:latin typeface="Fira Sans Extra Condensed"/>
                <a:ea typeface="Fira Sans Extra Condensed"/>
                <a:cs typeface="Fira Sans Extra Condensed"/>
                <a:sym typeface="Fira Sans Extra Condensed"/>
              </a:endParaRPr>
            </a:p>
          </p:txBody>
        </p:sp>
        <p:sp>
          <p:nvSpPr>
            <p:cNvPr id="21" name="Google Shape;135;p16">
              <a:extLst>
                <a:ext uri="{FF2B5EF4-FFF2-40B4-BE49-F238E27FC236}">
                  <a16:creationId xmlns:a16="http://schemas.microsoft.com/office/drawing/2014/main" id="{00A56FC3-932B-371B-4BFB-6A47CD39349C}"/>
                </a:ext>
              </a:extLst>
            </p:cNvPr>
            <p:cNvSpPr/>
            <p:nvPr/>
          </p:nvSpPr>
          <p:spPr>
            <a:xfrm>
              <a:off x="6915750" y="1412900"/>
              <a:ext cx="145875" cy="82925"/>
            </a:xfrm>
            <a:custGeom>
              <a:avLst/>
              <a:gdLst/>
              <a:ahLst/>
              <a:cxnLst/>
              <a:rect l="l" t="t" r="r" b="b"/>
              <a:pathLst>
                <a:path w="5835" h="3317" extrusionOk="0">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6;p16">
              <a:extLst>
                <a:ext uri="{FF2B5EF4-FFF2-40B4-BE49-F238E27FC236}">
                  <a16:creationId xmlns:a16="http://schemas.microsoft.com/office/drawing/2014/main" id="{26BFF1FE-83FC-3EA7-A3B4-ACC60DB63973}"/>
                </a:ext>
              </a:extLst>
            </p:cNvPr>
            <p:cNvSpPr/>
            <p:nvPr/>
          </p:nvSpPr>
          <p:spPr>
            <a:xfrm>
              <a:off x="6877350" y="1382225"/>
              <a:ext cx="260175" cy="250200"/>
            </a:xfrm>
            <a:custGeom>
              <a:avLst/>
              <a:gdLst/>
              <a:ahLst/>
              <a:cxnLst/>
              <a:rect l="l" t="t" r="r" b="b"/>
              <a:pathLst>
                <a:path w="10407" h="10008" extrusionOk="0">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7;p16">
              <a:extLst>
                <a:ext uri="{FF2B5EF4-FFF2-40B4-BE49-F238E27FC236}">
                  <a16:creationId xmlns:a16="http://schemas.microsoft.com/office/drawing/2014/main" id="{12848583-5887-816F-DAC8-AF6EA0484746}"/>
                </a:ext>
              </a:extLst>
            </p:cNvPr>
            <p:cNvSpPr txBox="1"/>
            <p:nvPr/>
          </p:nvSpPr>
          <p:spPr>
            <a:xfrm>
              <a:off x="5354475" y="1349448"/>
              <a:ext cx="13059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pt-PT" sz="1200" dirty="0">
                <a:solidFill>
                  <a:srgbClr val="434343"/>
                </a:solidFill>
                <a:latin typeface="Roboto"/>
                <a:ea typeface="Roboto"/>
                <a:cs typeface="Roboto"/>
                <a:sym typeface="Roboto"/>
              </a:endParaRPr>
            </a:p>
            <a:p>
              <a:pPr marL="0" lvl="0" indent="0" rtl="0">
                <a:spcBef>
                  <a:spcPts val="0"/>
                </a:spcBef>
                <a:spcAft>
                  <a:spcPts val="0"/>
                </a:spcAft>
                <a:buNone/>
              </a:pPr>
              <a:r>
                <a:rPr lang="pt-PT" sz="1200" dirty="0">
                  <a:solidFill>
                    <a:srgbClr val="434343"/>
                  </a:solidFill>
                  <a:latin typeface="Roboto"/>
                  <a:ea typeface="Roboto"/>
                  <a:cs typeface="Roboto"/>
                  <a:sym typeface="Roboto"/>
                </a:rPr>
                <a:t>Lançamento o YARN, expandindo seu ecossistema</a:t>
              </a:r>
              <a:endParaRPr lang="en-US" sz="1200" dirty="0">
                <a:solidFill>
                  <a:srgbClr val="434343"/>
                </a:solidFill>
                <a:latin typeface="Roboto"/>
                <a:ea typeface="Roboto"/>
                <a:cs typeface="Roboto"/>
                <a:sym typeface="Roboto"/>
              </a:endParaRPr>
            </a:p>
          </p:txBody>
        </p:sp>
        <p:sp>
          <p:nvSpPr>
            <p:cNvPr id="24" name="Google Shape;138;p16">
              <a:extLst>
                <a:ext uri="{FF2B5EF4-FFF2-40B4-BE49-F238E27FC236}">
                  <a16:creationId xmlns:a16="http://schemas.microsoft.com/office/drawing/2014/main" id="{16A7E419-B0B4-905B-A9EA-93828A8667EF}"/>
                </a:ext>
              </a:extLst>
            </p:cNvPr>
            <p:cNvSpPr txBox="1"/>
            <p:nvPr/>
          </p:nvSpPr>
          <p:spPr>
            <a:xfrm>
              <a:off x="5354475" y="1203350"/>
              <a:ext cx="13059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Hadoop 2.0</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25" name="Google Shape;139;p16">
            <a:extLst>
              <a:ext uri="{FF2B5EF4-FFF2-40B4-BE49-F238E27FC236}">
                <a16:creationId xmlns:a16="http://schemas.microsoft.com/office/drawing/2014/main" id="{18E97BC6-F04B-6672-C087-5A69F42771E5}"/>
              </a:ext>
            </a:extLst>
          </p:cNvPr>
          <p:cNvGrpSpPr/>
          <p:nvPr/>
        </p:nvGrpSpPr>
        <p:grpSpPr>
          <a:xfrm>
            <a:off x="1634188" y="3460767"/>
            <a:ext cx="1881162" cy="1781012"/>
            <a:chOff x="1634188" y="2443825"/>
            <a:chExt cx="1881162" cy="1781012"/>
          </a:xfrm>
        </p:grpSpPr>
        <p:sp>
          <p:nvSpPr>
            <p:cNvPr id="26" name="Google Shape;140;p16">
              <a:extLst>
                <a:ext uri="{FF2B5EF4-FFF2-40B4-BE49-F238E27FC236}">
                  <a16:creationId xmlns:a16="http://schemas.microsoft.com/office/drawing/2014/main" id="{BED5B6C4-8936-C590-6700-1C6360930CC4}"/>
                </a:ext>
              </a:extLst>
            </p:cNvPr>
            <p:cNvSpPr/>
            <p:nvPr/>
          </p:nvSpPr>
          <p:spPr>
            <a:xfrm>
              <a:off x="3035500" y="2993300"/>
              <a:ext cx="230100" cy="1120100"/>
            </a:xfrm>
            <a:custGeom>
              <a:avLst/>
              <a:gdLst/>
              <a:ahLst/>
              <a:cxnLst/>
              <a:rect l="l" t="t" r="r" b="b"/>
              <a:pathLst>
                <a:path w="9204" h="44804" extrusionOk="0">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1;p16">
              <a:extLst>
                <a:ext uri="{FF2B5EF4-FFF2-40B4-BE49-F238E27FC236}">
                  <a16:creationId xmlns:a16="http://schemas.microsoft.com/office/drawing/2014/main" id="{743C082B-9398-1F31-F344-7827C5EDD301}"/>
                </a:ext>
              </a:extLst>
            </p:cNvPr>
            <p:cNvSpPr/>
            <p:nvPr/>
          </p:nvSpPr>
          <p:spPr>
            <a:xfrm>
              <a:off x="2275275" y="2443825"/>
              <a:ext cx="1240075" cy="589075"/>
            </a:xfrm>
            <a:custGeom>
              <a:avLst/>
              <a:gdLst/>
              <a:ahLst/>
              <a:cxnLst/>
              <a:rect l="l" t="t" r="r" b="b"/>
              <a:pathLst>
                <a:path w="49603" h="23563" extrusionOk="0">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2005-2006</a:t>
              </a:r>
              <a:endParaRPr sz="1700" dirty="0">
                <a:solidFill>
                  <a:srgbClr val="FFFFFF"/>
                </a:solidFill>
                <a:latin typeface="Fira Sans Extra Condensed"/>
                <a:ea typeface="Fira Sans Extra Condensed"/>
                <a:cs typeface="Fira Sans Extra Condensed"/>
                <a:sym typeface="Fira Sans Extra Condensed"/>
              </a:endParaRPr>
            </a:p>
          </p:txBody>
        </p:sp>
        <p:sp>
          <p:nvSpPr>
            <p:cNvPr id="30" name="Google Shape;144;p16">
              <a:extLst>
                <a:ext uri="{FF2B5EF4-FFF2-40B4-BE49-F238E27FC236}">
                  <a16:creationId xmlns:a16="http://schemas.microsoft.com/office/drawing/2014/main" id="{7B3E2474-B48C-1D9F-C15F-068E1C2C9631}"/>
                </a:ext>
              </a:extLst>
            </p:cNvPr>
            <p:cNvSpPr txBox="1"/>
            <p:nvPr/>
          </p:nvSpPr>
          <p:spPr>
            <a:xfrm>
              <a:off x="1634188" y="3689937"/>
              <a:ext cx="14013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434343"/>
                  </a:solidFill>
                  <a:latin typeface="Roboto"/>
                  <a:ea typeface="Roboto"/>
                  <a:cs typeface="Roboto"/>
                  <a:sym typeface="Roboto"/>
                </a:rPr>
                <a:t>Desenvolvimento Inicial</a:t>
              </a:r>
              <a:endParaRPr sz="1200" dirty="0">
                <a:solidFill>
                  <a:srgbClr val="434343"/>
                </a:solidFill>
                <a:latin typeface="Roboto"/>
                <a:ea typeface="Roboto"/>
                <a:cs typeface="Roboto"/>
                <a:sym typeface="Roboto"/>
              </a:endParaRPr>
            </a:p>
          </p:txBody>
        </p:sp>
        <p:sp>
          <p:nvSpPr>
            <p:cNvPr id="31" name="Google Shape;145;p16">
              <a:extLst>
                <a:ext uri="{FF2B5EF4-FFF2-40B4-BE49-F238E27FC236}">
                  <a16:creationId xmlns:a16="http://schemas.microsoft.com/office/drawing/2014/main" id="{6033ACBC-4D5E-C6DC-DC35-55061222715F}"/>
                </a:ext>
              </a:extLst>
            </p:cNvPr>
            <p:cNvSpPr txBox="1"/>
            <p:nvPr/>
          </p:nvSpPr>
          <p:spPr>
            <a:xfrm>
              <a:off x="1634188" y="3343088"/>
              <a:ext cx="1401300"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Apache Hadoop</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8" name="Google Shape;146;p16">
            <a:extLst>
              <a:ext uri="{FF2B5EF4-FFF2-40B4-BE49-F238E27FC236}">
                <a16:creationId xmlns:a16="http://schemas.microsoft.com/office/drawing/2014/main" id="{85B73AF1-6514-53F2-0148-A51DED694DCD}"/>
              </a:ext>
            </a:extLst>
          </p:cNvPr>
          <p:cNvGrpSpPr/>
          <p:nvPr/>
        </p:nvGrpSpPr>
        <p:grpSpPr>
          <a:xfrm>
            <a:off x="3835470" y="3460767"/>
            <a:ext cx="2094755" cy="1781012"/>
            <a:chOff x="3835470" y="2443825"/>
            <a:chExt cx="2094755" cy="1781012"/>
          </a:xfrm>
        </p:grpSpPr>
        <p:sp>
          <p:nvSpPr>
            <p:cNvPr id="39" name="Google Shape;147;p16">
              <a:extLst>
                <a:ext uri="{FF2B5EF4-FFF2-40B4-BE49-F238E27FC236}">
                  <a16:creationId xmlns:a16="http://schemas.microsoft.com/office/drawing/2014/main" id="{BDED6AA6-020B-2FA2-6FBC-651F4E57D15E}"/>
                </a:ext>
              </a:extLst>
            </p:cNvPr>
            <p:cNvSpPr/>
            <p:nvPr/>
          </p:nvSpPr>
          <p:spPr>
            <a:xfrm>
              <a:off x="5409300" y="2993300"/>
              <a:ext cx="230125" cy="1120100"/>
            </a:xfrm>
            <a:custGeom>
              <a:avLst/>
              <a:gdLst/>
              <a:ahLst/>
              <a:cxnLst/>
              <a:rect l="l" t="t" r="r" b="b"/>
              <a:pathLst>
                <a:path w="9205" h="44804" extrusionOk="0">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8;p16">
              <a:extLst>
                <a:ext uri="{FF2B5EF4-FFF2-40B4-BE49-F238E27FC236}">
                  <a16:creationId xmlns:a16="http://schemas.microsoft.com/office/drawing/2014/main" id="{A4B8F613-F120-9B15-7585-5BB10DDF59B3}"/>
                </a:ext>
              </a:extLst>
            </p:cNvPr>
            <p:cNvSpPr/>
            <p:nvPr/>
          </p:nvSpPr>
          <p:spPr>
            <a:xfrm>
              <a:off x="4645825" y="2443825"/>
              <a:ext cx="1240350" cy="589075"/>
            </a:xfrm>
            <a:custGeom>
              <a:avLst/>
              <a:gdLst/>
              <a:ahLst/>
              <a:cxnLst/>
              <a:rect l="l" t="t" r="r" b="b"/>
              <a:pathLst>
                <a:path w="49614" h="23563" extrusionOk="0">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2009</a:t>
              </a:r>
              <a:endParaRPr sz="1700" dirty="0">
                <a:solidFill>
                  <a:srgbClr val="FFFFFF"/>
                </a:solidFill>
                <a:latin typeface="Fira Sans Extra Condensed"/>
                <a:ea typeface="Fira Sans Extra Condensed"/>
                <a:cs typeface="Fira Sans Extra Condensed"/>
                <a:sym typeface="Fira Sans Extra Condensed"/>
              </a:endParaRPr>
            </a:p>
          </p:txBody>
        </p:sp>
        <p:sp>
          <p:nvSpPr>
            <p:cNvPr id="41" name="Google Shape;149;p16">
              <a:extLst>
                <a:ext uri="{FF2B5EF4-FFF2-40B4-BE49-F238E27FC236}">
                  <a16:creationId xmlns:a16="http://schemas.microsoft.com/office/drawing/2014/main" id="{1045221C-7C0C-733D-750D-840B2D83A524}"/>
                </a:ext>
              </a:extLst>
            </p:cNvPr>
            <p:cNvSpPr/>
            <p:nvPr/>
          </p:nvSpPr>
          <p:spPr>
            <a:xfrm>
              <a:off x="5668275" y="3945200"/>
              <a:ext cx="22050" cy="22050"/>
            </a:xfrm>
            <a:custGeom>
              <a:avLst/>
              <a:gdLst/>
              <a:ahLst/>
              <a:cxnLst/>
              <a:rect l="l" t="t" r="r" b="b"/>
              <a:pathLst>
                <a:path w="882" h="882" extrusionOk="0">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0;p16">
              <a:extLst>
                <a:ext uri="{FF2B5EF4-FFF2-40B4-BE49-F238E27FC236}">
                  <a16:creationId xmlns:a16="http://schemas.microsoft.com/office/drawing/2014/main" id="{4B985476-91CE-A82F-294E-57E3D4D3F642}"/>
                </a:ext>
              </a:extLst>
            </p:cNvPr>
            <p:cNvSpPr/>
            <p:nvPr/>
          </p:nvSpPr>
          <p:spPr>
            <a:xfrm>
              <a:off x="5712325" y="3945200"/>
              <a:ext cx="22350" cy="22050"/>
            </a:xfrm>
            <a:custGeom>
              <a:avLst/>
              <a:gdLst/>
              <a:ahLst/>
              <a:cxnLst/>
              <a:rect l="l" t="t" r="r" b="b"/>
              <a:pathLst>
                <a:path w="894" h="882" extrusionOk="0">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1;p16">
              <a:extLst>
                <a:ext uri="{FF2B5EF4-FFF2-40B4-BE49-F238E27FC236}">
                  <a16:creationId xmlns:a16="http://schemas.microsoft.com/office/drawing/2014/main" id="{5F26FF39-0CC7-D773-048C-F5FA61D11E39}"/>
                </a:ext>
              </a:extLst>
            </p:cNvPr>
            <p:cNvSpPr/>
            <p:nvPr/>
          </p:nvSpPr>
          <p:spPr>
            <a:xfrm>
              <a:off x="5756675" y="3945200"/>
              <a:ext cx="22050" cy="22050"/>
            </a:xfrm>
            <a:custGeom>
              <a:avLst/>
              <a:gdLst/>
              <a:ahLst/>
              <a:cxnLst/>
              <a:rect l="l" t="t" r="r" b="b"/>
              <a:pathLst>
                <a:path w="882" h="882" extrusionOk="0">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2;p16">
              <a:extLst>
                <a:ext uri="{FF2B5EF4-FFF2-40B4-BE49-F238E27FC236}">
                  <a16:creationId xmlns:a16="http://schemas.microsoft.com/office/drawing/2014/main" id="{452B44AC-0F50-2D9D-C256-0600EDA8E7A8}"/>
                </a:ext>
              </a:extLst>
            </p:cNvPr>
            <p:cNvSpPr/>
            <p:nvPr/>
          </p:nvSpPr>
          <p:spPr>
            <a:xfrm>
              <a:off x="5800725" y="3945200"/>
              <a:ext cx="22050" cy="22050"/>
            </a:xfrm>
            <a:custGeom>
              <a:avLst/>
              <a:gdLst/>
              <a:ahLst/>
              <a:cxnLst/>
              <a:rect l="l" t="t" r="r" b="b"/>
              <a:pathLst>
                <a:path w="882" h="882" extrusionOk="0">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3;p16">
              <a:extLst>
                <a:ext uri="{FF2B5EF4-FFF2-40B4-BE49-F238E27FC236}">
                  <a16:creationId xmlns:a16="http://schemas.microsoft.com/office/drawing/2014/main" id="{D86AD567-AD23-9A56-151D-D49142F97141}"/>
                </a:ext>
              </a:extLst>
            </p:cNvPr>
            <p:cNvSpPr/>
            <p:nvPr/>
          </p:nvSpPr>
          <p:spPr>
            <a:xfrm>
              <a:off x="5614100" y="3803225"/>
              <a:ext cx="316125" cy="324450"/>
            </a:xfrm>
            <a:custGeom>
              <a:avLst/>
              <a:gdLst/>
              <a:ahLst/>
              <a:cxnLst/>
              <a:rect l="l" t="t" r="r" b="b"/>
              <a:pathLst>
                <a:path w="12645" h="12978" extrusionOk="0">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4;p16">
              <a:extLst>
                <a:ext uri="{FF2B5EF4-FFF2-40B4-BE49-F238E27FC236}">
                  <a16:creationId xmlns:a16="http://schemas.microsoft.com/office/drawing/2014/main" id="{550D0139-17B1-CF04-96B7-B98207DA0BF9}"/>
                </a:ext>
              </a:extLst>
            </p:cNvPr>
            <p:cNvSpPr txBox="1"/>
            <p:nvPr/>
          </p:nvSpPr>
          <p:spPr>
            <a:xfrm>
              <a:off x="4007988" y="3689937"/>
              <a:ext cx="1401300" cy="53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pt-PT" sz="1200" dirty="0">
                <a:solidFill>
                  <a:srgbClr val="434343"/>
                </a:solidFill>
                <a:latin typeface="Roboto"/>
                <a:ea typeface="Roboto"/>
                <a:cs typeface="Roboto"/>
                <a:sym typeface="Roboto"/>
              </a:endParaRPr>
            </a:p>
            <a:p>
              <a:pPr marL="0" lvl="0" indent="0" rtl="0">
                <a:spcBef>
                  <a:spcPts val="0"/>
                </a:spcBef>
                <a:spcAft>
                  <a:spcPts val="0"/>
                </a:spcAft>
                <a:buNone/>
              </a:pPr>
              <a:r>
                <a:rPr lang="pt-PT" sz="1200" dirty="0">
                  <a:solidFill>
                    <a:srgbClr val="434343"/>
                  </a:solidFill>
                  <a:latin typeface="Roboto"/>
                  <a:ea typeface="Roboto"/>
                  <a:cs typeface="Roboto"/>
                  <a:sym typeface="Roboto"/>
                </a:rPr>
                <a:t>Desenvolvimento do </a:t>
              </a:r>
              <a:r>
                <a:rPr lang="pt-PT" sz="1200" dirty="0" err="1">
                  <a:solidFill>
                    <a:srgbClr val="434343"/>
                  </a:solidFill>
                  <a:latin typeface="Roboto"/>
                  <a:ea typeface="Roboto"/>
                  <a:cs typeface="Roboto"/>
                  <a:sym typeface="Roboto"/>
                </a:rPr>
                <a:t>Spark</a:t>
              </a:r>
              <a:r>
                <a:rPr lang="pt-PT" sz="1200" dirty="0">
                  <a:solidFill>
                    <a:srgbClr val="434343"/>
                  </a:solidFill>
                  <a:latin typeface="Roboto"/>
                  <a:ea typeface="Roboto"/>
                  <a:cs typeface="Roboto"/>
                  <a:sym typeface="Roboto"/>
                </a:rPr>
                <a:t> na UC Berkeley</a:t>
              </a:r>
              <a:endParaRPr lang="en-US" sz="1200" dirty="0">
                <a:solidFill>
                  <a:srgbClr val="434343"/>
                </a:solidFill>
                <a:latin typeface="Roboto"/>
                <a:ea typeface="Roboto"/>
                <a:cs typeface="Roboto"/>
                <a:sym typeface="Roboto"/>
              </a:endParaRPr>
            </a:p>
          </p:txBody>
        </p:sp>
        <p:sp>
          <p:nvSpPr>
            <p:cNvPr id="47" name="Google Shape;155;p16">
              <a:extLst>
                <a:ext uri="{FF2B5EF4-FFF2-40B4-BE49-F238E27FC236}">
                  <a16:creationId xmlns:a16="http://schemas.microsoft.com/office/drawing/2014/main" id="{B9BD1773-478F-8D24-99A8-D9A6D09DF834}"/>
                </a:ext>
              </a:extLst>
            </p:cNvPr>
            <p:cNvSpPr txBox="1"/>
            <p:nvPr/>
          </p:nvSpPr>
          <p:spPr>
            <a:xfrm>
              <a:off x="3835470" y="3362280"/>
              <a:ext cx="1695375"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Nascimento do Spark</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48" name="Google Shape;156;p16">
            <a:extLst>
              <a:ext uri="{FF2B5EF4-FFF2-40B4-BE49-F238E27FC236}">
                <a16:creationId xmlns:a16="http://schemas.microsoft.com/office/drawing/2014/main" id="{0BDCAC2F-274C-5C9D-E7B8-907D208156C0}"/>
              </a:ext>
            </a:extLst>
          </p:cNvPr>
          <p:cNvGrpSpPr/>
          <p:nvPr/>
        </p:nvGrpSpPr>
        <p:grpSpPr>
          <a:xfrm>
            <a:off x="6172763" y="3460767"/>
            <a:ext cx="2083937" cy="1781012"/>
            <a:chOff x="6172763" y="2443825"/>
            <a:chExt cx="2083937" cy="1781012"/>
          </a:xfrm>
        </p:grpSpPr>
        <p:sp>
          <p:nvSpPr>
            <p:cNvPr id="49" name="Google Shape;157;p16">
              <a:extLst>
                <a:ext uri="{FF2B5EF4-FFF2-40B4-BE49-F238E27FC236}">
                  <a16:creationId xmlns:a16="http://schemas.microsoft.com/office/drawing/2014/main" id="{9A723CD7-1329-5663-6A4A-1BA98DFC1C0C}"/>
                </a:ext>
              </a:extLst>
            </p:cNvPr>
            <p:cNvSpPr/>
            <p:nvPr/>
          </p:nvSpPr>
          <p:spPr>
            <a:xfrm>
              <a:off x="7779850" y="2993300"/>
              <a:ext cx="230100" cy="1120100"/>
            </a:xfrm>
            <a:custGeom>
              <a:avLst/>
              <a:gdLst/>
              <a:ahLst/>
              <a:cxnLst/>
              <a:rect l="l" t="t" r="r" b="b"/>
              <a:pathLst>
                <a:path w="9204" h="44804" extrusionOk="0">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8;p16">
              <a:extLst>
                <a:ext uri="{FF2B5EF4-FFF2-40B4-BE49-F238E27FC236}">
                  <a16:creationId xmlns:a16="http://schemas.microsoft.com/office/drawing/2014/main" id="{D7BD4F05-7249-861E-BBE4-A18968A06532}"/>
                </a:ext>
              </a:extLst>
            </p:cNvPr>
            <p:cNvSpPr/>
            <p:nvPr/>
          </p:nvSpPr>
          <p:spPr>
            <a:xfrm>
              <a:off x="7016350" y="2443825"/>
              <a:ext cx="1240350" cy="589075"/>
            </a:xfrm>
            <a:custGeom>
              <a:avLst/>
              <a:gdLst/>
              <a:ahLst/>
              <a:cxnLst/>
              <a:rect l="l" t="t" r="r" b="b"/>
              <a:pathLst>
                <a:path w="49614" h="23563" extrusionOk="0">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  2015 - Hoje</a:t>
              </a:r>
              <a:endParaRPr sz="1700" dirty="0">
                <a:solidFill>
                  <a:srgbClr val="FFFFFF"/>
                </a:solidFill>
                <a:latin typeface="Fira Sans Extra Condensed"/>
                <a:ea typeface="Fira Sans Extra Condensed"/>
                <a:cs typeface="Fira Sans Extra Condensed"/>
                <a:sym typeface="Fira Sans Extra Condensed"/>
              </a:endParaRPr>
            </a:p>
          </p:txBody>
        </p:sp>
        <p:sp>
          <p:nvSpPr>
            <p:cNvPr id="51" name="Google Shape;159;p16">
              <a:extLst>
                <a:ext uri="{FF2B5EF4-FFF2-40B4-BE49-F238E27FC236}">
                  <a16:creationId xmlns:a16="http://schemas.microsoft.com/office/drawing/2014/main" id="{7A11C629-F58C-27E8-92A6-1A578B9F4A76}"/>
                </a:ext>
              </a:extLst>
            </p:cNvPr>
            <p:cNvSpPr/>
            <p:nvPr/>
          </p:nvSpPr>
          <p:spPr>
            <a:xfrm>
              <a:off x="7950700" y="3840425"/>
              <a:ext cx="282800" cy="278925"/>
            </a:xfrm>
            <a:custGeom>
              <a:avLst/>
              <a:gdLst/>
              <a:ahLst/>
              <a:cxnLst/>
              <a:rect l="l" t="t" r="r" b="b"/>
              <a:pathLst>
                <a:path w="11312" h="11157" extrusionOk="0">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0;p16">
              <a:extLst>
                <a:ext uri="{FF2B5EF4-FFF2-40B4-BE49-F238E27FC236}">
                  <a16:creationId xmlns:a16="http://schemas.microsoft.com/office/drawing/2014/main" id="{DD468CF4-049F-22E4-D521-946033D8F763}"/>
                </a:ext>
              </a:extLst>
            </p:cNvPr>
            <p:cNvSpPr/>
            <p:nvPr/>
          </p:nvSpPr>
          <p:spPr>
            <a:xfrm>
              <a:off x="8025100" y="3866325"/>
              <a:ext cx="178625" cy="115500"/>
            </a:xfrm>
            <a:custGeom>
              <a:avLst/>
              <a:gdLst/>
              <a:ahLst/>
              <a:cxnLst/>
              <a:rect l="l" t="t" r="r" b="b"/>
              <a:pathLst>
                <a:path w="7145" h="4620" extrusionOk="0">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1;p16">
              <a:extLst>
                <a:ext uri="{FF2B5EF4-FFF2-40B4-BE49-F238E27FC236}">
                  <a16:creationId xmlns:a16="http://schemas.microsoft.com/office/drawing/2014/main" id="{6E64697F-D25F-031B-62C8-126265AAD44E}"/>
                </a:ext>
              </a:extLst>
            </p:cNvPr>
            <p:cNvSpPr txBox="1"/>
            <p:nvPr/>
          </p:nvSpPr>
          <p:spPr>
            <a:xfrm>
              <a:off x="6378538" y="3689937"/>
              <a:ext cx="1401300" cy="53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rgbClr val="434343"/>
                  </a:solidFill>
                  <a:latin typeface="Roboto"/>
                  <a:ea typeface="Roboto"/>
                  <a:cs typeface="Roboto"/>
                  <a:sym typeface="Roboto"/>
                </a:rPr>
                <a:t>Recursos importantes : DataFrame API, Structured Streaming, e Adaptive Query Execution</a:t>
              </a:r>
              <a:endParaRPr sz="1200" dirty="0">
                <a:solidFill>
                  <a:srgbClr val="434343"/>
                </a:solidFill>
                <a:latin typeface="Roboto"/>
                <a:ea typeface="Roboto"/>
                <a:cs typeface="Roboto"/>
                <a:sym typeface="Roboto"/>
              </a:endParaRPr>
            </a:p>
          </p:txBody>
        </p:sp>
        <p:sp>
          <p:nvSpPr>
            <p:cNvPr id="54" name="Google Shape;162;p16">
              <a:extLst>
                <a:ext uri="{FF2B5EF4-FFF2-40B4-BE49-F238E27FC236}">
                  <a16:creationId xmlns:a16="http://schemas.microsoft.com/office/drawing/2014/main" id="{3F5B7C39-4C58-0A78-4155-6B54CEC12FF7}"/>
                </a:ext>
              </a:extLst>
            </p:cNvPr>
            <p:cNvSpPr txBox="1"/>
            <p:nvPr/>
          </p:nvSpPr>
          <p:spPr>
            <a:xfrm>
              <a:off x="6172763" y="3221862"/>
              <a:ext cx="1607075" cy="429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700" b="1" dirty="0">
                  <a:solidFill>
                    <a:srgbClr val="434343"/>
                  </a:solidFill>
                  <a:latin typeface="Fira Sans Extra Condensed Medium"/>
                  <a:ea typeface="Fira Sans Extra Condensed Medium"/>
                  <a:cs typeface="Fira Sans Extra Condensed Medium"/>
                  <a:sym typeface="Fira Sans Extra Condensed Medium"/>
                </a:rPr>
                <a:t>Spark: Melhorias</a:t>
              </a:r>
              <a:endParaRPr sz="1700" b="1" dirty="0">
                <a:solidFill>
                  <a:srgbClr val="434343"/>
                </a:solidFill>
                <a:latin typeface="Fira Sans Extra Condensed Medium"/>
                <a:ea typeface="Fira Sans Extra Condensed Medium"/>
                <a:cs typeface="Fira Sans Extra Condensed Medium"/>
                <a:sym typeface="Fira Sans Extra Condensed Medium"/>
              </a:endParaRPr>
            </a:p>
          </p:txBody>
        </p:sp>
      </p:grpSp>
      <p:pic>
        <p:nvPicPr>
          <p:cNvPr id="103" name="Graphic 102" descr="Programmer male outline">
            <a:extLst>
              <a:ext uri="{FF2B5EF4-FFF2-40B4-BE49-F238E27FC236}">
                <a16:creationId xmlns:a16="http://schemas.microsoft.com/office/drawing/2014/main" id="{910341E3-3A0D-A368-2A86-8AB0F26A58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25086" y="4828323"/>
            <a:ext cx="615938" cy="615938"/>
          </a:xfrm>
          <a:prstGeom prst="rect">
            <a:avLst/>
          </a:prstGeom>
        </p:spPr>
      </p:pic>
      <p:sp>
        <p:nvSpPr>
          <p:cNvPr id="28" name="Rectangle: Rounded Corners 27">
            <a:extLst>
              <a:ext uri="{FF2B5EF4-FFF2-40B4-BE49-F238E27FC236}">
                <a16:creationId xmlns:a16="http://schemas.microsoft.com/office/drawing/2014/main" id="{3BDE7981-1DEF-13FF-88CB-8A3C15D697F2}"/>
              </a:ext>
            </a:extLst>
          </p:cNvPr>
          <p:cNvSpPr/>
          <p:nvPr/>
        </p:nvSpPr>
        <p:spPr>
          <a:xfrm>
            <a:off x="4007989" y="2020404"/>
            <a:ext cx="4691874" cy="4058178"/>
          </a:xfrm>
          <a:prstGeom prst="roundRect">
            <a:avLst/>
          </a:prstGeom>
          <a:noFill/>
          <a:ln w="19050" cap="flat">
            <a:solidFill>
              <a:srgbClr val="FF0000"/>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3661443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1234166" y="1055618"/>
            <a:ext cx="7952892" cy="4987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Início</a:t>
            </a:r>
            <a:endParaRPr dirty="0"/>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hlinkClick r:id="rId3"/>
              </a:rPr>
              <a:t>Apache </a:t>
            </a:r>
            <a:r>
              <a:rPr lang="pt-PT" sz="1200" dirty="0" err="1">
                <a:hlinkClick r:id="rId3"/>
              </a:rPr>
              <a:t>Spark</a:t>
            </a:r>
            <a:r>
              <a:rPr lang="pt-PT" sz="1200" dirty="0">
                <a:hlinkClick r:id="rId3"/>
              </a:rPr>
              <a:t> in 10 Minutes</a:t>
            </a:r>
            <a:endParaRPr lang="pt-PT" sz="1200" dirty="0"/>
          </a:p>
        </p:txBody>
      </p:sp>
      <p:pic>
        <p:nvPicPr>
          <p:cNvPr id="1026" name="Picture 2" descr="What's new in Apache Spark 2.2 - Knoldus Blogs">
            <a:extLst>
              <a:ext uri="{FF2B5EF4-FFF2-40B4-BE49-F238E27FC236}">
                <a16:creationId xmlns:a16="http://schemas.microsoft.com/office/drawing/2014/main" id="{0ACFE6B9-EDAA-2A09-6AF3-1DE625477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8" y="615309"/>
            <a:ext cx="1989779" cy="1055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ei Zaharia">
            <a:extLst>
              <a:ext uri="{FF2B5EF4-FFF2-40B4-BE49-F238E27FC236}">
                <a16:creationId xmlns:a16="http://schemas.microsoft.com/office/drawing/2014/main" id="{5F656D08-B3BA-A53F-549B-1E19714437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8" y="2691077"/>
            <a:ext cx="1609176" cy="1872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DBE619-B609-631F-4BC1-1E139D775101}"/>
              </a:ext>
            </a:extLst>
          </p:cNvPr>
          <p:cNvSpPr txBox="1"/>
          <p:nvPr/>
        </p:nvSpPr>
        <p:spPr>
          <a:xfrm>
            <a:off x="2856411" y="3702547"/>
            <a:ext cx="5945097" cy="228812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pt-PT" altLang="pt-PT"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pt-PT" altLang="pt-PT" sz="16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pt-PT" altLang="pt-PT" sz="1600" b="1" i="0" u="none" strike="noStrike" cap="none" normalizeH="0" baseline="0" dirty="0">
                <a:ln>
                  <a:noFill/>
                </a:ln>
                <a:solidFill>
                  <a:schemeClr val="tx1"/>
                </a:solidFill>
                <a:effectLst/>
              </a:rPr>
              <a:t>Objetivos:</a:t>
            </a:r>
            <a:r>
              <a:rPr kumimoji="0" lang="pt-PT" altLang="pt-PT" sz="1600" b="0" i="0" u="none" strike="noStrike" cap="none" normalizeH="0" baseline="0" dirty="0">
                <a:ln>
                  <a:noFill/>
                </a:ln>
                <a:solidFill>
                  <a:schemeClr val="tx1"/>
                </a:solidFill>
                <a:effectLst/>
              </a:rPr>
              <a:t> O objetivo inicial era criar um sistema de processamento de dados </a:t>
            </a:r>
            <a:r>
              <a:rPr kumimoji="0" lang="pt-PT" altLang="pt-PT" sz="1600" b="1" i="0" u="none" strike="noStrike" cap="none" normalizeH="0" baseline="0" dirty="0">
                <a:ln>
                  <a:noFill/>
                </a:ln>
                <a:solidFill>
                  <a:schemeClr val="tx1"/>
                </a:solidFill>
                <a:effectLst/>
              </a:rPr>
              <a:t>mais rápido e flexível do que o </a:t>
            </a:r>
            <a:r>
              <a:rPr kumimoji="0" lang="pt-PT" altLang="pt-PT" sz="1600" b="1" i="0" u="none" strike="noStrike" cap="none" normalizeH="0" baseline="0" dirty="0" err="1">
                <a:ln>
                  <a:noFill/>
                </a:ln>
                <a:solidFill>
                  <a:schemeClr val="tx1"/>
                </a:solidFill>
                <a:effectLst/>
              </a:rPr>
              <a:t>MapReduce</a:t>
            </a:r>
            <a:r>
              <a:rPr kumimoji="0" lang="pt-PT" altLang="pt-PT" sz="1600" b="0" i="0" u="none" strike="noStrike" cap="none" normalizeH="0" baseline="0" dirty="0">
                <a:ln>
                  <a:noFill/>
                </a:ln>
                <a:solidFill>
                  <a:schemeClr val="tx1"/>
                </a:solidFill>
                <a:effectLst/>
              </a:rPr>
              <a:t>, o padrão dominante na época, e que pudesse lidar com uma variedade de cargas de trabalho, incluindo processamento em lote, processamento em tempo real e análise de gráficos.</a:t>
            </a:r>
          </a:p>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dirty="0">
              <a:ln>
                <a:noFill/>
              </a:ln>
              <a:solidFill>
                <a:srgbClr val="000000"/>
              </a:solidFill>
              <a:effectLst/>
              <a:uFillTx/>
              <a:ea typeface="+mn-ea"/>
              <a:cs typeface="+mn-cs"/>
              <a:sym typeface="Helvetica Light"/>
            </a:endParaRPr>
          </a:p>
        </p:txBody>
      </p:sp>
      <p:sp>
        <p:nvSpPr>
          <p:cNvPr id="10" name="TextBox 9">
            <a:extLst>
              <a:ext uri="{FF2B5EF4-FFF2-40B4-BE49-F238E27FC236}">
                <a16:creationId xmlns:a16="http://schemas.microsoft.com/office/drawing/2014/main" id="{8312E34D-72EB-83B1-3E8F-76E1B6AE90F5}"/>
              </a:ext>
            </a:extLst>
          </p:cNvPr>
          <p:cNvSpPr txBox="1"/>
          <p:nvPr/>
        </p:nvSpPr>
        <p:spPr>
          <a:xfrm>
            <a:off x="-1062719" y="4718722"/>
            <a:ext cx="4593770" cy="92333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kumimoji="0" lang="pt-PT" altLang="pt-PT" sz="2000" b="1" i="0" u="none" strike="noStrike" cap="none" normalizeH="0" baseline="0" dirty="0">
                <a:ln>
                  <a:noFill/>
                </a:ln>
                <a:solidFill>
                  <a:schemeClr val="tx1"/>
                </a:solidFill>
                <a:effectLst/>
              </a:rPr>
              <a:t>Matei </a:t>
            </a:r>
            <a:r>
              <a:rPr kumimoji="0" lang="pt-PT" altLang="pt-PT" sz="2000" b="1" i="0" u="none" strike="noStrike" cap="none" normalizeH="0" baseline="0" dirty="0" err="1">
                <a:ln>
                  <a:noFill/>
                </a:ln>
                <a:solidFill>
                  <a:schemeClr val="tx1"/>
                </a:solidFill>
                <a:effectLst/>
              </a:rPr>
              <a:t>Zaharia</a:t>
            </a:r>
            <a:endParaRPr lang="pt-PT" altLang="pt-PT" sz="2000" b="1" dirty="0">
              <a:solidFill>
                <a:schemeClr val="tx1"/>
              </a:solidFill>
            </a:endParaRPr>
          </a:p>
          <a:p>
            <a:endParaRPr kumimoji="0" lang="pt-PT" altLang="pt-PT" sz="2000" b="1" i="0" u="none" strike="noStrike" cap="none" normalizeH="0" baseline="0" dirty="0">
              <a:ln>
                <a:noFill/>
              </a:ln>
              <a:solidFill>
                <a:schemeClr val="tx1"/>
              </a:solidFill>
              <a:effectLst/>
            </a:endParaRPr>
          </a:p>
          <a:p>
            <a:r>
              <a:rPr lang="pt-PT" sz="1400" b="1" dirty="0">
                <a:solidFill>
                  <a:schemeClr val="tx1"/>
                </a:solidFill>
              </a:rPr>
              <a:t>        </a:t>
            </a:r>
            <a:r>
              <a:rPr lang="pt-PT" sz="1400" b="1" dirty="0" err="1">
                <a:solidFill>
                  <a:schemeClr val="tx1"/>
                </a:solidFill>
              </a:rPr>
              <a:t>Co-funder</a:t>
            </a:r>
            <a:r>
              <a:rPr lang="pt-PT" sz="1400" b="1" dirty="0">
                <a:solidFill>
                  <a:schemeClr val="tx1"/>
                </a:solidFill>
              </a:rPr>
              <a:t> e CTO </a:t>
            </a:r>
            <a:r>
              <a:rPr lang="pt-PT" sz="1400" b="1" dirty="0" err="1">
                <a:solidFill>
                  <a:schemeClr val="tx1"/>
                </a:solidFill>
              </a:rPr>
              <a:t>Databricks</a:t>
            </a:r>
            <a:r>
              <a:rPr lang="pt-PT" sz="1400" b="1" dirty="0">
                <a:solidFill>
                  <a:schemeClr val="tx1"/>
                </a:solidFill>
              </a:rPr>
              <a:t> (2013)</a:t>
            </a:r>
            <a:endParaRPr lang="pt-PT" sz="1400" b="1" dirty="0"/>
          </a:p>
        </p:txBody>
      </p:sp>
      <p:pic>
        <p:nvPicPr>
          <p:cNvPr id="1034" name="Picture 10" descr="AMPLab | LinkedIn">
            <a:extLst>
              <a:ext uri="{FF2B5EF4-FFF2-40B4-BE49-F238E27FC236}">
                <a16:creationId xmlns:a16="http://schemas.microsoft.com/office/drawing/2014/main" id="{CCDE0202-F778-EF05-8B2E-3B1E102B89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9620" y="2786292"/>
            <a:ext cx="1354895" cy="13548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A8E2434-249E-743F-B87C-8088AB5772AB}"/>
              </a:ext>
            </a:extLst>
          </p:cNvPr>
          <p:cNvSpPr txBox="1"/>
          <p:nvPr/>
        </p:nvSpPr>
        <p:spPr>
          <a:xfrm>
            <a:off x="2769326" y="1640906"/>
            <a:ext cx="5945097" cy="130324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lvl="0" indent="0" algn="l" defTabSz="914400" rtl="0" eaLnBrk="0" fontAlgn="base" hangingPunct="0">
              <a:lnSpc>
                <a:spcPct val="100000"/>
              </a:lnSpc>
              <a:spcBef>
                <a:spcPct val="0"/>
              </a:spcBef>
              <a:spcAft>
                <a:spcPct val="0"/>
              </a:spcAft>
              <a:buClrTx/>
              <a:buSzTx/>
              <a:tabLst/>
            </a:pPr>
            <a:endParaRPr kumimoji="0" lang="pt-PT" altLang="pt-PT" sz="1600" b="0" i="0" u="none" strike="noStrike" cap="none" normalizeH="0" baseline="0" dirty="0">
              <a:ln>
                <a:noFill/>
              </a:ln>
              <a:solidFill>
                <a:schemeClr val="tx1"/>
              </a:solidFill>
              <a:effectLst/>
            </a:endParaRPr>
          </a:p>
          <a:p>
            <a:pPr marL="0" marR="0" lvl="0" indent="0" algn="l" defTabSz="914400" rtl="0" eaLnBrk="0" fontAlgn="base" hangingPunct="0">
              <a:lnSpc>
                <a:spcPct val="100000"/>
              </a:lnSpc>
              <a:spcBef>
                <a:spcPct val="0"/>
              </a:spcBef>
              <a:spcAft>
                <a:spcPct val="0"/>
              </a:spcAft>
              <a:buClrTx/>
              <a:buSzTx/>
              <a:tabLst/>
            </a:pPr>
            <a:endParaRPr kumimoji="0" lang="pt-PT" altLang="pt-PT" sz="1600" b="0" i="0" u="none" strike="noStrike" cap="none" normalizeH="0" baseline="0" dirty="0">
              <a:ln>
                <a:noFill/>
              </a:ln>
              <a:solidFill>
                <a:schemeClr val="tx1"/>
              </a:solidFill>
              <a:effectLst/>
            </a:endParaRPr>
          </a:p>
          <a:p>
            <a:pPr marL="0" marR="0" indent="0" algn="ctr" defTabSz="584200" rtl="0" fontAlgn="auto" hangingPunct="0">
              <a:lnSpc>
                <a:spcPct val="100000"/>
              </a:lnSpc>
              <a:spcBef>
                <a:spcPts val="0"/>
              </a:spcBef>
              <a:spcAft>
                <a:spcPts val="0"/>
              </a:spcAft>
              <a:buClrTx/>
              <a:buSzTx/>
              <a:buFontTx/>
              <a:buNone/>
              <a:tabLst/>
            </a:pPr>
            <a:r>
              <a:rPr kumimoji="0" lang="pt-PT" sz="1600" b="0" i="0" u="none" strike="noStrike" cap="none" spc="0" normalizeH="0" baseline="0" dirty="0">
                <a:ln>
                  <a:noFill/>
                </a:ln>
                <a:solidFill>
                  <a:srgbClr val="000000"/>
                </a:solidFill>
                <a:effectLst/>
                <a:uFillTx/>
                <a:ea typeface="+mn-ea"/>
                <a:cs typeface="+mn-cs"/>
                <a:sym typeface="Helvetica Light"/>
              </a:rPr>
              <a:t>Iniciado em 2009 como parte do projeto Berkeley Data Analytics </a:t>
            </a:r>
            <a:r>
              <a:rPr kumimoji="0" lang="pt-PT" sz="1600" b="0" i="0" u="none" strike="noStrike" cap="none" spc="0" normalizeH="0" baseline="0" dirty="0" err="1">
                <a:ln>
                  <a:noFill/>
                </a:ln>
                <a:solidFill>
                  <a:srgbClr val="000000"/>
                </a:solidFill>
                <a:effectLst/>
                <a:uFillTx/>
                <a:ea typeface="+mn-ea"/>
                <a:cs typeface="+mn-cs"/>
                <a:sym typeface="Helvetica Light"/>
              </a:rPr>
              <a:t>Stack</a:t>
            </a:r>
            <a:r>
              <a:rPr lang="pt-PT" sz="1600" dirty="0">
                <a:solidFill>
                  <a:srgbClr val="000000"/>
                </a:solidFill>
              </a:rPr>
              <a:t> (BDAS) no UC Berkeley, </a:t>
            </a:r>
            <a:r>
              <a:rPr lang="pt-PT" sz="1600" dirty="0" err="1">
                <a:solidFill>
                  <a:srgbClr val="000000"/>
                </a:solidFill>
              </a:rPr>
              <a:t>California</a:t>
            </a:r>
            <a:r>
              <a:rPr lang="pt-PT" sz="1600" dirty="0">
                <a:solidFill>
                  <a:srgbClr val="000000"/>
                </a:solidFill>
              </a:rPr>
              <a:t> e em 2010 lançado com um projeto open-</a:t>
            </a:r>
            <a:r>
              <a:rPr lang="pt-PT" sz="1600" dirty="0" err="1">
                <a:solidFill>
                  <a:srgbClr val="000000"/>
                </a:solidFill>
              </a:rPr>
              <a:t>source</a:t>
            </a:r>
            <a:endParaRPr kumimoji="0" lang="pt-PT" sz="1600" b="0" i="0" u="none" strike="noStrike" cap="none" spc="0" normalizeH="0" baseline="0" dirty="0">
              <a:ln>
                <a:noFill/>
              </a:ln>
              <a:solidFill>
                <a:srgbClr val="000000"/>
              </a:solidFill>
              <a:effectLst/>
              <a:uFillTx/>
              <a:ea typeface="+mn-ea"/>
              <a:cs typeface="+mn-cs"/>
              <a:sym typeface="Helvetica Light"/>
            </a:endParaRPr>
          </a:p>
        </p:txBody>
      </p:sp>
    </p:spTree>
    <p:extLst>
      <p:ext uri="{BB962C8B-B14F-4D97-AF65-F5344CB8AC3E}">
        <p14:creationId xmlns:p14="http://schemas.microsoft.com/office/powerpoint/2010/main" val="208264727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1608634" y="1055618"/>
            <a:ext cx="7952892" cy="4987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2800" dirty="0" err="1"/>
              <a:t>Resilient</a:t>
            </a:r>
            <a:r>
              <a:rPr lang="pt-PT" sz="2800" dirty="0"/>
              <a:t> </a:t>
            </a:r>
            <a:r>
              <a:rPr lang="pt-PT" sz="2800" dirty="0" err="1"/>
              <a:t>Distributed</a:t>
            </a:r>
            <a:r>
              <a:rPr lang="pt-PT" sz="2800" dirty="0"/>
              <a:t> </a:t>
            </a:r>
            <a:r>
              <a:rPr lang="pt-PT" sz="2800" dirty="0" err="1"/>
              <a:t>Dataset</a:t>
            </a:r>
            <a:r>
              <a:rPr lang="pt-PT" sz="2800" dirty="0"/>
              <a:t> (RDD)</a:t>
            </a:r>
            <a:endParaRPr sz="2800" dirty="0"/>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https://intellipaat.com/blog/tutorial/spark-tutorial/programming-with-rdds/</a:t>
            </a:r>
          </a:p>
        </p:txBody>
      </p:sp>
      <p:pic>
        <p:nvPicPr>
          <p:cNvPr id="1026" name="Picture 2" descr="What's new in Apache Spark 2.2 - Knoldus Blogs">
            <a:extLst>
              <a:ext uri="{FF2B5EF4-FFF2-40B4-BE49-F238E27FC236}">
                <a16:creationId xmlns:a16="http://schemas.microsoft.com/office/drawing/2014/main" id="{0ACFE6B9-EDAA-2A09-6AF3-1DE625477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8" y="615309"/>
            <a:ext cx="1989779" cy="105544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ilient Distributed Datasets (RDDs)">
            <a:extLst>
              <a:ext uri="{FF2B5EF4-FFF2-40B4-BE49-F238E27FC236}">
                <a16:creationId xmlns:a16="http://schemas.microsoft.com/office/drawing/2014/main" id="{CE3AAC63-948D-CB52-A7E2-BCEF68BAA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0160" y="2543801"/>
            <a:ext cx="5167451" cy="1937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B36A46-7560-1172-B299-E28F0512FAE3}"/>
              </a:ext>
            </a:extLst>
          </p:cNvPr>
          <p:cNvSpPr txBox="1"/>
          <p:nvPr/>
        </p:nvSpPr>
        <p:spPr>
          <a:xfrm>
            <a:off x="365760" y="1926747"/>
            <a:ext cx="2865120" cy="3950118"/>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200" b="1" i="0" u="none" strike="noStrike" cap="none" normalizeH="0" baseline="0" dirty="0">
                <a:ln>
                  <a:noFill/>
                </a:ln>
                <a:solidFill>
                  <a:schemeClr val="tx1"/>
                </a:solidFill>
                <a:effectLst/>
              </a:rPr>
              <a:t>Abstração de Dados:</a:t>
            </a:r>
            <a:r>
              <a:rPr kumimoji="0" lang="pt-PT" altLang="pt-PT" sz="1200" b="0" i="0" u="none" strike="noStrike" cap="none" normalizeH="0" baseline="0" dirty="0">
                <a:ln>
                  <a:noFill/>
                </a:ln>
                <a:solidFill>
                  <a:schemeClr val="tx1"/>
                </a:solidFill>
                <a:effectLst/>
              </a:rPr>
              <a:t> RDD é uma abstração de dados distribuída e resiliente, projetada para lidar com conjuntos de dados grandes e distribuídos de forma eficiente em um cluster de computadores.</a:t>
            </a:r>
          </a:p>
          <a:p>
            <a:pPr marL="0" marR="0" lvl="0" indent="0" algn="l" defTabSz="914400" rtl="0" eaLnBrk="0" fontAlgn="base" latinLnBrk="0" hangingPunct="0">
              <a:lnSpc>
                <a:spcPct val="100000"/>
              </a:lnSpc>
              <a:spcBef>
                <a:spcPct val="0"/>
              </a:spcBef>
              <a:spcAft>
                <a:spcPct val="0"/>
              </a:spcAft>
              <a:buClrTx/>
              <a:buSzTx/>
              <a:tabLst/>
            </a:pPr>
            <a:endParaRPr kumimoji="0" lang="pt-PT" altLang="pt-PT"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200" b="1" i="0" u="none" strike="noStrike" cap="none" normalizeH="0" baseline="0" dirty="0">
                <a:ln>
                  <a:noFill/>
                </a:ln>
                <a:solidFill>
                  <a:schemeClr val="tx1"/>
                </a:solidFill>
                <a:effectLst/>
              </a:rPr>
              <a:t>Distribuído:</a:t>
            </a:r>
            <a:r>
              <a:rPr kumimoji="0" lang="pt-PT" altLang="pt-PT" sz="1200" b="0" i="0" u="none" strike="noStrike" cap="none" normalizeH="0" baseline="0" dirty="0">
                <a:ln>
                  <a:noFill/>
                </a:ln>
                <a:solidFill>
                  <a:schemeClr val="tx1"/>
                </a:solidFill>
                <a:effectLst/>
              </a:rPr>
              <a:t> Os </a:t>
            </a:r>
            <a:r>
              <a:rPr kumimoji="0" lang="pt-PT" altLang="pt-PT" sz="1200" b="0" i="0" u="none" strike="noStrike" cap="none" normalizeH="0" baseline="0" dirty="0" err="1">
                <a:ln>
                  <a:noFill/>
                </a:ln>
                <a:solidFill>
                  <a:schemeClr val="tx1"/>
                </a:solidFill>
                <a:effectLst/>
              </a:rPr>
              <a:t>RDDs</a:t>
            </a:r>
            <a:r>
              <a:rPr kumimoji="0" lang="pt-PT" altLang="pt-PT" sz="1200" b="0" i="0" u="none" strike="noStrike" cap="none" normalizeH="0" baseline="0" dirty="0">
                <a:ln>
                  <a:noFill/>
                </a:ln>
                <a:solidFill>
                  <a:schemeClr val="tx1"/>
                </a:solidFill>
                <a:effectLst/>
              </a:rPr>
              <a:t> são distribuídos em várias máquinas em um cluster de computadores, permitindo que o processamento de dados seja paralelizado e escalado facilmente.</a:t>
            </a:r>
          </a:p>
          <a:p>
            <a:pPr marL="0" marR="0" lvl="0" indent="0" algn="l" defTabSz="914400" rtl="0" eaLnBrk="0" fontAlgn="base" latinLnBrk="0" hangingPunct="0">
              <a:lnSpc>
                <a:spcPct val="100000"/>
              </a:lnSpc>
              <a:spcBef>
                <a:spcPct val="0"/>
              </a:spcBef>
              <a:spcAft>
                <a:spcPct val="0"/>
              </a:spcAft>
              <a:buClrTx/>
              <a:buSzTx/>
              <a:tabLst/>
            </a:pPr>
            <a:endParaRPr kumimoji="0" lang="pt-PT" altLang="pt-PT"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200" b="1" i="0" u="none" strike="noStrike" cap="none" normalizeH="0" baseline="0" dirty="0">
                <a:ln>
                  <a:noFill/>
                </a:ln>
                <a:solidFill>
                  <a:schemeClr val="tx1"/>
                </a:solidFill>
                <a:effectLst/>
              </a:rPr>
              <a:t>Resiliente:</a:t>
            </a:r>
            <a:r>
              <a:rPr kumimoji="0" lang="pt-PT" altLang="pt-PT" sz="1200" b="0" i="0" u="none" strike="noStrike" cap="none" normalizeH="0" baseline="0" dirty="0">
                <a:ln>
                  <a:noFill/>
                </a:ln>
                <a:solidFill>
                  <a:schemeClr val="tx1"/>
                </a:solidFill>
                <a:effectLst/>
              </a:rPr>
              <a:t> A característica "resiliente" significa que os </a:t>
            </a:r>
            <a:r>
              <a:rPr kumimoji="0" lang="pt-PT" altLang="pt-PT" sz="1200" b="0" i="0" u="none" strike="noStrike" cap="none" normalizeH="0" baseline="0" dirty="0" err="1">
                <a:ln>
                  <a:noFill/>
                </a:ln>
                <a:solidFill>
                  <a:schemeClr val="tx1"/>
                </a:solidFill>
                <a:effectLst/>
              </a:rPr>
              <a:t>RDDs</a:t>
            </a:r>
            <a:r>
              <a:rPr kumimoji="0" lang="pt-PT" altLang="pt-PT" sz="1200" b="0" i="0" u="none" strike="noStrike" cap="none" normalizeH="0" baseline="0" dirty="0">
                <a:ln>
                  <a:noFill/>
                </a:ln>
                <a:solidFill>
                  <a:schemeClr val="tx1"/>
                </a:solidFill>
                <a:effectLst/>
              </a:rPr>
              <a:t> são tolerantes a falhas. Isso significa que, se algum nó do cluster falhar durante o processamento, o </a:t>
            </a:r>
            <a:r>
              <a:rPr kumimoji="0" lang="pt-PT" altLang="pt-PT" sz="1200" b="0" i="0" u="none" strike="noStrike" cap="none" normalizeH="0" baseline="0" dirty="0" err="1">
                <a:ln>
                  <a:noFill/>
                </a:ln>
                <a:solidFill>
                  <a:schemeClr val="tx1"/>
                </a:solidFill>
                <a:effectLst/>
              </a:rPr>
              <a:t>Spark</a:t>
            </a:r>
            <a:r>
              <a:rPr kumimoji="0" lang="pt-PT" altLang="pt-PT" sz="1200" b="0" i="0" u="none" strike="noStrike" cap="none" normalizeH="0" baseline="0" dirty="0">
                <a:ln>
                  <a:noFill/>
                </a:ln>
                <a:solidFill>
                  <a:schemeClr val="tx1"/>
                </a:solidFill>
                <a:effectLst/>
              </a:rPr>
              <a:t> pode reconstruir o RDD automaticamente usando os dados disponíveis em outros nós</a:t>
            </a:r>
          </a:p>
          <a:p>
            <a:pPr marL="0" marR="0" indent="0" algn="ctr" defTabSz="584200" rtl="0" fontAlgn="auto" latinLnBrk="1" hangingPunct="0">
              <a:lnSpc>
                <a:spcPct val="100000"/>
              </a:lnSpc>
              <a:spcBef>
                <a:spcPts val="0"/>
              </a:spcBef>
              <a:spcAft>
                <a:spcPts val="0"/>
              </a:spcAft>
              <a:buClrTx/>
              <a:buSzTx/>
              <a:buFontTx/>
              <a:buNone/>
              <a:tabLst/>
            </a:pPr>
            <a:endParaRPr kumimoji="0" lang="pt-PT" sz="1200" b="0" i="0" u="none" strike="noStrike" cap="none" spc="0" normalizeH="0" baseline="0" dirty="0">
              <a:ln>
                <a:noFill/>
              </a:ln>
              <a:solidFill>
                <a:srgbClr val="000000"/>
              </a:solidFill>
              <a:effectLst/>
              <a:uFillTx/>
              <a:ea typeface="+mn-ea"/>
              <a:cs typeface="+mn-cs"/>
              <a:sym typeface="Helvetica Light"/>
            </a:endParaRPr>
          </a:p>
        </p:txBody>
      </p:sp>
    </p:spTree>
    <p:extLst>
      <p:ext uri="{BB962C8B-B14F-4D97-AF65-F5344CB8AC3E}">
        <p14:creationId xmlns:p14="http://schemas.microsoft.com/office/powerpoint/2010/main" val="383787133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3222170" y="969406"/>
            <a:ext cx="5157049" cy="52786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2800" b="1" dirty="0"/>
              <a:t>100x Rápido que o </a:t>
            </a:r>
            <a:r>
              <a:rPr lang="pt-PT" sz="2800" b="1" dirty="0" err="1"/>
              <a:t>Hadoop</a:t>
            </a:r>
            <a:endParaRPr sz="2800" b="1" dirty="0"/>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6007739"/>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https://spark.apache.org/docs/3.1.1/api/python/reference/api/pyspark.SparkContext.html</a:t>
            </a:r>
          </a:p>
        </p:txBody>
      </p:sp>
      <p:pic>
        <p:nvPicPr>
          <p:cNvPr id="1026" name="Picture 2" descr="What's new in Apache Spark 2.2 - Knoldus Blogs">
            <a:extLst>
              <a:ext uri="{FF2B5EF4-FFF2-40B4-BE49-F238E27FC236}">
                <a16:creationId xmlns:a16="http://schemas.microsoft.com/office/drawing/2014/main" id="{0ACFE6B9-EDAA-2A09-6AF3-1DE625477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8" y="615309"/>
            <a:ext cx="1989779" cy="10554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21053E-2966-CCDE-1EEA-70C1F208AF66}"/>
              </a:ext>
            </a:extLst>
          </p:cNvPr>
          <p:cNvSpPr txBox="1"/>
          <p:nvPr/>
        </p:nvSpPr>
        <p:spPr>
          <a:xfrm>
            <a:off x="-674914" y="1934536"/>
            <a:ext cx="4781004"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dirty="0">
                <a:hlinkClick r:id="rId4"/>
              </a:rPr>
              <a:t>Projeto Harry </a:t>
            </a:r>
            <a:r>
              <a:rPr lang="pt-PT" dirty="0" err="1">
                <a:hlinkClick r:id="rId4"/>
              </a:rPr>
              <a:t>Potter</a:t>
            </a:r>
            <a:endParaRPr lang="pt-PT" dirty="0"/>
          </a:p>
        </p:txBody>
      </p:sp>
      <p:pic>
        <p:nvPicPr>
          <p:cNvPr id="3074" name="Picture 2" descr="Harry Potter: as 8 razões que fazem esta saga tão boa – Pedro Azevedo">
            <a:extLst>
              <a:ext uri="{FF2B5EF4-FFF2-40B4-BE49-F238E27FC236}">
                <a16:creationId xmlns:a16="http://schemas.microsoft.com/office/drawing/2014/main" id="{B7BFAE45-1500-8EA5-4B42-E8886A3FBC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102" y="4401517"/>
            <a:ext cx="2651253" cy="143241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89D25DC8-050C-93D5-4FAD-12A54D0025E3}"/>
              </a:ext>
            </a:extLst>
          </p:cNvPr>
          <p:cNvSpPr/>
          <p:nvPr/>
        </p:nvSpPr>
        <p:spPr>
          <a:xfrm>
            <a:off x="3103889" y="4961043"/>
            <a:ext cx="531223" cy="461665"/>
          </a:xfrm>
          <a:prstGeom prst="rightArrow">
            <a:avLst/>
          </a:prstGeom>
          <a:noFill/>
          <a:ln w="3175" cap="flat">
            <a:solidFill>
              <a:schemeClr val="tx1"/>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7" name="Google Shape;116;p16">
            <a:extLst>
              <a:ext uri="{FF2B5EF4-FFF2-40B4-BE49-F238E27FC236}">
                <a16:creationId xmlns:a16="http://schemas.microsoft.com/office/drawing/2014/main" id="{F85F33C4-2D58-F39A-B728-8632D6E377F2}"/>
              </a:ext>
            </a:extLst>
          </p:cNvPr>
          <p:cNvSpPr txBox="1">
            <a:spLocks/>
          </p:cNvSpPr>
          <p:nvPr/>
        </p:nvSpPr>
        <p:spPr>
          <a:xfrm>
            <a:off x="191379" y="4961043"/>
            <a:ext cx="7952892" cy="498731"/>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pt-PT" sz="2800" b="1" dirty="0"/>
              <a:t>.</a:t>
            </a:r>
            <a:r>
              <a:rPr lang="pt-PT" sz="2800" b="1" dirty="0" err="1"/>
              <a:t>Txt</a:t>
            </a:r>
            <a:endParaRPr lang="pt-PT" sz="2800" b="1" dirty="0"/>
          </a:p>
        </p:txBody>
      </p:sp>
      <p:sp>
        <p:nvSpPr>
          <p:cNvPr id="8" name="Arrow: Right 7">
            <a:extLst>
              <a:ext uri="{FF2B5EF4-FFF2-40B4-BE49-F238E27FC236}">
                <a16:creationId xmlns:a16="http://schemas.microsoft.com/office/drawing/2014/main" id="{B11F7817-7091-E6FE-A0A5-DC14F82D54FF}"/>
              </a:ext>
            </a:extLst>
          </p:cNvPr>
          <p:cNvSpPr/>
          <p:nvPr/>
        </p:nvSpPr>
        <p:spPr>
          <a:xfrm>
            <a:off x="6474821" y="5033626"/>
            <a:ext cx="531223" cy="461665"/>
          </a:xfrm>
          <a:prstGeom prst="rightArrow">
            <a:avLst/>
          </a:prstGeom>
          <a:noFill/>
          <a:ln w="3175" cap="flat">
            <a:solidFill>
              <a:schemeClr val="tx1"/>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9" name="Google Shape;116;p16">
            <a:extLst>
              <a:ext uri="{FF2B5EF4-FFF2-40B4-BE49-F238E27FC236}">
                <a16:creationId xmlns:a16="http://schemas.microsoft.com/office/drawing/2014/main" id="{DBD28F84-82DF-613F-4865-04C075B6865A}"/>
              </a:ext>
            </a:extLst>
          </p:cNvPr>
          <p:cNvSpPr txBox="1">
            <a:spLocks/>
          </p:cNvSpPr>
          <p:nvPr/>
        </p:nvSpPr>
        <p:spPr>
          <a:xfrm>
            <a:off x="5168081" y="5033626"/>
            <a:ext cx="1178767" cy="461666"/>
          </a:xfrm>
          <a:prstGeom prst="rect">
            <a:avLst/>
          </a:prstGeom>
          <a:ln w="3175">
            <a:miter lim="400000"/>
          </a:ln>
          <a:extLst>
            <a:ext uri="{C572A759-6A51-4108-AA02-DFA0A04FC94B}">
              <ma14:wrappingTextBoxFlag xmlns="" xmlns:ma14="http://schemas.microsoft.com/office/mac/drawingml/2011/main" val="1"/>
            </a:ext>
          </a:extLst>
        </p:spPr>
        <p:txBody>
          <a:bodyPr spcFirstLastPara="1" wrap="square" lIns="91425" tIns="91425" rIns="91425" bIns="91425" anchor="ctr" anchorCtr="0">
            <a:noAutofit/>
          </a:bodyPr>
          <a:lstStyle>
            <a:lvl1pPr algn="ctr" defTabSz="584200">
              <a:defRPr sz="5600">
                <a:latin typeface="+mn-lt"/>
                <a:ea typeface="+mn-ea"/>
                <a:cs typeface="+mn-cs"/>
                <a:sym typeface="Helvetica Light"/>
              </a:defRPr>
            </a:lvl1pPr>
            <a:lvl2pPr indent="228600" algn="ctr" defTabSz="584200">
              <a:defRPr sz="5600">
                <a:latin typeface="+mn-lt"/>
                <a:ea typeface="+mn-ea"/>
                <a:cs typeface="+mn-cs"/>
                <a:sym typeface="Helvetica Light"/>
              </a:defRPr>
            </a:lvl2pPr>
            <a:lvl3pPr indent="457200" algn="ctr" defTabSz="584200">
              <a:defRPr sz="5600">
                <a:latin typeface="+mn-lt"/>
                <a:ea typeface="+mn-ea"/>
                <a:cs typeface="+mn-cs"/>
                <a:sym typeface="Helvetica Light"/>
              </a:defRPr>
            </a:lvl3pPr>
            <a:lvl4pPr indent="685800" algn="ctr" defTabSz="584200">
              <a:defRPr sz="5600">
                <a:latin typeface="+mn-lt"/>
                <a:ea typeface="+mn-ea"/>
                <a:cs typeface="+mn-cs"/>
                <a:sym typeface="Helvetica Light"/>
              </a:defRPr>
            </a:lvl4pPr>
            <a:lvl5pPr indent="914400" algn="ctr" defTabSz="584200">
              <a:defRPr sz="5600">
                <a:latin typeface="+mn-lt"/>
                <a:ea typeface="+mn-ea"/>
                <a:cs typeface="+mn-cs"/>
                <a:sym typeface="Helvetica Light"/>
              </a:defRPr>
            </a:lvl5pPr>
            <a:lvl6pPr indent="1143000" algn="ctr" defTabSz="584200">
              <a:defRPr sz="5600">
                <a:latin typeface="+mn-lt"/>
                <a:ea typeface="+mn-ea"/>
                <a:cs typeface="+mn-cs"/>
                <a:sym typeface="Helvetica Light"/>
              </a:defRPr>
            </a:lvl6pPr>
            <a:lvl7pPr indent="1371600" algn="ctr" defTabSz="584200">
              <a:defRPr sz="5600">
                <a:latin typeface="+mn-lt"/>
                <a:ea typeface="+mn-ea"/>
                <a:cs typeface="+mn-cs"/>
                <a:sym typeface="Helvetica Light"/>
              </a:defRPr>
            </a:lvl7pPr>
            <a:lvl8pPr indent="1600200" algn="ctr" defTabSz="584200">
              <a:defRPr sz="5600">
                <a:latin typeface="+mn-lt"/>
                <a:ea typeface="+mn-ea"/>
                <a:cs typeface="+mn-cs"/>
                <a:sym typeface="Helvetica Light"/>
              </a:defRPr>
            </a:lvl8pPr>
            <a:lvl9pPr indent="1828800" algn="ctr" defTabSz="584200">
              <a:defRPr sz="5600">
                <a:latin typeface="+mn-lt"/>
                <a:ea typeface="+mn-ea"/>
                <a:cs typeface="+mn-cs"/>
                <a:sym typeface="Helvetica Light"/>
              </a:defRPr>
            </a:lvl9pPr>
          </a:lstStyle>
          <a:p>
            <a:pPr rtl="0"/>
            <a:r>
              <a:rPr lang="pt-PT" sz="2800" b="1" dirty="0"/>
              <a:t>  RDD</a:t>
            </a:r>
          </a:p>
        </p:txBody>
      </p:sp>
      <p:sp>
        <p:nvSpPr>
          <p:cNvPr id="10" name="Arrow: Right 9">
            <a:extLst>
              <a:ext uri="{FF2B5EF4-FFF2-40B4-BE49-F238E27FC236}">
                <a16:creationId xmlns:a16="http://schemas.microsoft.com/office/drawing/2014/main" id="{A247878F-B5C4-52FD-10DC-261B5FF67998}"/>
              </a:ext>
            </a:extLst>
          </p:cNvPr>
          <p:cNvSpPr/>
          <p:nvPr/>
        </p:nvSpPr>
        <p:spPr>
          <a:xfrm>
            <a:off x="4785865" y="4998109"/>
            <a:ext cx="531223" cy="461665"/>
          </a:xfrm>
          <a:prstGeom prst="rightArrow">
            <a:avLst/>
          </a:prstGeom>
          <a:noFill/>
          <a:ln w="3175" cap="flat">
            <a:solidFill>
              <a:schemeClr val="tx1"/>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2" name="TextBox 11">
            <a:extLst>
              <a:ext uri="{FF2B5EF4-FFF2-40B4-BE49-F238E27FC236}">
                <a16:creationId xmlns:a16="http://schemas.microsoft.com/office/drawing/2014/main" id="{923CBFAB-F191-7DA0-11C3-770B9AB5B1D0}"/>
              </a:ext>
            </a:extLst>
          </p:cNvPr>
          <p:cNvSpPr txBox="1"/>
          <p:nvPr/>
        </p:nvSpPr>
        <p:spPr>
          <a:xfrm>
            <a:off x="6837532" y="5058648"/>
            <a:ext cx="1475252" cy="47681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b="1" dirty="0"/>
              <a:t> 2 </a:t>
            </a:r>
            <a:r>
              <a:rPr lang="pt-PT" b="1" dirty="0" err="1"/>
              <a:t>seg</a:t>
            </a:r>
            <a:endParaRPr lang="pt-PT" dirty="0"/>
          </a:p>
        </p:txBody>
      </p:sp>
      <p:pic>
        <p:nvPicPr>
          <p:cNvPr id="22" name="Picture 21">
            <a:extLst>
              <a:ext uri="{FF2B5EF4-FFF2-40B4-BE49-F238E27FC236}">
                <a16:creationId xmlns:a16="http://schemas.microsoft.com/office/drawing/2014/main" id="{F607AF00-7CEB-857D-E07C-131921434D04}"/>
              </a:ext>
            </a:extLst>
          </p:cNvPr>
          <p:cNvPicPr>
            <a:picLocks noChangeAspect="1"/>
          </p:cNvPicPr>
          <p:nvPr/>
        </p:nvPicPr>
        <p:blipFill>
          <a:blip r:embed="rId6"/>
          <a:stretch>
            <a:fillRect/>
          </a:stretch>
        </p:blipFill>
        <p:spPr>
          <a:xfrm>
            <a:off x="3479827" y="1727641"/>
            <a:ext cx="4899392" cy="3157715"/>
          </a:xfrm>
          <a:prstGeom prst="rect">
            <a:avLst/>
          </a:prstGeom>
        </p:spPr>
      </p:pic>
    </p:spTree>
    <p:extLst>
      <p:ext uri="{BB962C8B-B14F-4D97-AF65-F5344CB8AC3E}">
        <p14:creationId xmlns:p14="http://schemas.microsoft.com/office/powerpoint/2010/main" val="64007934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5986786"/>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https://apache.org/</a:t>
            </a:r>
          </a:p>
        </p:txBody>
      </p:sp>
      <p:pic>
        <p:nvPicPr>
          <p:cNvPr id="1026" name="Picture 2" descr="What's new in Apache Spark 2.2 - Knoldus Blogs">
            <a:extLst>
              <a:ext uri="{FF2B5EF4-FFF2-40B4-BE49-F238E27FC236}">
                <a16:creationId xmlns:a16="http://schemas.microsoft.com/office/drawing/2014/main" id="{0ACFE6B9-EDAA-2A09-6AF3-1DE625477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49" y="1180837"/>
            <a:ext cx="1989779" cy="10554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DFFA1DC-5E3E-5B91-02CA-436A219557A5}"/>
              </a:ext>
            </a:extLst>
          </p:cNvPr>
          <p:cNvSpPr txBox="1"/>
          <p:nvPr/>
        </p:nvSpPr>
        <p:spPr>
          <a:xfrm>
            <a:off x="2277463" y="1516100"/>
            <a:ext cx="1001487" cy="50302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pt-PT" sz="2800" b="0" i="0" u="none" strike="noStrike" cap="none" spc="0" normalizeH="0" baseline="0" dirty="0">
                <a:ln>
                  <a:noFill/>
                </a:ln>
                <a:solidFill>
                  <a:srgbClr val="000000"/>
                </a:solidFill>
                <a:effectLst/>
                <a:uFillTx/>
                <a:latin typeface="+mn-lt"/>
                <a:ea typeface="+mn-ea"/>
                <a:cs typeface="+mn-cs"/>
                <a:sym typeface="Helvetica Light"/>
              </a:rPr>
              <a:t>+</a:t>
            </a:r>
          </a:p>
        </p:txBody>
      </p:sp>
      <p:pic>
        <p:nvPicPr>
          <p:cNvPr id="6" name="Picture 6" descr="The Apache Software Foundation - Wikipedia">
            <a:extLst>
              <a:ext uri="{FF2B5EF4-FFF2-40B4-BE49-F238E27FC236}">
                <a16:creationId xmlns:a16="http://schemas.microsoft.com/office/drawing/2014/main" id="{73486A84-1484-DA93-479D-6E52D4AD0C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8950" y="1239997"/>
            <a:ext cx="2430437" cy="9865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822D3E-E283-9DB5-DA9F-0FED5CC20B50}"/>
              </a:ext>
            </a:extLst>
          </p:cNvPr>
          <p:cNvSpPr txBox="1"/>
          <p:nvPr/>
        </p:nvSpPr>
        <p:spPr>
          <a:xfrm>
            <a:off x="5513239" y="1457051"/>
            <a:ext cx="1001487" cy="50302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pt-PT" sz="2800" dirty="0">
                <a:solidFill>
                  <a:srgbClr val="000000"/>
                </a:solidFill>
              </a:rPr>
              <a:t>=</a:t>
            </a:r>
            <a:endParaRPr kumimoji="0" lang="pt-PT" sz="28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4098" name="Picture 2" descr="Spark Logo">
            <a:extLst>
              <a:ext uri="{FF2B5EF4-FFF2-40B4-BE49-F238E27FC236}">
                <a16:creationId xmlns:a16="http://schemas.microsoft.com/office/drawing/2014/main" id="{D9D22FC1-0C60-42FF-983F-25FBB44C88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5209" y="1180837"/>
            <a:ext cx="1765552" cy="916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B812EC1-66F5-9113-EE3D-2D8243EE73ED}"/>
              </a:ext>
            </a:extLst>
          </p:cNvPr>
          <p:cNvSpPr txBox="1"/>
          <p:nvPr/>
        </p:nvSpPr>
        <p:spPr>
          <a:xfrm>
            <a:off x="102665" y="2710184"/>
            <a:ext cx="8616625" cy="222657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pt-PT" altLang="pt-PT" sz="2000" b="1" i="0" u="none" strike="noStrike" cap="none" normalizeH="0" baseline="0" dirty="0">
                <a:ln>
                  <a:noFill/>
                </a:ln>
                <a:solidFill>
                  <a:schemeClr val="tx1"/>
                </a:solidFill>
                <a:effectLst/>
              </a:rPr>
              <a:t>2013 - </a:t>
            </a:r>
            <a:r>
              <a:rPr kumimoji="0" lang="pt-PT" altLang="pt-PT" sz="2000" b="1" i="0" u="none" strike="noStrike" cap="none" normalizeH="0" baseline="0" dirty="0" err="1">
                <a:ln>
                  <a:noFill/>
                </a:ln>
                <a:solidFill>
                  <a:schemeClr val="tx1"/>
                </a:solidFill>
                <a:effectLst/>
              </a:rPr>
              <a:t>Spark</a:t>
            </a:r>
            <a:r>
              <a:rPr kumimoji="0" lang="pt-PT" altLang="pt-PT" sz="2000" b="1" i="0" u="none" strike="noStrike" cap="none" normalizeH="0" baseline="0" dirty="0">
                <a:ln>
                  <a:noFill/>
                </a:ln>
                <a:solidFill>
                  <a:schemeClr val="tx1"/>
                </a:solidFill>
                <a:effectLst/>
              </a:rPr>
              <a:t> se junta Incubadora </a:t>
            </a:r>
            <a:r>
              <a:rPr kumimoji="0" lang="pt-PT" altLang="pt-PT" sz="2000" b="1" i="0" u="none" strike="noStrike" cap="none" normalizeH="0" baseline="0" dirty="0" err="1">
                <a:ln>
                  <a:noFill/>
                </a:ln>
                <a:solidFill>
                  <a:schemeClr val="tx1"/>
                </a:solidFill>
                <a:effectLst/>
              </a:rPr>
              <a:t>Apacha</a:t>
            </a:r>
            <a:r>
              <a:rPr kumimoji="0" lang="pt-PT" altLang="pt-PT" sz="2000" b="1" i="0" u="none" strike="noStrike" cap="none" normalizeH="0" baseline="0" dirty="0">
                <a:ln>
                  <a:noFill/>
                </a:ln>
                <a:solidFill>
                  <a:schemeClr val="tx1"/>
                </a:solidFill>
                <a:effectLst/>
              </a:rPr>
              <a:t>: </a:t>
            </a:r>
            <a:r>
              <a:rPr kumimoji="0" lang="pt-PT" altLang="pt-PT" sz="2000" i="0" u="none" strike="noStrike" cap="none" normalizeH="0" baseline="0" dirty="0" err="1">
                <a:ln>
                  <a:noFill/>
                </a:ln>
                <a:solidFill>
                  <a:schemeClr val="tx1"/>
                </a:solidFill>
                <a:effectLst/>
              </a:rPr>
              <a:t>Spark</a:t>
            </a:r>
            <a:r>
              <a:rPr kumimoji="0" lang="pt-PT" altLang="pt-PT" sz="2000" i="0" u="none" strike="noStrike" cap="none" normalizeH="0" baseline="0" dirty="0">
                <a:ln>
                  <a:noFill/>
                </a:ln>
                <a:solidFill>
                  <a:schemeClr val="tx1"/>
                </a:solidFill>
                <a:effectLst/>
              </a:rPr>
              <a:t> foi doada para a fundação Apache e </a:t>
            </a:r>
            <a:r>
              <a:rPr kumimoji="0" lang="pt-PT" altLang="pt-PT" sz="2000" i="0" u="none" strike="noStrike" cap="none" normalizeH="0" baseline="0" dirty="0" err="1">
                <a:ln>
                  <a:noFill/>
                </a:ln>
                <a:solidFill>
                  <a:schemeClr val="tx1"/>
                </a:solidFill>
                <a:effectLst/>
              </a:rPr>
              <a:t>acessou</a:t>
            </a:r>
            <a:r>
              <a:rPr kumimoji="0" lang="pt-PT" altLang="pt-PT" sz="2000" i="0" u="none" strike="noStrike" cap="none" normalizeH="0" baseline="0" dirty="0">
                <a:ln>
                  <a:noFill/>
                </a:ln>
                <a:solidFill>
                  <a:schemeClr val="tx1"/>
                </a:solidFill>
                <a:effectLst/>
              </a:rPr>
              <a:t> os recursos (hoje em dia tem +8400 </a:t>
            </a:r>
            <a:r>
              <a:rPr kumimoji="0" lang="pt-PT" altLang="pt-PT" sz="2000" i="0" u="none" strike="noStrike" cap="none" normalizeH="0" baseline="0" dirty="0" err="1">
                <a:ln>
                  <a:noFill/>
                </a:ln>
                <a:solidFill>
                  <a:schemeClr val="tx1"/>
                </a:solidFill>
                <a:effectLst/>
              </a:rPr>
              <a:t>commiters</a:t>
            </a:r>
            <a:r>
              <a:rPr kumimoji="0" lang="pt-PT" altLang="pt-PT" sz="2000" i="0" u="none" strike="noStrike" cap="none" normalizeH="0" baseline="0" dirty="0">
                <a:ln>
                  <a:noFill/>
                </a:ln>
                <a:solidFill>
                  <a:schemeClr val="tx1"/>
                </a:solidFill>
                <a:effectLst/>
              </a:rPr>
              <a:t> trabalhando em 320 projetos)</a:t>
            </a:r>
          </a:p>
          <a:p>
            <a:pPr marR="0" lvl="0" algn="l" defTabSz="914400" rtl="0" eaLnBrk="0" fontAlgn="base" latinLnBrk="0" hangingPunct="0">
              <a:lnSpc>
                <a:spcPct val="100000"/>
              </a:lnSpc>
              <a:spcBef>
                <a:spcPct val="0"/>
              </a:spcBef>
              <a:spcAft>
                <a:spcPct val="0"/>
              </a:spcAft>
              <a:buClrTx/>
              <a:buSzTx/>
              <a:tabLst/>
            </a:pPr>
            <a:endParaRPr kumimoji="0" lang="pt-PT" altLang="pt-PT" sz="200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pt-PT" altLang="pt-PT" sz="2000" b="1" dirty="0">
                <a:solidFill>
                  <a:schemeClr val="tx1"/>
                </a:solidFill>
              </a:rPr>
              <a:t>2014 – </a:t>
            </a:r>
            <a:r>
              <a:rPr lang="pt-PT" altLang="pt-PT" sz="2000" b="1" dirty="0" err="1">
                <a:solidFill>
                  <a:schemeClr val="tx1"/>
                </a:solidFill>
              </a:rPr>
              <a:t>Spark</a:t>
            </a:r>
            <a:r>
              <a:rPr lang="pt-PT" altLang="pt-PT" sz="2000" b="1" dirty="0">
                <a:solidFill>
                  <a:schemeClr val="tx1"/>
                </a:solidFill>
              </a:rPr>
              <a:t> 1.0 Lançamento: </a:t>
            </a:r>
            <a:r>
              <a:rPr lang="pt-PT" altLang="pt-PT" sz="2000" dirty="0">
                <a:solidFill>
                  <a:schemeClr val="tx1"/>
                </a:solidFill>
              </a:rPr>
              <a:t>Apache se torna um projeto top-</a:t>
            </a:r>
            <a:r>
              <a:rPr lang="pt-PT" altLang="pt-PT" sz="2000" dirty="0" err="1">
                <a:solidFill>
                  <a:schemeClr val="tx1"/>
                </a:solidFill>
              </a:rPr>
              <a:t>level</a:t>
            </a:r>
            <a:r>
              <a:rPr lang="pt-PT" altLang="pt-PT" sz="2000" dirty="0">
                <a:solidFill>
                  <a:schemeClr val="tx1"/>
                </a:solidFill>
              </a:rPr>
              <a:t> da incubadora é introduzido o </a:t>
            </a:r>
            <a:r>
              <a:rPr lang="pt-PT" altLang="pt-PT" sz="2000" dirty="0" err="1">
                <a:solidFill>
                  <a:schemeClr val="tx1"/>
                </a:solidFill>
              </a:rPr>
              <a:t>pyspark</a:t>
            </a:r>
            <a:r>
              <a:rPr lang="pt-PT" altLang="pt-PT" sz="2000" dirty="0">
                <a:solidFill>
                  <a:schemeClr val="tx1"/>
                </a:solidFill>
              </a:rPr>
              <a:t> (</a:t>
            </a:r>
            <a:r>
              <a:rPr lang="pt-PT" altLang="pt-PT" sz="2000" dirty="0" err="1">
                <a:solidFill>
                  <a:schemeClr val="tx1"/>
                </a:solidFill>
              </a:rPr>
              <a:t>python</a:t>
            </a:r>
            <a:r>
              <a:rPr lang="pt-PT" altLang="pt-PT" sz="2000" dirty="0">
                <a:solidFill>
                  <a:schemeClr val="tx1"/>
                </a:solidFill>
              </a:rPr>
              <a:t> API)</a:t>
            </a:r>
            <a:r>
              <a:rPr lang="pt-PT" altLang="pt-PT" sz="2000" b="1" dirty="0">
                <a:solidFill>
                  <a:schemeClr val="tx1"/>
                </a:solidFill>
              </a:rPr>
              <a:t> </a:t>
            </a:r>
            <a:endParaRPr kumimoji="0" lang="pt-PT" altLang="pt-PT" sz="20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pt-PT" altLang="pt-PT" sz="2000" b="0" i="0" u="none" strike="noStrike" cap="none" normalizeH="0" baseline="0" dirty="0">
              <a:ln>
                <a:noFill/>
              </a:ln>
              <a:solidFill>
                <a:schemeClr val="tx1"/>
              </a:solidFill>
              <a:effectLst/>
            </a:endParaRPr>
          </a:p>
        </p:txBody>
      </p:sp>
      <p:pic>
        <p:nvPicPr>
          <p:cNvPr id="4100" name="Picture 4" descr="PySpark Development Service — Quintagroup">
            <a:extLst>
              <a:ext uri="{FF2B5EF4-FFF2-40B4-BE49-F238E27FC236}">
                <a16:creationId xmlns:a16="http://schemas.microsoft.com/office/drawing/2014/main" id="{5F0EDBC5-2AA4-BDBB-B100-1B0606E515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59669" y="4599382"/>
            <a:ext cx="3113388" cy="132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40653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5986786"/>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https://www.analyticsvidhya.com/blog/2016/10/spark-dataframe-and-operations/</a:t>
            </a:r>
          </a:p>
        </p:txBody>
      </p:sp>
      <p:sp>
        <p:nvSpPr>
          <p:cNvPr id="12" name="TextBox 11">
            <a:extLst>
              <a:ext uri="{FF2B5EF4-FFF2-40B4-BE49-F238E27FC236}">
                <a16:creationId xmlns:a16="http://schemas.microsoft.com/office/drawing/2014/main" id="{CB812EC1-66F5-9113-EE3D-2D8243EE73ED}"/>
              </a:ext>
            </a:extLst>
          </p:cNvPr>
          <p:cNvSpPr txBox="1"/>
          <p:nvPr/>
        </p:nvSpPr>
        <p:spPr>
          <a:xfrm>
            <a:off x="102665" y="1552062"/>
            <a:ext cx="8616625" cy="99546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pt-PT" altLang="pt-PT" sz="2000" b="1" i="0" u="none" strike="noStrike" cap="none" normalizeH="0" baseline="0" dirty="0">
                <a:ln>
                  <a:noFill/>
                </a:ln>
                <a:solidFill>
                  <a:schemeClr val="tx1"/>
                </a:solidFill>
                <a:effectLst/>
              </a:rPr>
              <a:t>2015 - </a:t>
            </a:r>
            <a:r>
              <a:rPr kumimoji="0" lang="pt-PT" altLang="pt-PT" sz="2000" b="1" i="0" u="none" strike="noStrike" cap="none" normalizeH="0" baseline="0" dirty="0" err="1">
                <a:ln>
                  <a:noFill/>
                </a:ln>
                <a:solidFill>
                  <a:schemeClr val="tx1"/>
                </a:solidFill>
                <a:effectLst/>
              </a:rPr>
              <a:t>Spark</a:t>
            </a:r>
            <a:r>
              <a:rPr kumimoji="0" lang="pt-PT" altLang="pt-PT" sz="2000" b="1" i="0" u="none" strike="noStrike" cap="none" normalizeH="0" baseline="0" dirty="0">
                <a:ln>
                  <a:noFill/>
                </a:ln>
                <a:solidFill>
                  <a:schemeClr val="tx1"/>
                </a:solidFill>
                <a:effectLst/>
              </a:rPr>
              <a:t> 1.3 e </a:t>
            </a:r>
            <a:r>
              <a:rPr kumimoji="0" lang="pt-PT" altLang="pt-PT" sz="2000" b="1" i="0" u="none" strike="noStrike" cap="none" normalizeH="0" baseline="0" dirty="0" err="1">
                <a:ln>
                  <a:noFill/>
                </a:ln>
                <a:solidFill>
                  <a:schemeClr val="tx1"/>
                </a:solidFill>
                <a:effectLst/>
              </a:rPr>
              <a:t>DataFrame</a:t>
            </a:r>
            <a:r>
              <a:rPr kumimoji="0" lang="pt-PT" altLang="pt-PT" sz="2000" b="1" i="0" u="none" strike="noStrike" cap="none" normalizeH="0" baseline="0" dirty="0">
                <a:ln>
                  <a:noFill/>
                </a:ln>
                <a:solidFill>
                  <a:schemeClr val="tx1"/>
                </a:solidFill>
                <a:effectLst/>
              </a:rPr>
              <a:t> API: </a:t>
            </a:r>
            <a:r>
              <a:rPr kumimoji="0" lang="pt-PT" altLang="pt-PT" sz="2000" i="0" u="none" strike="noStrike" cap="none" normalizeH="0" baseline="0" dirty="0">
                <a:ln>
                  <a:noFill/>
                </a:ln>
                <a:solidFill>
                  <a:schemeClr val="tx1"/>
                </a:solidFill>
                <a:effectLst/>
              </a:rPr>
              <a:t>Inspirado pelo </a:t>
            </a:r>
            <a:r>
              <a:rPr kumimoji="0" lang="pt-PT" altLang="pt-PT" sz="2000" i="0" u="none" strike="noStrike" cap="none" normalizeH="0" baseline="0" dirty="0" err="1">
                <a:ln>
                  <a:noFill/>
                </a:ln>
                <a:solidFill>
                  <a:schemeClr val="tx1"/>
                </a:solidFill>
                <a:effectLst/>
              </a:rPr>
              <a:t>DataFrames</a:t>
            </a:r>
            <a:r>
              <a:rPr kumimoji="0" lang="pt-PT" altLang="pt-PT" sz="2000" i="0" u="none" strike="noStrike" cap="none" normalizeH="0" baseline="0" dirty="0">
                <a:ln>
                  <a:noFill/>
                </a:ln>
                <a:solidFill>
                  <a:schemeClr val="tx1"/>
                </a:solidFill>
                <a:effectLst/>
              </a:rPr>
              <a:t> em R e </a:t>
            </a:r>
            <a:r>
              <a:rPr kumimoji="0" lang="pt-PT" altLang="pt-PT" sz="2000" i="0" u="none" strike="noStrike" cap="none" normalizeH="0" baseline="0" dirty="0" err="1">
                <a:ln>
                  <a:noFill/>
                </a:ln>
                <a:solidFill>
                  <a:schemeClr val="tx1"/>
                </a:solidFill>
                <a:effectLst/>
              </a:rPr>
              <a:t>Python’s</a:t>
            </a:r>
            <a:r>
              <a:rPr kumimoji="0" lang="pt-PT" altLang="pt-PT" sz="2000" i="0" u="none" strike="noStrike" cap="none" normalizeH="0" baseline="0" dirty="0">
                <a:ln>
                  <a:noFill/>
                </a:ln>
                <a:solidFill>
                  <a:schemeClr val="tx1"/>
                </a:solidFill>
                <a:effectLst/>
              </a:rPr>
              <a:t> Pandas, facilitando a utilização com dado estruturado.</a:t>
            </a:r>
          </a:p>
          <a:p>
            <a:pPr marL="0" marR="0" lvl="0" indent="0" algn="l" defTabSz="914400" rtl="0" eaLnBrk="0" fontAlgn="base" latinLnBrk="0" hangingPunct="0">
              <a:lnSpc>
                <a:spcPct val="100000"/>
              </a:lnSpc>
              <a:spcBef>
                <a:spcPct val="0"/>
              </a:spcBef>
              <a:spcAft>
                <a:spcPct val="0"/>
              </a:spcAft>
              <a:buClrTx/>
              <a:buSzTx/>
              <a:tabLst/>
            </a:pPr>
            <a:endParaRPr kumimoji="0" lang="pt-PT" altLang="pt-PT" sz="2000" b="0" i="0" u="none" strike="noStrike" cap="none" normalizeH="0" baseline="0" dirty="0">
              <a:ln>
                <a:noFill/>
              </a:ln>
              <a:solidFill>
                <a:schemeClr val="tx1"/>
              </a:solidFill>
              <a:effectLst/>
            </a:endParaRPr>
          </a:p>
        </p:txBody>
      </p:sp>
      <p:pic>
        <p:nvPicPr>
          <p:cNvPr id="5122" name="Picture 2" descr="spark, dataframe, pyspark, python, sql">
            <a:extLst>
              <a:ext uri="{FF2B5EF4-FFF2-40B4-BE49-F238E27FC236}">
                <a16:creationId xmlns:a16="http://schemas.microsoft.com/office/drawing/2014/main" id="{C864EB78-9FCE-1281-F6BC-F3758F230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427" y="2649070"/>
            <a:ext cx="4546919" cy="303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57619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5986786"/>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https://www.linkedin.com/pulse/unleashing-efficiency-pyspark-scripting-vs-sql-venkatagiri-ramesh-oasrc/</a:t>
            </a:r>
          </a:p>
        </p:txBody>
      </p:sp>
      <p:sp>
        <p:nvSpPr>
          <p:cNvPr id="12" name="TextBox 11">
            <a:extLst>
              <a:ext uri="{FF2B5EF4-FFF2-40B4-BE49-F238E27FC236}">
                <a16:creationId xmlns:a16="http://schemas.microsoft.com/office/drawing/2014/main" id="{CB812EC1-66F5-9113-EE3D-2D8243EE73ED}"/>
              </a:ext>
            </a:extLst>
          </p:cNvPr>
          <p:cNvSpPr txBox="1"/>
          <p:nvPr/>
        </p:nvSpPr>
        <p:spPr>
          <a:xfrm>
            <a:off x="102665" y="928989"/>
            <a:ext cx="8616625" cy="74924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R="0" lvl="0" defTabSz="914400" rtl="0" eaLnBrk="0" fontAlgn="base" latinLnBrk="0" hangingPunct="0">
              <a:lnSpc>
                <a:spcPct val="100000"/>
              </a:lnSpc>
              <a:spcBef>
                <a:spcPct val="0"/>
              </a:spcBef>
              <a:spcAft>
                <a:spcPct val="0"/>
              </a:spcAft>
              <a:buClrTx/>
              <a:buSzTx/>
              <a:tabLst/>
            </a:pPr>
            <a:r>
              <a:rPr lang="pt-PT" altLang="pt-PT" b="1" dirty="0">
                <a:solidFill>
                  <a:schemeClr val="tx1"/>
                </a:solidFill>
              </a:rPr>
              <a:t>Manipulando </a:t>
            </a:r>
            <a:r>
              <a:rPr lang="pt-PT" altLang="pt-PT" b="1" dirty="0" err="1">
                <a:solidFill>
                  <a:schemeClr val="tx1"/>
                </a:solidFill>
              </a:rPr>
              <a:t>DataFrame</a:t>
            </a:r>
            <a:r>
              <a:rPr lang="pt-PT" altLang="pt-PT" b="1" dirty="0">
                <a:solidFill>
                  <a:schemeClr val="tx1"/>
                </a:solidFill>
              </a:rPr>
              <a:t> (</a:t>
            </a:r>
            <a:r>
              <a:rPr lang="pt-PT" altLang="pt-PT" b="1" dirty="0" err="1">
                <a:solidFill>
                  <a:schemeClr val="tx1"/>
                </a:solidFill>
              </a:rPr>
              <a:t>Pyspark</a:t>
            </a:r>
            <a:r>
              <a:rPr lang="pt-PT" altLang="pt-PT" b="1" dirty="0">
                <a:solidFill>
                  <a:schemeClr val="tx1"/>
                </a:solidFill>
              </a:rPr>
              <a:t> x SQL)</a:t>
            </a:r>
            <a:endParaRPr kumimoji="0" lang="pt-PT" altLang="pt-PT"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endParaRPr kumimoji="0" lang="pt-PT" altLang="pt-PT" sz="2000" b="0" i="0" u="none" strike="noStrike" cap="none" normalizeH="0" baseline="0" dirty="0">
              <a:ln>
                <a:noFill/>
              </a:ln>
              <a:solidFill>
                <a:schemeClr val="tx1"/>
              </a:solidFill>
              <a:effectLst/>
            </a:endParaRPr>
          </a:p>
        </p:txBody>
      </p:sp>
      <p:pic>
        <p:nvPicPr>
          <p:cNvPr id="6146" name="Picture 2" descr="Unleashing Efficiency: PySpark Scripting vs. SQL">
            <a:extLst>
              <a:ext uri="{FF2B5EF4-FFF2-40B4-BE49-F238E27FC236}">
                <a16:creationId xmlns:a16="http://schemas.microsoft.com/office/drawing/2014/main" id="{CF2316A8-81DB-736A-4665-6AB750A4C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453" y="1322138"/>
            <a:ext cx="2981325" cy="1533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Table 23">
            <a:extLst>
              <a:ext uri="{FF2B5EF4-FFF2-40B4-BE49-F238E27FC236}">
                <a16:creationId xmlns:a16="http://schemas.microsoft.com/office/drawing/2014/main" id="{586A2FD8-A8E5-FF55-D21D-EA87221FB206}"/>
              </a:ext>
            </a:extLst>
          </p:cNvPr>
          <p:cNvGraphicFramePr>
            <a:graphicFrameLocks noGrp="1"/>
          </p:cNvGraphicFramePr>
          <p:nvPr>
            <p:extLst>
              <p:ext uri="{D42A27DB-BD31-4B8C-83A1-F6EECF244321}">
                <p14:modId xmlns:p14="http://schemas.microsoft.com/office/powerpoint/2010/main" val="2730258371"/>
              </p:ext>
            </p:extLst>
          </p:nvPr>
        </p:nvGraphicFramePr>
        <p:xfrm>
          <a:off x="1039807" y="2751909"/>
          <a:ext cx="7094000" cy="2974840"/>
        </p:xfrm>
        <a:graphic>
          <a:graphicData uri="http://schemas.openxmlformats.org/drawingml/2006/table">
            <a:tbl>
              <a:tblPr>
                <a:tableStyleId>{2708684C-4D16-4618-839F-0558EEFCDFE6}</a:tableStyleId>
              </a:tblPr>
              <a:tblGrid>
                <a:gridCol w="3087976">
                  <a:extLst>
                    <a:ext uri="{9D8B030D-6E8A-4147-A177-3AD203B41FA5}">
                      <a16:colId xmlns:a16="http://schemas.microsoft.com/office/drawing/2014/main" val="1421112751"/>
                    </a:ext>
                  </a:extLst>
                </a:gridCol>
                <a:gridCol w="2003012">
                  <a:extLst>
                    <a:ext uri="{9D8B030D-6E8A-4147-A177-3AD203B41FA5}">
                      <a16:colId xmlns:a16="http://schemas.microsoft.com/office/drawing/2014/main" val="1876122376"/>
                    </a:ext>
                  </a:extLst>
                </a:gridCol>
                <a:gridCol w="2003012">
                  <a:extLst>
                    <a:ext uri="{9D8B030D-6E8A-4147-A177-3AD203B41FA5}">
                      <a16:colId xmlns:a16="http://schemas.microsoft.com/office/drawing/2014/main" val="3746470090"/>
                    </a:ext>
                  </a:extLst>
                </a:gridCol>
              </a:tblGrid>
              <a:tr h="283317">
                <a:tc>
                  <a:txBody>
                    <a:bodyPr/>
                    <a:lstStyle/>
                    <a:p>
                      <a:pPr algn="ctr" fontAlgn="ctr"/>
                      <a:r>
                        <a:rPr lang="pt-PT" sz="900" u="none" strike="noStrike" dirty="0" err="1">
                          <a:effectLst/>
                        </a:rPr>
                        <a:t>PySpark</a:t>
                      </a:r>
                      <a:endParaRPr lang="pt-PT" sz="900" b="1" i="0" u="none" strike="noStrike" dirty="0">
                        <a:solidFill>
                          <a:srgbClr val="000000"/>
                        </a:solidFill>
                        <a:effectLst/>
                        <a:latin typeface="Aptos Narrow" panose="020B0004020202020204" pitchFamily="34" charset="0"/>
                      </a:endParaRPr>
                    </a:p>
                  </a:txBody>
                  <a:tcPr marL="3630" marR="3630" marT="3630" marB="0" anchor="ctr"/>
                </a:tc>
                <a:tc>
                  <a:txBody>
                    <a:bodyPr/>
                    <a:lstStyle/>
                    <a:p>
                      <a:pPr algn="ctr" fontAlgn="ctr"/>
                      <a:r>
                        <a:rPr lang="pt-PT" sz="900" u="none" strike="noStrike">
                          <a:effectLst/>
                        </a:rPr>
                        <a:t>Descrição</a:t>
                      </a:r>
                      <a:endParaRPr lang="pt-PT" sz="900" b="1" i="0" u="none" strike="noStrike">
                        <a:solidFill>
                          <a:srgbClr val="000000"/>
                        </a:solidFill>
                        <a:effectLst/>
                        <a:latin typeface="Aptos Narrow" panose="020B0004020202020204" pitchFamily="34" charset="0"/>
                      </a:endParaRPr>
                    </a:p>
                  </a:txBody>
                  <a:tcPr marL="3630" marR="3630" marT="3630" marB="0" anchor="ctr"/>
                </a:tc>
                <a:tc>
                  <a:txBody>
                    <a:bodyPr/>
                    <a:lstStyle/>
                    <a:p>
                      <a:pPr algn="ctr" fontAlgn="ctr"/>
                      <a:r>
                        <a:rPr lang="pt-PT" sz="900" u="none" strike="noStrike" dirty="0">
                          <a:effectLst/>
                        </a:rPr>
                        <a:t>SQL</a:t>
                      </a:r>
                      <a:endParaRPr lang="pt-PT" sz="900" b="1" i="0" u="none" strike="noStrike" dirty="0">
                        <a:solidFill>
                          <a:srgbClr val="000000"/>
                        </a:solidFill>
                        <a:effectLst/>
                        <a:latin typeface="Aptos Narrow" panose="020B0004020202020204" pitchFamily="34" charset="0"/>
                      </a:endParaRPr>
                    </a:p>
                  </a:txBody>
                  <a:tcPr marL="3630" marR="3630" marT="3630" marB="0" anchor="ctr"/>
                </a:tc>
                <a:extLst>
                  <a:ext uri="{0D108BD9-81ED-4DB2-BD59-A6C34878D82A}">
                    <a16:rowId xmlns:a16="http://schemas.microsoft.com/office/drawing/2014/main" val="2215837969"/>
                  </a:ext>
                </a:extLst>
              </a:tr>
              <a:tr h="495806">
                <a:tc>
                  <a:txBody>
                    <a:bodyPr/>
                    <a:lstStyle/>
                    <a:p>
                      <a:pPr algn="ctr" fontAlgn="ctr"/>
                      <a:r>
                        <a:rPr lang="pt-PT" sz="900" u="none" strike="noStrike">
                          <a:effectLst/>
                        </a:rPr>
                        <a:t>df.show(n)</a:t>
                      </a:r>
                      <a:endParaRPr lang="pt-PT" sz="900" b="0" i="0" u="none" strike="noStrike">
                        <a:solidFill>
                          <a:srgbClr val="000000"/>
                        </a:solidFill>
                        <a:effectLst/>
                        <a:latin typeface="Arial Unicode MS"/>
                      </a:endParaRPr>
                    </a:p>
                  </a:txBody>
                  <a:tcPr marL="3630" marR="3630" marT="3630" marB="0" anchor="ctr"/>
                </a:tc>
                <a:tc>
                  <a:txBody>
                    <a:bodyPr/>
                    <a:lstStyle/>
                    <a:p>
                      <a:pPr algn="ctr" fontAlgn="ctr"/>
                      <a:r>
                        <a:rPr lang="pt-PT" sz="900" u="none" strike="noStrike" dirty="0">
                          <a:effectLst/>
                        </a:rPr>
                        <a:t>Mostra as primeiras n linhas do </a:t>
                      </a:r>
                      <a:r>
                        <a:rPr lang="pt-PT" sz="900" u="none" strike="noStrike" dirty="0" err="1">
                          <a:effectLst/>
                        </a:rPr>
                        <a:t>DataFrame</a:t>
                      </a:r>
                      <a:r>
                        <a:rPr lang="pt-PT" sz="900" u="none" strike="noStrike" dirty="0">
                          <a:effectLst/>
                        </a:rPr>
                        <a:t>.</a:t>
                      </a:r>
                      <a:endParaRPr lang="pt-PT" sz="900" b="0" i="0" u="none" strike="noStrike" dirty="0">
                        <a:solidFill>
                          <a:srgbClr val="000000"/>
                        </a:solidFill>
                        <a:effectLst/>
                        <a:latin typeface="Aptos Narrow" panose="020B0004020202020204" pitchFamily="34" charset="0"/>
                      </a:endParaRPr>
                    </a:p>
                  </a:txBody>
                  <a:tcPr marL="3630" marR="3630" marT="3630" marB="0" anchor="ctr"/>
                </a:tc>
                <a:tc>
                  <a:txBody>
                    <a:bodyPr/>
                    <a:lstStyle/>
                    <a:p>
                      <a:pPr algn="ctr" fontAlgn="ctr"/>
                      <a:r>
                        <a:rPr lang="pt-PT" sz="900" u="none" strike="noStrike">
                          <a:effectLst/>
                        </a:rPr>
                        <a:t>SELECT * FROM tabela LIMIT n;</a:t>
                      </a:r>
                      <a:endParaRPr lang="pt-PT" sz="900" b="0" i="0" u="none" strike="noStrike">
                        <a:solidFill>
                          <a:srgbClr val="000000"/>
                        </a:solidFill>
                        <a:effectLst/>
                        <a:latin typeface="Arial Unicode MS"/>
                      </a:endParaRPr>
                    </a:p>
                  </a:txBody>
                  <a:tcPr marL="3630" marR="3630" marT="3630" marB="0" anchor="ctr"/>
                </a:tc>
                <a:extLst>
                  <a:ext uri="{0D108BD9-81ED-4DB2-BD59-A6C34878D82A}">
                    <a16:rowId xmlns:a16="http://schemas.microsoft.com/office/drawing/2014/main" val="1180885438"/>
                  </a:ext>
                </a:extLst>
              </a:tr>
              <a:tr h="424977">
                <a:tc>
                  <a:txBody>
                    <a:bodyPr/>
                    <a:lstStyle/>
                    <a:p>
                      <a:pPr algn="ctr" fontAlgn="ctr"/>
                      <a:r>
                        <a:rPr lang="pt-PT" sz="900" u="none" strike="noStrike">
                          <a:effectLst/>
                        </a:rPr>
                        <a:t>df.printSchema()</a:t>
                      </a:r>
                      <a:endParaRPr lang="pt-PT" sz="900" b="0" i="0" u="none" strike="noStrike">
                        <a:solidFill>
                          <a:srgbClr val="000000"/>
                        </a:solidFill>
                        <a:effectLst/>
                        <a:latin typeface="Arial Unicode MS"/>
                      </a:endParaRPr>
                    </a:p>
                  </a:txBody>
                  <a:tcPr marL="3630" marR="3630" marT="3630" marB="0" anchor="ctr"/>
                </a:tc>
                <a:tc>
                  <a:txBody>
                    <a:bodyPr/>
                    <a:lstStyle/>
                    <a:p>
                      <a:pPr algn="ctr" fontAlgn="ctr"/>
                      <a:r>
                        <a:rPr lang="pt-PT" sz="900" u="none" strike="noStrike">
                          <a:effectLst/>
                        </a:rPr>
                        <a:t>Exibe o esquema (estrutura) do DataFrame.</a:t>
                      </a:r>
                      <a:endParaRPr lang="pt-PT" sz="900" b="0" i="0" u="none" strike="noStrike">
                        <a:solidFill>
                          <a:srgbClr val="000000"/>
                        </a:solidFill>
                        <a:effectLst/>
                        <a:latin typeface="Aptos Narrow" panose="020B0004020202020204" pitchFamily="34" charset="0"/>
                      </a:endParaRPr>
                    </a:p>
                  </a:txBody>
                  <a:tcPr marL="3630" marR="3630" marT="3630" marB="0" anchor="ctr"/>
                </a:tc>
                <a:tc>
                  <a:txBody>
                    <a:bodyPr/>
                    <a:lstStyle/>
                    <a:p>
                      <a:pPr algn="ctr" fontAlgn="ctr"/>
                      <a:r>
                        <a:rPr lang="pt-PT" sz="900" u="none" strike="noStrike">
                          <a:effectLst/>
                        </a:rPr>
                        <a:t>DESCRIBE tabela;</a:t>
                      </a:r>
                      <a:endParaRPr lang="pt-PT" sz="900" b="0" i="0" u="none" strike="noStrike">
                        <a:solidFill>
                          <a:srgbClr val="000000"/>
                        </a:solidFill>
                        <a:effectLst/>
                        <a:latin typeface="Arial Unicode MS"/>
                      </a:endParaRPr>
                    </a:p>
                  </a:txBody>
                  <a:tcPr marL="3630" marR="3630" marT="3630" marB="0" anchor="ctr"/>
                </a:tc>
                <a:extLst>
                  <a:ext uri="{0D108BD9-81ED-4DB2-BD59-A6C34878D82A}">
                    <a16:rowId xmlns:a16="http://schemas.microsoft.com/office/drawing/2014/main" val="3620542485"/>
                  </a:ext>
                </a:extLst>
              </a:tr>
              <a:tr h="495806">
                <a:tc>
                  <a:txBody>
                    <a:bodyPr/>
                    <a:lstStyle/>
                    <a:p>
                      <a:pPr algn="ctr" fontAlgn="ctr"/>
                      <a:r>
                        <a:rPr lang="pt-PT" sz="900" u="none" strike="noStrike">
                          <a:effectLst/>
                        </a:rPr>
                        <a:t>df.select("coluna")</a:t>
                      </a:r>
                      <a:endParaRPr lang="pt-PT" sz="900" b="0" i="0" u="none" strike="noStrike">
                        <a:solidFill>
                          <a:srgbClr val="000000"/>
                        </a:solidFill>
                        <a:effectLst/>
                        <a:latin typeface="Arial Unicode MS"/>
                      </a:endParaRPr>
                    </a:p>
                  </a:txBody>
                  <a:tcPr marL="3630" marR="3630" marT="3630" marB="0" anchor="ctr"/>
                </a:tc>
                <a:tc>
                  <a:txBody>
                    <a:bodyPr/>
                    <a:lstStyle/>
                    <a:p>
                      <a:pPr algn="ctr" fontAlgn="ctr"/>
                      <a:r>
                        <a:rPr lang="pt-PT" sz="900" u="none" strike="noStrike">
                          <a:effectLst/>
                        </a:rPr>
                        <a:t>Seleciona uma coluna específica do DataFrame.</a:t>
                      </a:r>
                      <a:endParaRPr lang="pt-PT" sz="900" b="0" i="0" u="none" strike="noStrike">
                        <a:solidFill>
                          <a:srgbClr val="000000"/>
                        </a:solidFill>
                        <a:effectLst/>
                        <a:latin typeface="Aptos Narrow" panose="020B0004020202020204" pitchFamily="34" charset="0"/>
                      </a:endParaRPr>
                    </a:p>
                  </a:txBody>
                  <a:tcPr marL="3630" marR="3630" marT="3630" marB="0" anchor="ctr"/>
                </a:tc>
                <a:tc>
                  <a:txBody>
                    <a:bodyPr/>
                    <a:lstStyle/>
                    <a:p>
                      <a:pPr algn="ctr" fontAlgn="ctr"/>
                      <a:r>
                        <a:rPr lang="pt-PT" sz="900" u="none" strike="noStrike">
                          <a:effectLst/>
                        </a:rPr>
                        <a:t>SELECT coluna FROM tabela;</a:t>
                      </a:r>
                      <a:endParaRPr lang="pt-PT" sz="900" b="0" i="0" u="none" strike="noStrike">
                        <a:solidFill>
                          <a:srgbClr val="000000"/>
                        </a:solidFill>
                        <a:effectLst/>
                        <a:latin typeface="Arial Unicode MS"/>
                      </a:endParaRPr>
                    </a:p>
                  </a:txBody>
                  <a:tcPr marL="3630" marR="3630" marT="3630" marB="0" anchor="ctr"/>
                </a:tc>
                <a:extLst>
                  <a:ext uri="{0D108BD9-81ED-4DB2-BD59-A6C34878D82A}">
                    <a16:rowId xmlns:a16="http://schemas.microsoft.com/office/drawing/2014/main" val="1392056670"/>
                  </a:ext>
                </a:extLst>
              </a:tr>
              <a:tr h="566637">
                <a:tc>
                  <a:txBody>
                    <a:bodyPr/>
                    <a:lstStyle/>
                    <a:p>
                      <a:pPr algn="ctr" fontAlgn="ctr"/>
                      <a:r>
                        <a:rPr lang="pt-PT" sz="900" u="none" strike="noStrike">
                          <a:effectLst/>
                        </a:rPr>
                        <a:t>df.filter(df["coluna"] &gt; valor)</a:t>
                      </a:r>
                      <a:endParaRPr lang="pt-PT" sz="900" b="0" i="0" u="none" strike="noStrike">
                        <a:solidFill>
                          <a:srgbClr val="000000"/>
                        </a:solidFill>
                        <a:effectLst/>
                        <a:latin typeface="Arial Unicode MS"/>
                      </a:endParaRPr>
                    </a:p>
                  </a:txBody>
                  <a:tcPr marL="3630" marR="3630" marT="3630" marB="0" anchor="ctr"/>
                </a:tc>
                <a:tc>
                  <a:txBody>
                    <a:bodyPr/>
                    <a:lstStyle/>
                    <a:p>
                      <a:pPr algn="ctr" fontAlgn="ctr"/>
                      <a:r>
                        <a:rPr lang="pt-PT" sz="900" u="none" strike="noStrike">
                          <a:effectLst/>
                        </a:rPr>
                        <a:t>Filtra as linhas do DataFrame com base em uma condição.</a:t>
                      </a:r>
                      <a:endParaRPr lang="pt-PT" sz="900" b="0" i="0" u="none" strike="noStrike">
                        <a:solidFill>
                          <a:srgbClr val="000000"/>
                        </a:solidFill>
                        <a:effectLst/>
                        <a:latin typeface="Aptos Narrow" panose="020B0004020202020204" pitchFamily="34" charset="0"/>
                      </a:endParaRPr>
                    </a:p>
                  </a:txBody>
                  <a:tcPr marL="3630" marR="3630" marT="3630" marB="0" anchor="ctr"/>
                </a:tc>
                <a:tc>
                  <a:txBody>
                    <a:bodyPr/>
                    <a:lstStyle/>
                    <a:p>
                      <a:pPr algn="ctr" fontAlgn="ctr"/>
                      <a:r>
                        <a:rPr lang="en-US" sz="900" u="none" strike="noStrike">
                          <a:effectLst/>
                        </a:rPr>
                        <a:t>SELECT * FROM tabela WHERE coluna &gt; valor;</a:t>
                      </a:r>
                      <a:endParaRPr lang="en-US" sz="900" b="0" i="0" u="none" strike="noStrike">
                        <a:solidFill>
                          <a:srgbClr val="000000"/>
                        </a:solidFill>
                        <a:effectLst/>
                        <a:latin typeface="Arial Unicode MS"/>
                      </a:endParaRPr>
                    </a:p>
                  </a:txBody>
                  <a:tcPr marL="3630" marR="3630" marT="3630" marB="0" anchor="ctr"/>
                </a:tc>
                <a:extLst>
                  <a:ext uri="{0D108BD9-81ED-4DB2-BD59-A6C34878D82A}">
                    <a16:rowId xmlns:a16="http://schemas.microsoft.com/office/drawing/2014/main" val="163270589"/>
                  </a:ext>
                </a:extLst>
              </a:tr>
              <a:tr h="708297">
                <a:tc>
                  <a:txBody>
                    <a:bodyPr/>
                    <a:lstStyle/>
                    <a:p>
                      <a:pPr algn="ctr" fontAlgn="ctr"/>
                      <a:r>
                        <a:rPr lang="pt-PT" sz="900" u="none" strike="noStrike">
                          <a:effectLst/>
                        </a:rPr>
                        <a:t>df.groupBy("coluna").count()</a:t>
                      </a:r>
                      <a:endParaRPr lang="pt-PT" sz="900" b="0" i="0" u="none" strike="noStrike">
                        <a:solidFill>
                          <a:srgbClr val="000000"/>
                        </a:solidFill>
                        <a:effectLst/>
                        <a:latin typeface="Arial Unicode MS"/>
                      </a:endParaRPr>
                    </a:p>
                  </a:txBody>
                  <a:tcPr marL="3630" marR="3630" marT="3630" marB="0" anchor="ctr"/>
                </a:tc>
                <a:tc>
                  <a:txBody>
                    <a:bodyPr/>
                    <a:lstStyle/>
                    <a:p>
                      <a:pPr algn="ctr" fontAlgn="ctr"/>
                      <a:r>
                        <a:rPr lang="pt-PT" sz="900" u="none" strike="noStrike">
                          <a:effectLst/>
                        </a:rPr>
                        <a:t>Agrupa o DataFrame por uma coluna e conta o número de ocorrências.</a:t>
                      </a:r>
                      <a:endParaRPr lang="pt-PT" sz="900" b="0" i="0" u="none" strike="noStrike">
                        <a:solidFill>
                          <a:srgbClr val="000000"/>
                        </a:solidFill>
                        <a:effectLst/>
                        <a:latin typeface="Aptos Narrow" panose="020B0004020202020204" pitchFamily="34" charset="0"/>
                      </a:endParaRPr>
                    </a:p>
                  </a:txBody>
                  <a:tcPr marL="3630" marR="3630" marT="3630" marB="0" anchor="ctr"/>
                </a:tc>
                <a:tc>
                  <a:txBody>
                    <a:bodyPr/>
                    <a:lstStyle/>
                    <a:p>
                      <a:pPr algn="ctr" fontAlgn="ctr"/>
                      <a:r>
                        <a:rPr lang="en-US" sz="900" u="none" strike="noStrike" dirty="0">
                          <a:effectLst/>
                        </a:rPr>
                        <a:t>SELECT </a:t>
                      </a:r>
                      <a:r>
                        <a:rPr lang="en-US" sz="900" u="none" strike="noStrike" dirty="0" err="1">
                          <a:effectLst/>
                        </a:rPr>
                        <a:t>coluna</a:t>
                      </a:r>
                      <a:r>
                        <a:rPr lang="en-US" sz="900" u="none" strike="noStrike" dirty="0">
                          <a:effectLst/>
                        </a:rPr>
                        <a:t>, COUNT(*) FROM </a:t>
                      </a:r>
                      <a:r>
                        <a:rPr lang="en-US" sz="900" u="none" strike="noStrike" dirty="0" err="1">
                          <a:effectLst/>
                        </a:rPr>
                        <a:t>tabela</a:t>
                      </a:r>
                      <a:r>
                        <a:rPr lang="en-US" sz="900" u="none" strike="noStrike" dirty="0">
                          <a:effectLst/>
                        </a:rPr>
                        <a:t> GROUP BY </a:t>
                      </a:r>
                      <a:r>
                        <a:rPr lang="en-US" sz="900" u="none" strike="noStrike" dirty="0" err="1">
                          <a:effectLst/>
                        </a:rPr>
                        <a:t>coluna</a:t>
                      </a:r>
                      <a:r>
                        <a:rPr lang="en-US" sz="900" u="none" strike="noStrike" dirty="0">
                          <a:effectLst/>
                        </a:rPr>
                        <a:t>;</a:t>
                      </a:r>
                      <a:endParaRPr lang="en-US" sz="900" b="0" i="0" u="none" strike="noStrike" dirty="0">
                        <a:solidFill>
                          <a:srgbClr val="000000"/>
                        </a:solidFill>
                        <a:effectLst/>
                        <a:latin typeface="Arial Unicode MS"/>
                      </a:endParaRPr>
                    </a:p>
                  </a:txBody>
                  <a:tcPr marL="3630" marR="3630" marT="3630" marB="0" anchor="ctr"/>
                </a:tc>
                <a:extLst>
                  <a:ext uri="{0D108BD9-81ED-4DB2-BD59-A6C34878D82A}">
                    <a16:rowId xmlns:a16="http://schemas.microsoft.com/office/drawing/2014/main" val="3246127573"/>
                  </a:ext>
                </a:extLst>
              </a:tr>
            </a:tbl>
          </a:graphicData>
        </a:graphic>
      </p:graphicFrame>
    </p:spTree>
    <p:extLst>
      <p:ext uri="{BB962C8B-B14F-4D97-AF65-F5344CB8AC3E}">
        <p14:creationId xmlns:p14="http://schemas.microsoft.com/office/powerpoint/2010/main" val="283593520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4137" y="943074"/>
            <a:ext cx="8345996" cy="50301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O que é uma API?</a:t>
            </a:r>
            <a:endParaRPr dirty="0"/>
          </a:p>
        </p:txBody>
      </p:sp>
      <p:sp>
        <p:nvSpPr>
          <p:cNvPr id="6" name="TextBox 5">
            <a:extLst>
              <a:ext uri="{FF2B5EF4-FFF2-40B4-BE49-F238E27FC236}">
                <a16:creationId xmlns:a16="http://schemas.microsoft.com/office/drawing/2014/main" id="{BA567128-59E0-EBD2-3D3D-20E7EA0B14BE}"/>
              </a:ext>
            </a:extLst>
          </p:cNvPr>
          <p:cNvSpPr txBox="1"/>
          <p:nvPr/>
        </p:nvSpPr>
        <p:spPr>
          <a:xfrm>
            <a:off x="113001" y="5956005"/>
            <a:ext cx="493796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https://aws.amazon.com/what-is/api/</a:t>
            </a:r>
          </a:p>
        </p:txBody>
      </p:sp>
      <p:pic>
        <p:nvPicPr>
          <p:cNvPr id="5" name="Picture 4">
            <a:extLst>
              <a:ext uri="{FF2B5EF4-FFF2-40B4-BE49-F238E27FC236}">
                <a16:creationId xmlns:a16="http://schemas.microsoft.com/office/drawing/2014/main" id="{50F0C5EE-54BC-1A86-E04E-ADE3895BD012}"/>
              </a:ext>
            </a:extLst>
          </p:cNvPr>
          <p:cNvPicPr>
            <a:picLocks noChangeAspect="1"/>
          </p:cNvPicPr>
          <p:nvPr/>
        </p:nvPicPr>
        <p:blipFill>
          <a:blip r:embed="rId3"/>
          <a:stretch>
            <a:fillRect/>
          </a:stretch>
        </p:blipFill>
        <p:spPr>
          <a:xfrm>
            <a:off x="113001" y="2485671"/>
            <a:ext cx="4538027" cy="2250466"/>
          </a:xfrm>
          <a:prstGeom prst="rect">
            <a:avLst/>
          </a:prstGeom>
        </p:spPr>
      </p:pic>
      <p:sp>
        <p:nvSpPr>
          <p:cNvPr id="7" name="TextBox 6">
            <a:extLst>
              <a:ext uri="{FF2B5EF4-FFF2-40B4-BE49-F238E27FC236}">
                <a16:creationId xmlns:a16="http://schemas.microsoft.com/office/drawing/2014/main" id="{1AD9ACA4-76A8-F95C-FDFD-CA0EA3DEE2F9}"/>
              </a:ext>
            </a:extLst>
          </p:cNvPr>
          <p:cNvSpPr txBox="1"/>
          <p:nvPr/>
        </p:nvSpPr>
        <p:spPr>
          <a:xfrm>
            <a:off x="4737463" y="1995327"/>
            <a:ext cx="3868616" cy="376545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R="0" lvl="0" algn="l" defTabSz="914400" rtl="0" eaLnBrk="0" fontAlgn="base" latinLnBrk="0" hangingPunct="0">
              <a:lnSpc>
                <a:spcPct val="100000"/>
              </a:lnSpc>
              <a:spcBef>
                <a:spcPct val="0"/>
              </a:spcBef>
              <a:spcAft>
                <a:spcPct val="0"/>
              </a:spcAft>
              <a:buClrTx/>
              <a:buSzTx/>
              <a:tabLst/>
            </a:pPr>
            <a:r>
              <a:rPr kumimoji="0" lang="pt-PT" altLang="pt-PT" sz="2000" b="1" i="0" u="none" strike="noStrike" cap="none" normalizeH="0" baseline="0" dirty="0" err="1">
                <a:ln>
                  <a:noFill/>
                </a:ln>
                <a:solidFill>
                  <a:schemeClr val="tx1"/>
                </a:solidFill>
                <a:effectLst/>
              </a:rPr>
              <a:t>Application</a:t>
            </a:r>
            <a:r>
              <a:rPr kumimoji="0" lang="pt-PT" altLang="pt-PT" sz="2000" b="1" i="0" u="none" strike="noStrike" cap="none" normalizeH="0" baseline="0" dirty="0">
                <a:ln>
                  <a:noFill/>
                </a:ln>
                <a:solidFill>
                  <a:schemeClr val="tx1"/>
                </a:solidFill>
                <a:effectLst/>
              </a:rPr>
              <a:t> </a:t>
            </a:r>
            <a:r>
              <a:rPr kumimoji="0" lang="pt-PT" altLang="pt-PT" sz="2000" b="1" i="0" u="none" strike="noStrike" cap="none" normalizeH="0" baseline="0" dirty="0" err="1">
                <a:ln>
                  <a:noFill/>
                </a:ln>
                <a:solidFill>
                  <a:schemeClr val="tx1"/>
                </a:solidFill>
                <a:effectLst/>
              </a:rPr>
              <a:t>Programming</a:t>
            </a:r>
            <a:r>
              <a:rPr kumimoji="0" lang="pt-PT" altLang="pt-PT" sz="2000" b="1" i="0" u="none" strike="noStrike" cap="none" normalizeH="0" baseline="0" dirty="0">
                <a:ln>
                  <a:noFill/>
                </a:ln>
                <a:solidFill>
                  <a:schemeClr val="tx1"/>
                </a:solidFill>
                <a:effectLst/>
              </a:rPr>
              <a:t> Interface (Interface de Programação de Aplicações</a:t>
            </a:r>
            <a:r>
              <a:rPr kumimoji="0" lang="pt-PT" altLang="pt-PT" sz="2000" i="0" u="none" strike="noStrike" cap="none" normalizeH="0" baseline="0" dirty="0">
                <a:ln>
                  <a:noFill/>
                </a:ln>
                <a:solidFill>
                  <a:schemeClr val="tx1"/>
                </a:solidFill>
                <a:effectLst/>
              </a:rPr>
              <a:t>): conjunto de definições e protocolos que permite que diferentes softwares se comuniquem entre si.</a:t>
            </a:r>
          </a:p>
          <a:p>
            <a:pPr marR="0" lvl="0" algn="l" defTabSz="914400" rtl="0" eaLnBrk="0" fontAlgn="base" latinLnBrk="0" hangingPunct="0">
              <a:lnSpc>
                <a:spcPct val="100000"/>
              </a:lnSpc>
              <a:spcBef>
                <a:spcPct val="0"/>
              </a:spcBef>
              <a:spcAft>
                <a:spcPct val="0"/>
              </a:spcAft>
              <a:buClrTx/>
              <a:buSzTx/>
              <a:tabLst/>
            </a:pPr>
            <a:endParaRPr lang="pt-PT" altLang="pt-PT" sz="2000" dirty="0">
              <a:solidFill>
                <a:schemeClr val="tx1"/>
              </a:solidFill>
            </a:endParaRPr>
          </a:p>
          <a:p>
            <a:pPr marR="0" lvl="0" algn="l" defTabSz="914400" rtl="0" eaLnBrk="0" fontAlgn="base" latinLnBrk="0" hangingPunct="0">
              <a:lnSpc>
                <a:spcPct val="100000"/>
              </a:lnSpc>
              <a:spcBef>
                <a:spcPct val="0"/>
              </a:spcBef>
              <a:spcAft>
                <a:spcPct val="0"/>
              </a:spcAft>
              <a:buClrTx/>
              <a:buSzTx/>
              <a:tabLst/>
            </a:pPr>
            <a:r>
              <a:rPr kumimoji="0" lang="pt-PT" altLang="pt-PT" sz="2000" i="0" u="none" strike="noStrike" cap="none" normalizeH="0" baseline="0" dirty="0">
                <a:ln>
                  <a:noFill/>
                </a:ln>
                <a:solidFill>
                  <a:schemeClr val="tx1"/>
                </a:solidFill>
                <a:effectLst/>
              </a:rPr>
              <a:t>Elas fornecem métodos padronizados para que aplicativos possam "pedir" e "trocar" dados e funcionalidades de forma segura e eficiente.</a:t>
            </a:r>
          </a:p>
        </p:txBody>
      </p:sp>
    </p:spTree>
    <p:extLst>
      <p:ext uri="{BB962C8B-B14F-4D97-AF65-F5344CB8AC3E}">
        <p14:creationId xmlns:p14="http://schemas.microsoft.com/office/powerpoint/2010/main" val="7593588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300952" y="771245"/>
            <a:ext cx="8620422"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Variedade</a:t>
            </a:r>
            <a:endParaRPr dirty="0"/>
          </a:p>
        </p:txBody>
      </p:sp>
      <p:pic>
        <p:nvPicPr>
          <p:cNvPr id="5122" name="Picture 2">
            <a:extLst>
              <a:ext uri="{FF2B5EF4-FFF2-40B4-BE49-F238E27FC236}">
                <a16:creationId xmlns:a16="http://schemas.microsoft.com/office/drawing/2014/main" id="{E1D9F79E-B2D4-8F24-40A8-8948E5453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343" y="1418021"/>
            <a:ext cx="6020148" cy="46901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7A47CC-6D27-2159-A337-9BDEB34ECD77}"/>
              </a:ext>
            </a:extLst>
          </p:cNvPr>
          <p:cNvSpPr txBox="1"/>
          <p:nvPr/>
        </p:nvSpPr>
        <p:spPr>
          <a:xfrm>
            <a:off x="113001" y="5956006"/>
            <a:ext cx="6020148"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t>https://deep-talk.medium.com/80-of-the-worlds-data-is-unstructured-7278e2ba6b</a:t>
            </a:r>
          </a:p>
        </p:txBody>
      </p:sp>
    </p:spTree>
    <p:extLst>
      <p:ext uri="{BB962C8B-B14F-4D97-AF65-F5344CB8AC3E}">
        <p14:creationId xmlns:p14="http://schemas.microsoft.com/office/powerpoint/2010/main" val="158632823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4137" y="943074"/>
            <a:ext cx="8345996" cy="50301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000" dirty="0"/>
              <a:t>Por que é importante para dados?</a:t>
            </a:r>
            <a:endParaRPr sz="4000" dirty="0"/>
          </a:p>
        </p:txBody>
      </p:sp>
      <p:sp>
        <p:nvSpPr>
          <p:cNvPr id="6" name="TextBox 5">
            <a:extLst>
              <a:ext uri="{FF2B5EF4-FFF2-40B4-BE49-F238E27FC236}">
                <a16:creationId xmlns:a16="http://schemas.microsoft.com/office/drawing/2014/main" id="{BA567128-59E0-EBD2-3D3D-20E7EA0B14BE}"/>
              </a:ext>
            </a:extLst>
          </p:cNvPr>
          <p:cNvSpPr txBox="1"/>
          <p:nvPr/>
        </p:nvSpPr>
        <p:spPr>
          <a:xfrm>
            <a:off x="113001" y="5956005"/>
            <a:ext cx="493796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https://aws.amazon.com/what-is/api/</a:t>
            </a:r>
          </a:p>
        </p:txBody>
      </p:sp>
      <p:sp>
        <p:nvSpPr>
          <p:cNvPr id="7" name="TextBox 6">
            <a:extLst>
              <a:ext uri="{FF2B5EF4-FFF2-40B4-BE49-F238E27FC236}">
                <a16:creationId xmlns:a16="http://schemas.microsoft.com/office/drawing/2014/main" id="{1AD9ACA4-76A8-F95C-FDFD-CA0EA3DEE2F9}"/>
              </a:ext>
            </a:extLst>
          </p:cNvPr>
          <p:cNvSpPr txBox="1"/>
          <p:nvPr/>
        </p:nvSpPr>
        <p:spPr>
          <a:xfrm>
            <a:off x="4737463" y="2456993"/>
            <a:ext cx="3868616" cy="284212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pt-PT" altLang="pt-PT" sz="2000" i="0" u="none" strike="noStrike" cap="none" normalizeH="0" baseline="0" dirty="0">
                <a:ln>
                  <a:noFill/>
                </a:ln>
                <a:solidFill>
                  <a:schemeClr val="tx1"/>
                </a:solidFill>
                <a:effectLst/>
              </a:rPr>
              <a:t>Acesso a dados externos</a:t>
            </a:r>
          </a:p>
          <a:p>
            <a:pPr marR="0" lvl="0" algn="l" defTabSz="914400" rtl="0" eaLnBrk="0" fontAlgn="base" latinLnBrk="0" hangingPunct="0">
              <a:lnSpc>
                <a:spcPct val="100000"/>
              </a:lnSpc>
              <a:spcBef>
                <a:spcPct val="0"/>
              </a:spcBef>
              <a:spcAft>
                <a:spcPct val="0"/>
              </a:spcAft>
              <a:buClrTx/>
              <a:buSzTx/>
              <a:tabLst/>
            </a:pPr>
            <a:endParaRPr kumimoji="0" lang="pt-PT" altLang="pt-PT" sz="200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pt-PT" altLang="pt-PT" sz="2000" dirty="0">
                <a:solidFill>
                  <a:schemeClr val="tx1"/>
                </a:solidFill>
              </a:rPr>
              <a:t>Integração de sistemas</a:t>
            </a:r>
          </a:p>
          <a:p>
            <a:pPr marR="0" lvl="0" algn="l" defTabSz="914400" rtl="0" eaLnBrk="0" fontAlgn="base" latinLnBrk="0" hangingPunct="0">
              <a:lnSpc>
                <a:spcPct val="100000"/>
              </a:lnSpc>
              <a:spcBef>
                <a:spcPct val="0"/>
              </a:spcBef>
              <a:spcAft>
                <a:spcPct val="0"/>
              </a:spcAft>
              <a:buClrTx/>
              <a:buSzTx/>
              <a:tabLst/>
            </a:pPr>
            <a:endParaRPr lang="pt-PT" altLang="pt-PT" sz="2000" dirty="0">
              <a:solidFill>
                <a:schemeClr val="tx1"/>
              </a:solidFill>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pt-PT" altLang="pt-PT" sz="2000" i="0" u="none" strike="noStrike" cap="none" normalizeH="0" baseline="0" dirty="0">
                <a:ln>
                  <a:noFill/>
                </a:ln>
                <a:solidFill>
                  <a:schemeClr val="tx1"/>
                </a:solidFill>
                <a:effectLst/>
              </a:rPr>
              <a:t>Automação de pro</a:t>
            </a:r>
            <a:r>
              <a:rPr lang="pt-PT" altLang="pt-PT" sz="2000" dirty="0">
                <a:solidFill>
                  <a:schemeClr val="tx1"/>
                </a:solidFill>
              </a:rPr>
              <a:t>cessos</a:t>
            </a:r>
          </a:p>
          <a:p>
            <a:pPr marR="0" lvl="0" algn="l" defTabSz="914400" rtl="0" eaLnBrk="0" fontAlgn="base" latinLnBrk="0" hangingPunct="0">
              <a:lnSpc>
                <a:spcPct val="100000"/>
              </a:lnSpc>
              <a:spcBef>
                <a:spcPct val="0"/>
              </a:spcBef>
              <a:spcAft>
                <a:spcPct val="0"/>
              </a:spcAft>
              <a:buClrTx/>
              <a:buSzTx/>
              <a:tabLst/>
            </a:pPr>
            <a:endParaRPr lang="pt-PT" altLang="pt-PT" sz="2000" dirty="0">
              <a:solidFill>
                <a:schemeClr val="tx1"/>
              </a:solidFill>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pt-PT" altLang="pt-PT" sz="2000" i="0" u="none" strike="noStrike" cap="none" normalizeH="0" baseline="0" dirty="0">
                <a:ln>
                  <a:noFill/>
                </a:ln>
                <a:solidFill>
                  <a:schemeClr val="tx1"/>
                </a:solidFill>
                <a:effectLst/>
              </a:rPr>
              <a:t>Desenvolvi</a:t>
            </a:r>
            <a:r>
              <a:rPr lang="pt-PT" altLang="pt-PT" sz="2000" dirty="0">
                <a:solidFill>
                  <a:schemeClr val="tx1"/>
                </a:solidFill>
              </a:rPr>
              <a:t>mento Rápido</a:t>
            </a:r>
          </a:p>
          <a:p>
            <a:pPr marR="0" lvl="0" algn="l" defTabSz="914400" rtl="0" eaLnBrk="0" fontAlgn="base" latinLnBrk="0" hangingPunct="0">
              <a:lnSpc>
                <a:spcPct val="100000"/>
              </a:lnSpc>
              <a:spcBef>
                <a:spcPct val="0"/>
              </a:spcBef>
              <a:spcAft>
                <a:spcPct val="0"/>
              </a:spcAft>
              <a:buClrTx/>
              <a:buSzTx/>
              <a:tabLst/>
            </a:pPr>
            <a:endParaRPr lang="pt-PT" altLang="pt-PT" sz="2000" dirty="0">
              <a:solidFill>
                <a:schemeClr val="tx1"/>
              </a:solidFill>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pt-PT" altLang="pt-PT" sz="2000" i="0" u="none" strike="noStrike" cap="none" normalizeH="0" baseline="0" dirty="0">
                <a:ln>
                  <a:noFill/>
                </a:ln>
                <a:solidFill>
                  <a:schemeClr val="tx1"/>
                </a:solidFill>
                <a:effectLst/>
              </a:rPr>
              <a:t>Escalabilidade</a:t>
            </a:r>
          </a:p>
        </p:txBody>
      </p:sp>
      <p:pic>
        <p:nvPicPr>
          <p:cNvPr id="8194" name="Picture 2">
            <a:extLst>
              <a:ext uri="{FF2B5EF4-FFF2-40B4-BE49-F238E27FC236}">
                <a16:creationId xmlns:a16="http://schemas.microsoft.com/office/drawing/2014/main" id="{34DFBCAD-BA09-B0E4-9D19-D6C2076F9F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790" y="2680080"/>
            <a:ext cx="3762312" cy="2508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79375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4137" y="943074"/>
            <a:ext cx="8345996" cy="50301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000" dirty="0"/>
              <a:t>API </a:t>
            </a:r>
            <a:r>
              <a:rPr lang="pt-PT" sz="4000" dirty="0" err="1"/>
              <a:t>Crypto</a:t>
            </a:r>
            <a:endParaRPr sz="4000" dirty="0"/>
          </a:p>
        </p:txBody>
      </p:sp>
      <p:sp>
        <p:nvSpPr>
          <p:cNvPr id="6" name="TextBox 5">
            <a:extLst>
              <a:ext uri="{FF2B5EF4-FFF2-40B4-BE49-F238E27FC236}">
                <a16:creationId xmlns:a16="http://schemas.microsoft.com/office/drawing/2014/main" id="{BA567128-59E0-EBD2-3D3D-20E7EA0B14BE}"/>
              </a:ext>
            </a:extLst>
          </p:cNvPr>
          <p:cNvSpPr txBox="1"/>
          <p:nvPr/>
        </p:nvSpPr>
        <p:spPr>
          <a:xfrm>
            <a:off x="197782" y="6069864"/>
            <a:ext cx="8090473"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hlinkClick r:id="rId3"/>
              </a:rPr>
              <a:t>API</a:t>
            </a:r>
            <a:endParaRPr lang="pt-PT" sz="1200" dirty="0"/>
          </a:p>
        </p:txBody>
      </p:sp>
      <p:sp>
        <p:nvSpPr>
          <p:cNvPr id="8" name="Arrow: Down 7">
            <a:extLst>
              <a:ext uri="{FF2B5EF4-FFF2-40B4-BE49-F238E27FC236}">
                <a16:creationId xmlns:a16="http://schemas.microsoft.com/office/drawing/2014/main" id="{02FAB60C-43D2-9A91-98BF-8DB3DF924F2C}"/>
              </a:ext>
            </a:extLst>
          </p:cNvPr>
          <p:cNvSpPr/>
          <p:nvPr/>
        </p:nvSpPr>
        <p:spPr>
          <a:xfrm rot="16200000">
            <a:off x="3432021" y="2424179"/>
            <a:ext cx="607912" cy="718563"/>
          </a:xfrm>
          <a:prstGeom prst="downArrow">
            <a:avLst/>
          </a:prstGeom>
          <a:noFill/>
          <a:ln w="19050" cap="flat">
            <a:solidFill>
              <a:schemeClr val="tx1"/>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pic>
        <p:nvPicPr>
          <p:cNvPr id="10" name="Picture 9">
            <a:extLst>
              <a:ext uri="{FF2B5EF4-FFF2-40B4-BE49-F238E27FC236}">
                <a16:creationId xmlns:a16="http://schemas.microsoft.com/office/drawing/2014/main" id="{9D44AD82-1387-26D5-9512-0DE99056E9D0}"/>
              </a:ext>
            </a:extLst>
          </p:cNvPr>
          <p:cNvPicPr>
            <a:picLocks noChangeAspect="1"/>
          </p:cNvPicPr>
          <p:nvPr/>
        </p:nvPicPr>
        <p:blipFill>
          <a:blip r:embed="rId4"/>
          <a:stretch>
            <a:fillRect/>
          </a:stretch>
        </p:blipFill>
        <p:spPr>
          <a:xfrm>
            <a:off x="310270" y="2495502"/>
            <a:ext cx="2444876" cy="622332"/>
          </a:xfrm>
          <a:prstGeom prst="rect">
            <a:avLst/>
          </a:prstGeom>
        </p:spPr>
      </p:pic>
      <p:pic>
        <p:nvPicPr>
          <p:cNvPr id="11268" name="Picture 4">
            <a:extLst>
              <a:ext uri="{FF2B5EF4-FFF2-40B4-BE49-F238E27FC236}">
                <a16:creationId xmlns:a16="http://schemas.microsoft.com/office/drawing/2014/main" id="{D13430FF-1BF5-680A-9244-0838D80808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1635318"/>
            <a:ext cx="3953692" cy="234269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5">
            <a:extLst>
              <a:ext uri="{FF2B5EF4-FFF2-40B4-BE49-F238E27FC236}">
                <a16:creationId xmlns:a16="http://schemas.microsoft.com/office/drawing/2014/main" id="{2526DBE5-3D20-DD42-5453-A6A0FBB94201}"/>
              </a:ext>
            </a:extLst>
          </p:cNvPr>
          <p:cNvSpPr>
            <a:spLocks noChangeArrowheads="1"/>
          </p:cNvSpPr>
          <p:nvPr/>
        </p:nvSpPr>
        <p:spPr bwMode="auto">
          <a:xfrm>
            <a:off x="197782" y="3895118"/>
            <a:ext cx="1045479"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600" b="1" i="0" u="none" strike="noStrike" cap="none" normalizeH="0" baseline="0" dirty="0">
                <a:ln>
                  <a:noFill/>
                </a:ln>
                <a:solidFill>
                  <a:schemeClr val="tx1"/>
                </a:solidFill>
                <a:effectLst/>
              </a:rPr>
              <a:t>GET</a:t>
            </a:r>
          </a:p>
          <a:p>
            <a:pPr marL="0" marR="0" lvl="0" indent="0" algn="l" defTabSz="914400" rtl="0" eaLnBrk="0" fontAlgn="base" latinLnBrk="0" hangingPunct="0">
              <a:lnSpc>
                <a:spcPct val="100000"/>
              </a:lnSpc>
              <a:spcBef>
                <a:spcPct val="0"/>
              </a:spcBef>
              <a:spcAft>
                <a:spcPct val="0"/>
              </a:spcAft>
              <a:buClrTx/>
              <a:buSzTx/>
              <a:tabLst/>
            </a:pPr>
            <a:endParaRPr kumimoji="0" lang="pt-PT" altLang="pt-PT"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600" b="1" i="0" u="none" strike="noStrike" cap="none" normalizeH="0" baseline="0" dirty="0">
                <a:ln>
                  <a:noFill/>
                </a:ln>
                <a:solidFill>
                  <a:schemeClr val="tx1"/>
                </a:solidFill>
                <a:effectLst/>
              </a:rPr>
              <a:t>POST:</a:t>
            </a:r>
          </a:p>
          <a:p>
            <a:pPr marL="0" marR="0" lvl="0" indent="0" algn="l" defTabSz="914400" rtl="0" eaLnBrk="0" fontAlgn="base" latinLnBrk="0" hangingPunct="0">
              <a:lnSpc>
                <a:spcPct val="100000"/>
              </a:lnSpc>
              <a:spcBef>
                <a:spcPct val="0"/>
              </a:spcBef>
              <a:spcAft>
                <a:spcPct val="0"/>
              </a:spcAft>
              <a:buClrTx/>
              <a:buSzTx/>
              <a:tabLst/>
            </a:pPr>
            <a:endParaRPr kumimoji="0" lang="pt-PT" altLang="pt-PT"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600" b="1" i="0" u="none" strike="noStrike" cap="none" normalizeH="0" baseline="0" dirty="0">
                <a:ln>
                  <a:noFill/>
                </a:ln>
                <a:solidFill>
                  <a:schemeClr val="tx1"/>
                </a:solidFill>
                <a:effectLst/>
              </a:rPr>
              <a:t>PUT:</a:t>
            </a:r>
          </a:p>
          <a:p>
            <a:pPr marL="0" marR="0" lvl="0" indent="0" algn="l" defTabSz="914400" rtl="0" eaLnBrk="0" fontAlgn="base" latinLnBrk="0" hangingPunct="0">
              <a:lnSpc>
                <a:spcPct val="100000"/>
              </a:lnSpc>
              <a:spcBef>
                <a:spcPct val="0"/>
              </a:spcBef>
              <a:spcAft>
                <a:spcPct val="0"/>
              </a:spcAft>
              <a:buClrTx/>
              <a:buSzTx/>
              <a:tabLst/>
            </a:pPr>
            <a:endParaRPr kumimoji="0" lang="pt-PT" altLang="pt-PT"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600" b="1" i="0" u="none" strike="noStrike" cap="none" normalizeH="0" baseline="0" dirty="0">
                <a:ln>
                  <a:noFill/>
                </a:ln>
                <a:solidFill>
                  <a:schemeClr val="tx1"/>
                </a:solidFill>
                <a:effectLst/>
              </a:rPr>
              <a:t>DELETE:</a:t>
            </a:r>
            <a:endParaRPr kumimoji="0" lang="pt-PT" altLang="pt-PT" sz="1800" b="1" i="0" u="none" strike="noStrike" cap="none" normalizeH="0" baseline="0" dirty="0">
              <a:ln>
                <a:noFill/>
              </a:ln>
              <a:solidFill>
                <a:schemeClr val="tx1"/>
              </a:solidFill>
              <a:effectLst/>
            </a:endParaRPr>
          </a:p>
        </p:txBody>
      </p:sp>
      <p:sp>
        <p:nvSpPr>
          <p:cNvPr id="12" name="Rectangle 5">
            <a:extLst>
              <a:ext uri="{FF2B5EF4-FFF2-40B4-BE49-F238E27FC236}">
                <a16:creationId xmlns:a16="http://schemas.microsoft.com/office/drawing/2014/main" id="{850583EB-D876-CA72-66B7-C325715D5321}"/>
              </a:ext>
            </a:extLst>
          </p:cNvPr>
          <p:cNvSpPr>
            <a:spLocks noChangeArrowheads="1"/>
          </p:cNvSpPr>
          <p:nvPr/>
        </p:nvSpPr>
        <p:spPr bwMode="auto">
          <a:xfrm>
            <a:off x="1405019" y="3853717"/>
            <a:ext cx="3076483"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pt-PT" altLang="pt-PT" sz="1600" b="0" i="0" u="none" strike="noStrike" cap="none" normalizeH="0" baseline="0" dirty="0">
                <a:ln>
                  <a:noFill/>
                </a:ln>
                <a:solidFill>
                  <a:schemeClr val="tx1"/>
                </a:solidFill>
                <a:effectLst/>
              </a:rPr>
              <a:t>Recuperar dados de um servidor</a:t>
            </a:r>
          </a:p>
          <a:p>
            <a:pPr marL="0" marR="0" lvl="0" indent="0" algn="l" defTabSz="914400" rtl="0" eaLnBrk="0" fontAlgn="base" latinLnBrk="0" hangingPunct="0">
              <a:lnSpc>
                <a:spcPct val="100000"/>
              </a:lnSpc>
              <a:spcBef>
                <a:spcPct val="0"/>
              </a:spcBef>
              <a:spcAft>
                <a:spcPct val="0"/>
              </a:spcAft>
              <a:buClrTx/>
              <a:buSzTx/>
              <a:tabLst/>
            </a:pPr>
            <a:endParaRPr kumimoji="0" lang="pt-PT" altLang="pt-PT"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pt-PT" altLang="pt-PT" sz="1600" b="0" i="0" u="none" strike="noStrike" cap="none" normalizeH="0" baseline="0" dirty="0">
                <a:ln>
                  <a:noFill/>
                </a:ln>
                <a:solidFill>
                  <a:schemeClr val="tx1"/>
                </a:solidFill>
                <a:effectLst/>
              </a:rPr>
              <a:t>Enviar dados de um servidor</a:t>
            </a:r>
          </a:p>
          <a:p>
            <a:pPr marL="0" marR="0" lvl="0" indent="0" algn="l" defTabSz="914400" rtl="0" eaLnBrk="0" fontAlgn="base" latinLnBrk="0" hangingPunct="0">
              <a:lnSpc>
                <a:spcPct val="100000"/>
              </a:lnSpc>
              <a:spcBef>
                <a:spcPct val="0"/>
              </a:spcBef>
              <a:spcAft>
                <a:spcPct val="0"/>
              </a:spcAft>
              <a:buClrTx/>
              <a:buSzTx/>
              <a:tabLst/>
            </a:pPr>
            <a:endParaRPr kumimoji="0" lang="pt-PT" altLang="pt-PT"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pt-PT" altLang="pt-PT" sz="1600" b="0" i="0" u="none" strike="noStrike" cap="none" normalizeH="0" baseline="0" dirty="0">
                <a:ln>
                  <a:noFill/>
                </a:ln>
                <a:solidFill>
                  <a:schemeClr val="tx1"/>
                </a:solidFill>
                <a:effectLst/>
              </a:rPr>
              <a:t>Atualizar dados em um servidor.</a:t>
            </a:r>
          </a:p>
          <a:p>
            <a:pPr marL="0" marR="0" lvl="0" indent="0" algn="l" defTabSz="914400" rtl="0" eaLnBrk="0" fontAlgn="base" latinLnBrk="0" hangingPunct="0">
              <a:lnSpc>
                <a:spcPct val="100000"/>
              </a:lnSpc>
              <a:spcBef>
                <a:spcPct val="0"/>
              </a:spcBef>
              <a:spcAft>
                <a:spcPct val="0"/>
              </a:spcAft>
              <a:buClrTx/>
              <a:buSzTx/>
              <a:tabLst/>
            </a:pPr>
            <a:endParaRPr kumimoji="0" lang="pt-PT" altLang="pt-PT"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pt-PT" altLang="pt-PT" sz="1600" b="0" i="0" u="none" strike="noStrike" cap="none" normalizeH="0" baseline="0" dirty="0">
                <a:ln>
                  <a:noFill/>
                </a:ln>
                <a:solidFill>
                  <a:schemeClr val="tx1"/>
                </a:solidFill>
                <a:effectLst/>
              </a:rPr>
              <a:t>Excluir dados de um servidor</a:t>
            </a:r>
            <a:r>
              <a:rPr kumimoji="0" lang="pt-PT" altLang="pt-PT" sz="1800" b="0" i="0" u="none" strike="noStrike" cap="none" normalizeH="0" baseline="0" dirty="0">
                <a:ln>
                  <a:noFill/>
                </a:ln>
                <a:solidFill>
                  <a:schemeClr val="tx1"/>
                </a:solidFill>
                <a:effectLst/>
              </a:rPr>
              <a:t>. </a:t>
            </a:r>
          </a:p>
        </p:txBody>
      </p:sp>
      <p:pic>
        <p:nvPicPr>
          <p:cNvPr id="11271" name="Picture 7" descr="Crypto Illustrations II by UI8 on Dribbble">
            <a:extLst>
              <a:ext uri="{FF2B5EF4-FFF2-40B4-BE49-F238E27FC236}">
                <a16:creationId xmlns:a16="http://schemas.microsoft.com/office/drawing/2014/main" id="{D519289F-1A3B-A5A0-ADA8-887D66ACFE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4572" y="4053428"/>
            <a:ext cx="2977428" cy="2233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78913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4137" y="943074"/>
            <a:ext cx="8345996" cy="50301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000" dirty="0"/>
              <a:t>API as Service</a:t>
            </a:r>
            <a:endParaRPr sz="4000" dirty="0"/>
          </a:p>
        </p:txBody>
      </p:sp>
      <p:sp>
        <p:nvSpPr>
          <p:cNvPr id="6" name="TextBox 5">
            <a:extLst>
              <a:ext uri="{FF2B5EF4-FFF2-40B4-BE49-F238E27FC236}">
                <a16:creationId xmlns:a16="http://schemas.microsoft.com/office/drawing/2014/main" id="{BA567128-59E0-EBD2-3D3D-20E7EA0B14BE}"/>
              </a:ext>
            </a:extLst>
          </p:cNvPr>
          <p:cNvSpPr txBox="1"/>
          <p:nvPr/>
        </p:nvSpPr>
        <p:spPr>
          <a:xfrm>
            <a:off x="113001" y="5956006"/>
            <a:ext cx="7671761"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https://germanhuttemann.medium.com/6-companies-and-their-api-business-models-in-2022-b1acc6cc0a30</a:t>
            </a:r>
          </a:p>
        </p:txBody>
      </p:sp>
      <p:pic>
        <p:nvPicPr>
          <p:cNvPr id="10242" name="Picture 2" descr="Twilio API: Empowering Communication and Connectivity">
            <a:extLst>
              <a:ext uri="{FF2B5EF4-FFF2-40B4-BE49-F238E27FC236}">
                <a16:creationId xmlns:a16="http://schemas.microsoft.com/office/drawing/2014/main" id="{1C062D16-F06F-EBCA-5684-607CBB842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37" y="1963573"/>
            <a:ext cx="3830183" cy="34967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6A6F6F-E3A1-7D97-4D20-B5C531179944}"/>
              </a:ext>
            </a:extLst>
          </p:cNvPr>
          <p:cNvPicPr>
            <a:picLocks noChangeAspect="1"/>
          </p:cNvPicPr>
          <p:nvPr/>
        </p:nvPicPr>
        <p:blipFill>
          <a:blip r:embed="rId4"/>
          <a:stretch>
            <a:fillRect/>
          </a:stretch>
        </p:blipFill>
        <p:spPr>
          <a:xfrm>
            <a:off x="4617135" y="2636028"/>
            <a:ext cx="3982596" cy="1606575"/>
          </a:xfrm>
          <a:prstGeom prst="rect">
            <a:avLst/>
          </a:prstGeom>
        </p:spPr>
      </p:pic>
    </p:spTree>
    <p:extLst>
      <p:ext uri="{BB962C8B-B14F-4D97-AF65-F5344CB8AC3E}">
        <p14:creationId xmlns:p14="http://schemas.microsoft.com/office/powerpoint/2010/main" val="187968117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5986786"/>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https://learn.microsoft.com/en-us/azure/hdinsight/spark/apache-spark-structured-streaming-overview</a:t>
            </a:r>
          </a:p>
        </p:txBody>
      </p:sp>
      <p:sp>
        <p:nvSpPr>
          <p:cNvPr id="12" name="TextBox 11">
            <a:extLst>
              <a:ext uri="{FF2B5EF4-FFF2-40B4-BE49-F238E27FC236}">
                <a16:creationId xmlns:a16="http://schemas.microsoft.com/office/drawing/2014/main" id="{CB812EC1-66F5-9113-EE3D-2D8243EE73ED}"/>
              </a:ext>
            </a:extLst>
          </p:cNvPr>
          <p:cNvSpPr txBox="1"/>
          <p:nvPr/>
        </p:nvSpPr>
        <p:spPr>
          <a:xfrm>
            <a:off x="102665" y="711817"/>
            <a:ext cx="8616625" cy="99546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pt-PT" altLang="pt-PT" sz="2000" b="1" i="0" u="none" strike="noStrike" cap="none" normalizeH="0" baseline="0" dirty="0">
                <a:ln>
                  <a:noFill/>
                </a:ln>
                <a:solidFill>
                  <a:schemeClr val="tx1"/>
                </a:solidFill>
                <a:effectLst/>
              </a:rPr>
              <a:t>2016 - </a:t>
            </a:r>
            <a:r>
              <a:rPr kumimoji="0" lang="pt-PT" altLang="pt-PT" sz="2000" b="1" i="0" u="none" strike="noStrike" cap="none" normalizeH="0" baseline="0" dirty="0" err="1">
                <a:ln>
                  <a:noFill/>
                </a:ln>
                <a:solidFill>
                  <a:schemeClr val="tx1"/>
                </a:solidFill>
                <a:effectLst/>
              </a:rPr>
              <a:t>Spark</a:t>
            </a:r>
            <a:r>
              <a:rPr kumimoji="0" lang="pt-PT" altLang="pt-PT" sz="2000" b="1" i="0" u="none" strike="noStrike" cap="none" normalizeH="0" baseline="0" dirty="0">
                <a:ln>
                  <a:noFill/>
                </a:ln>
                <a:solidFill>
                  <a:schemeClr val="tx1"/>
                </a:solidFill>
                <a:effectLst/>
              </a:rPr>
              <a:t> 2.0 e </a:t>
            </a:r>
            <a:r>
              <a:rPr lang="pt-PT" altLang="pt-PT" sz="2000" b="1" dirty="0" err="1">
                <a:solidFill>
                  <a:schemeClr val="tx1"/>
                </a:solidFill>
              </a:rPr>
              <a:t>Structured</a:t>
            </a:r>
            <a:r>
              <a:rPr lang="pt-PT" altLang="pt-PT" sz="2000" b="1" dirty="0">
                <a:solidFill>
                  <a:schemeClr val="tx1"/>
                </a:solidFill>
              </a:rPr>
              <a:t> </a:t>
            </a:r>
            <a:r>
              <a:rPr lang="pt-PT" altLang="pt-PT" sz="2000" b="1" dirty="0" err="1">
                <a:solidFill>
                  <a:schemeClr val="tx1"/>
                </a:solidFill>
              </a:rPr>
              <a:t>Streaming</a:t>
            </a:r>
            <a:r>
              <a:rPr kumimoji="0" lang="pt-PT" altLang="pt-PT" sz="2000" b="1" i="0" u="none" strike="noStrike" cap="none" normalizeH="0" baseline="0" dirty="0">
                <a:ln>
                  <a:noFill/>
                </a:ln>
                <a:solidFill>
                  <a:schemeClr val="tx1"/>
                </a:solidFill>
                <a:effectLst/>
              </a:rPr>
              <a:t>: </a:t>
            </a:r>
            <a:r>
              <a:rPr kumimoji="0" lang="pt-PT" altLang="pt-PT" sz="2000" i="0" u="none" strike="noStrike" cap="none" normalizeH="0" baseline="0" dirty="0">
                <a:ln>
                  <a:noFill/>
                </a:ln>
                <a:solidFill>
                  <a:schemeClr val="tx1"/>
                </a:solidFill>
                <a:effectLst/>
              </a:rPr>
              <a:t>Introdução do </a:t>
            </a:r>
            <a:r>
              <a:rPr kumimoji="0" lang="pt-PT" altLang="pt-PT" sz="2000" i="0" u="none" strike="noStrike" cap="none" normalizeH="0" baseline="0" dirty="0" err="1">
                <a:ln>
                  <a:noFill/>
                </a:ln>
                <a:solidFill>
                  <a:schemeClr val="tx1"/>
                </a:solidFill>
                <a:effectLst/>
              </a:rPr>
              <a:t>Structured</a:t>
            </a:r>
            <a:r>
              <a:rPr kumimoji="0" lang="pt-PT" altLang="pt-PT" sz="2000" i="0" u="none" strike="noStrike" cap="none" normalizeH="0" baseline="0" dirty="0">
                <a:ln>
                  <a:noFill/>
                </a:ln>
                <a:solidFill>
                  <a:schemeClr val="tx1"/>
                </a:solidFill>
                <a:effectLst/>
              </a:rPr>
              <a:t> </a:t>
            </a:r>
            <a:r>
              <a:rPr kumimoji="0" lang="pt-PT" altLang="pt-PT" sz="2000" i="0" u="none" strike="noStrike" cap="none" normalizeH="0" baseline="0" dirty="0" err="1">
                <a:ln>
                  <a:noFill/>
                </a:ln>
                <a:solidFill>
                  <a:schemeClr val="tx1"/>
                </a:solidFill>
                <a:effectLst/>
              </a:rPr>
              <a:t>Streaming</a:t>
            </a:r>
            <a:r>
              <a:rPr lang="pt-PT" altLang="pt-PT" sz="2000" dirty="0">
                <a:solidFill>
                  <a:schemeClr val="tx1"/>
                </a:solidFill>
              </a:rPr>
              <a:t>, um novo mecanismo de </a:t>
            </a:r>
            <a:r>
              <a:rPr lang="pt-PT" altLang="pt-PT" sz="2000" dirty="0" err="1">
                <a:solidFill>
                  <a:schemeClr val="tx1"/>
                </a:solidFill>
              </a:rPr>
              <a:t>stream</a:t>
            </a:r>
            <a:r>
              <a:rPr lang="pt-PT" altLang="pt-PT" sz="2000" dirty="0">
                <a:solidFill>
                  <a:schemeClr val="tx1"/>
                </a:solidFill>
              </a:rPr>
              <a:t> construído em cima do </a:t>
            </a:r>
            <a:r>
              <a:rPr lang="pt-PT" altLang="pt-PT" sz="2000" b="1" dirty="0" err="1">
                <a:solidFill>
                  <a:schemeClr val="tx1"/>
                </a:solidFill>
              </a:rPr>
              <a:t>Spark</a:t>
            </a:r>
            <a:r>
              <a:rPr lang="pt-PT" altLang="pt-PT" sz="2000" b="1" dirty="0">
                <a:solidFill>
                  <a:schemeClr val="tx1"/>
                </a:solidFill>
              </a:rPr>
              <a:t> SQL</a:t>
            </a:r>
            <a:endParaRPr kumimoji="0" lang="pt-PT" altLang="pt-PT" sz="2000" b="1" i="0" u="none" strike="noStrike" cap="none" normalizeH="0" baseline="0" dirty="0">
              <a:ln>
                <a:noFill/>
              </a:ln>
              <a:solidFill>
                <a:schemeClr val="tx1"/>
              </a:solidFill>
              <a:effectLst/>
            </a:endParaRPr>
          </a:p>
        </p:txBody>
      </p:sp>
      <p:pic>
        <p:nvPicPr>
          <p:cNvPr id="3" name="Picture 2">
            <a:extLst>
              <a:ext uri="{FF2B5EF4-FFF2-40B4-BE49-F238E27FC236}">
                <a16:creationId xmlns:a16="http://schemas.microsoft.com/office/drawing/2014/main" id="{95E31305-E232-EAAF-E2A0-FE6E0FF21CD0}"/>
              </a:ext>
            </a:extLst>
          </p:cNvPr>
          <p:cNvPicPr>
            <a:picLocks noChangeAspect="1"/>
          </p:cNvPicPr>
          <p:nvPr/>
        </p:nvPicPr>
        <p:blipFill>
          <a:blip r:embed="rId3"/>
          <a:stretch>
            <a:fillRect/>
          </a:stretch>
        </p:blipFill>
        <p:spPr>
          <a:xfrm>
            <a:off x="1367551" y="1780494"/>
            <a:ext cx="5747045" cy="4102311"/>
          </a:xfrm>
          <a:prstGeom prst="rect">
            <a:avLst/>
          </a:prstGeom>
        </p:spPr>
      </p:pic>
      <p:pic>
        <p:nvPicPr>
          <p:cNvPr id="4" name="Picture 2" descr="Spark Logo">
            <a:extLst>
              <a:ext uri="{FF2B5EF4-FFF2-40B4-BE49-F238E27FC236}">
                <a16:creationId xmlns:a16="http://schemas.microsoft.com/office/drawing/2014/main" id="{8AD923A2-7427-972D-69A1-D705C82E98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4596" y="1748223"/>
            <a:ext cx="1765552" cy="91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20335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5986786"/>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https://www.databricks.com/br/glossary/what-is-spark-streaming</a:t>
            </a:r>
          </a:p>
        </p:txBody>
      </p:sp>
      <p:sp>
        <p:nvSpPr>
          <p:cNvPr id="12" name="TextBox 11">
            <a:extLst>
              <a:ext uri="{FF2B5EF4-FFF2-40B4-BE49-F238E27FC236}">
                <a16:creationId xmlns:a16="http://schemas.microsoft.com/office/drawing/2014/main" id="{CB812EC1-66F5-9113-EE3D-2D8243EE73ED}"/>
              </a:ext>
            </a:extLst>
          </p:cNvPr>
          <p:cNvSpPr txBox="1"/>
          <p:nvPr/>
        </p:nvSpPr>
        <p:spPr>
          <a:xfrm>
            <a:off x="-2101899" y="757816"/>
            <a:ext cx="8616625" cy="68768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R="0" lvl="0" defTabSz="914400" rtl="0" eaLnBrk="0" fontAlgn="base" latinLnBrk="0" hangingPunct="0">
              <a:lnSpc>
                <a:spcPct val="100000"/>
              </a:lnSpc>
              <a:spcBef>
                <a:spcPct val="0"/>
              </a:spcBef>
              <a:spcAft>
                <a:spcPct val="0"/>
              </a:spcAft>
              <a:buClrTx/>
              <a:buSzTx/>
              <a:tabLst/>
            </a:pPr>
            <a:r>
              <a:rPr lang="pt-PT" altLang="pt-PT" sz="4000" dirty="0" err="1"/>
              <a:t>Spark</a:t>
            </a:r>
            <a:r>
              <a:rPr lang="pt-PT" altLang="pt-PT" sz="2000" b="1" dirty="0">
                <a:solidFill>
                  <a:schemeClr val="tx1"/>
                </a:solidFill>
              </a:rPr>
              <a:t> </a:t>
            </a:r>
            <a:r>
              <a:rPr lang="pt-PT" altLang="pt-PT" sz="4000" dirty="0" err="1"/>
              <a:t>Streaming</a:t>
            </a:r>
            <a:endParaRPr lang="pt-PT" altLang="pt-PT" sz="4000" dirty="0"/>
          </a:p>
        </p:txBody>
      </p:sp>
      <p:pic>
        <p:nvPicPr>
          <p:cNvPr id="9218" name="Picture 2" descr="apache spark">
            <a:extLst>
              <a:ext uri="{FF2B5EF4-FFF2-40B4-BE49-F238E27FC236}">
                <a16:creationId xmlns:a16="http://schemas.microsoft.com/office/drawing/2014/main" id="{475E5CE8-9B71-1802-DB79-98239A2A7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51" y="2044014"/>
            <a:ext cx="3965334" cy="22318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1FC889B-FAB5-FE5F-608F-7B4628565683}"/>
              </a:ext>
            </a:extLst>
          </p:cNvPr>
          <p:cNvSpPr txBox="1"/>
          <p:nvPr/>
        </p:nvSpPr>
        <p:spPr>
          <a:xfrm>
            <a:off x="4366465" y="1042764"/>
            <a:ext cx="4572000" cy="483209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400" b="1" dirty="0"/>
              <a:t>O que é o </a:t>
            </a:r>
            <a:r>
              <a:rPr lang="pt-PT" sz="1400" b="1" dirty="0" err="1"/>
              <a:t>Spark</a:t>
            </a:r>
            <a:r>
              <a:rPr lang="pt-PT" sz="1400" b="1" dirty="0"/>
              <a:t> </a:t>
            </a:r>
            <a:r>
              <a:rPr lang="pt-PT" sz="1400" b="1" dirty="0" err="1"/>
              <a:t>Streaming</a:t>
            </a:r>
            <a:r>
              <a:rPr lang="pt-PT" sz="1400" b="1" dirty="0"/>
              <a:t>?</a:t>
            </a:r>
          </a:p>
          <a:p>
            <a:pPr algn="l"/>
            <a:endParaRPr lang="pt-PT" sz="1400" b="1" dirty="0"/>
          </a:p>
          <a:p>
            <a:pPr algn="l">
              <a:buFont typeface="Arial" panose="020B0604020202020204" pitchFamily="34" charset="0"/>
              <a:buChar char="•"/>
            </a:pPr>
            <a:r>
              <a:rPr lang="pt-PT" sz="1400" b="1" dirty="0"/>
              <a:t>Escalabilidade e Tolerância a Falhas.</a:t>
            </a:r>
          </a:p>
          <a:p>
            <a:pPr algn="l">
              <a:buFont typeface="Arial" panose="020B0604020202020204" pitchFamily="34" charset="0"/>
              <a:buChar char="•"/>
            </a:pPr>
            <a:endParaRPr lang="pt-PT" sz="1400" dirty="0"/>
          </a:p>
          <a:p>
            <a:pPr algn="l">
              <a:buFont typeface="Arial" panose="020B0604020202020204" pitchFamily="34" charset="0"/>
              <a:buChar char="•"/>
            </a:pPr>
            <a:r>
              <a:rPr lang="pt-PT" sz="1400" b="1" dirty="0"/>
              <a:t>Suporte a </a:t>
            </a:r>
            <a:r>
              <a:rPr lang="pt-PT" sz="1400" b="1" dirty="0" err="1"/>
              <a:t>Workloads</a:t>
            </a:r>
            <a:r>
              <a:rPr lang="pt-PT" sz="1400" dirty="0"/>
              <a:t>: Suporta nativamente </a:t>
            </a:r>
            <a:r>
              <a:rPr lang="pt-PT" sz="1400" dirty="0" err="1"/>
              <a:t>workloads</a:t>
            </a:r>
            <a:r>
              <a:rPr lang="pt-PT" sz="1400" dirty="0"/>
              <a:t> em </a:t>
            </a:r>
            <a:r>
              <a:rPr lang="pt-PT" sz="1400" dirty="0" err="1"/>
              <a:t>batch</a:t>
            </a:r>
            <a:r>
              <a:rPr lang="pt-PT" sz="1400" dirty="0"/>
              <a:t> e de </a:t>
            </a:r>
            <a:r>
              <a:rPr lang="pt-PT" sz="1400" dirty="0" err="1"/>
              <a:t>streaming</a:t>
            </a:r>
            <a:r>
              <a:rPr lang="pt-PT" sz="1400" dirty="0"/>
              <a:t>.</a:t>
            </a:r>
          </a:p>
          <a:p>
            <a:pPr algn="l">
              <a:buFont typeface="Arial" panose="020B0604020202020204" pitchFamily="34" charset="0"/>
              <a:buChar char="•"/>
            </a:pPr>
            <a:endParaRPr lang="pt-PT" sz="1400" dirty="0"/>
          </a:p>
          <a:p>
            <a:pPr algn="l">
              <a:buFont typeface="Arial" panose="020B0604020202020204" pitchFamily="34" charset="0"/>
              <a:buChar char="•"/>
            </a:pPr>
            <a:r>
              <a:rPr lang="pt-PT" sz="1400" b="1" dirty="0"/>
              <a:t>Fontes de Dados</a:t>
            </a:r>
            <a:r>
              <a:rPr lang="pt-PT" sz="1400" dirty="0"/>
              <a:t>: Processa dados em tempo real de várias fontes, incluindo Kafka, Flume e Amazon </a:t>
            </a:r>
            <a:r>
              <a:rPr lang="pt-PT" sz="1400" dirty="0" err="1"/>
              <a:t>Kinesis</a:t>
            </a:r>
            <a:r>
              <a:rPr lang="pt-PT" sz="1400" dirty="0"/>
              <a:t>.</a:t>
            </a:r>
          </a:p>
          <a:p>
            <a:pPr algn="l">
              <a:buFont typeface="Arial" panose="020B0604020202020204" pitchFamily="34" charset="0"/>
              <a:buChar char="•"/>
            </a:pPr>
            <a:endParaRPr lang="pt-PT" sz="1400" dirty="0"/>
          </a:p>
          <a:p>
            <a:pPr algn="l">
              <a:buFont typeface="Arial" panose="020B0604020202020204" pitchFamily="34" charset="0"/>
              <a:buChar char="•"/>
            </a:pPr>
            <a:r>
              <a:rPr lang="pt-PT" sz="1400" b="1" dirty="0"/>
              <a:t>Destinos dos Dados</a:t>
            </a:r>
            <a:r>
              <a:rPr lang="pt-PT" sz="1400" dirty="0"/>
              <a:t>: Dados processados podem ser enviados para sistemas de arquivos, bancos de dados e painéis de controle em tempo real.</a:t>
            </a:r>
          </a:p>
          <a:p>
            <a:pPr algn="l">
              <a:buFont typeface="Arial" panose="020B0604020202020204" pitchFamily="34" charset="0"/>
              <a:buChar char="•"/>
            </a:pPr>
            <a:endParaRPr lang="pt-PT" sz="1400" dirty="0"/>
          </a:p>
          <a:p>
            <a:pPr algn="l">
              <a:buFont typeface="Arial" panose="020B0604020202020204" pitchFamily="34" charset="0"/>
              <a:buChar char="•"/>
            </a:pPr>
            <a:r>
              <a:rPr lang="pt-PT" sz="1400" b="1" dirty="0"/>
              <a:t>Baseado em </a:t>
            </a:r>
            <a:r>
              <a:rPr lang="pt-PT" sz="1400" b="1" dirty="0" err="1"/>
              <a:t>RDDs</a:t>
            </a:r>
            <a:endParaRPr lang="pt-PT" sz="1400" b="1" dirty="0"/>
          </a:p>
          <a:p>
            <a:pPr algn="l">
              <a:buFont typeface="Arial" panose="020B0604020202020204" pitchFamily="34" charset="0"/>
              <a:buChar char="•"/>
            </a:pPr>
            <a:endParaRPr lang="pt-PT" sz="1400" b="1" dirty="0"/>
          </a:p>
          <a:p>
            <a:pPr algn="l">
              <a:buFont typeface="Arial" panose="020B0604020202020204" pitchFamily="34" charset="0"/>
              <a:buChar char="•"/>
            </a:pPr>
            <a:r>
              <a:rPr lang="pt-PT" sz="1400" b="1" dirty="0"/>
              <a:t>Integração com Outros Componentes</a:t>
            </a:r>
            <a:r>
              <a:rPr lang="pt-PT" sz="1400" dirty="0"/>
              <a:t>: Integra-se perfeitamente a outros componentes do </a:t>
            </a:r>
            <a:r>
              <a:rPr lang="pt-PT" sz="1400" dirty="0" err="1"/>
              <a:t>Spark</a:t>
            </a:r>
            <a:r>
              <a:rPr lang="pt-PT" sz="1400" dirty="0"/>
              <a:t>, como </a:t>
            </a:r>
            <a:r>
              <a:rPr lang="pt-PT" sz="1400" dirty="0" err="1"/>
              <a:t>MLlib</a:t>
            </a:r>
            <a:r>
              <a:rPr lang="pt-PT" sz="1400" dirty="0"/>
              <a:t> e </a:t>
            </a:r>
            <a:r>
              <a:rPr lang="pt-PT" sz="1400" dirty="0" err="1"/>
              <a:t>Spark</a:t>
            </a:r>
            <a:r>
              <a:rPr lang="pt-PT" sz="1400" dirty="0"/>
              <a:t> SQL.</a:t>
            </a:r>
          </a:p>
          <a:p>
            <a:pPr algn="l">
              <a:buFont typeface="Arial" panose="020B0604020202020204" pitchFamily="34" charset="0"/>
              <a:buChar char="•"/>
            </a:pPr>
            <a:endParaRPr lang="pt-PT" sz="1400" dirty="0"/>
          </a:p>
          <a:p>
            <a:pPr algn="l">
              <a:buFont typeface="Arial" panose="020B0604020202020204" pitchFamily="34" charset="0"/>
              <a:buChar char="•"/>
            </a:pPr>
            <a:r>
              <a:rPr lang="pt-PT" sz="1400" b="1" dirty="0"/>
              <a:t>Modelo de Programação Unificado</a:t>
            </a:r>
            <a:r>
              <a:rPr lang="pt-PT" sz="1400" dirty="0"/>
              <a:t>: Oferece um modelo de programação unificado para lote e </a:t>
            </a:r>
            <a:r>
              <a:rPr lang="pt-PT" sz="1400" dirty="0" err="1"/>
              <a:t>streaming</a:t>
            </a:r>
            <a:r>
              <a:rPr lang="pt-PT" sz="1400" dirty="0"/>
              <a:t>.</a:t>
            </a:r>
          </a:p>
        </p:txBody>
      </p:sp>
      <p:pic>
        <p:nvPicPr>
          <p:cNvPr id="5" name="Picture 2" descr="Spark Logo">
            <a:extLst>
              <a:ext uri="{FF2B5EF4-FFF2-40B4-BE49-F238E27FC236}">
                <a16:creationId xmlns:a16="http://schemas.microsoft.com/office/drawing/2014/main" id="{85B8C670-7B82-2EEC-3A4D-2B337BBA54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861" y="4809950"/>
            <a:ext cx="1765552" cy="91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61795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598925" y="943074"/>
            <a:ext cx="7952892" cy="4987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x</a:t>
            </a:r>
            <a:endParaRPr dirty="0"/>
          </a:p>
        </p:txBody>
      </p:sp>
      <p:pic>
        <p:nvPicPr>
          <p:cNvPr id="3" name="Picture 2" descr="Spark Logo">
            <a:extLst>
              <a:ext uri="{FF2B5EF4-FFF2-40B4-BE49-F238E27FC236}">
                <a16:creationId xmlns:a16="http://schemas.microsoft.com/office/drawing/2014/main" id="{C754F4CE-D174-03C0-D357-983F05E98F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2580" y="757531"/>
            <a:ext cx="1765552" cy="916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3161593-CDB3-EDC9-70F0-63E06D706D52}"/>
              </a:ext>
            </a:extLst>
          </p:cNvPr>
          <p:cNvPicPr>
            <a:picLocks noChangeAspect="1"/>
          </p:cNvPicPr>
          <p:nvPr/>
        </p:nvPicPr>
        <p:blipFill>
          <a:blip r:embed="rId4"/>
          <a:stretch>
            <a:fillRect/>
          </a:stretch>
        </p:blipFill>
        <p:spPr>
          <a:xfrm>
            <a:off x="5240265" y="745910"/>
            <a:ext cx="2051155" cy="1066855"/>
          </a:xfrm>
          <a:prstGeom prst="rect">
            <a:avLst/>
          </a:prstGeom>
        </p:spPr>
      </p:pic>
      <p:graphicFrame>
        <p:nvGraphicFramePr>
          <p:cNvPr id="11" name="Table 10">
            <a:extLst>
              <a:ext uri="{FF2B5EF4-FFF2-40B4-BE49-F238E27FC236}">
                <a16:creationId xmlns:a16="http://schemas.microsoft.com/office/drawing/2014/main" id="{6AE1EE82-1CA0-3853-900C-5596FC2B513D}"/>
              </a:ext>
            </a:extLst>
          </p:cNvPr>
          <p:cNvGraphicFramePr>
            <a:graphicFrameLocks noGrp="1"/>
          </p:cNvGraphicFramePr>
          <p:nvPr>
            <p:extLst>
              <p:ext uri="{D42A27DB-BD31-4B8C-83A1-F6EECF244321}">
                <p14:modId xmlns:p14="http://schemas.microsoft.com/office/powerpoint/2010/main" val="1056136218"/>
              </p:ext>
            </p:extLst>
          </p:nvPr>
        </p:nvGraphicFramePr>
        <p:xfrm>
          <a:off x="910045" y="2022124"/>
          <a:ext cx="7323909" cy="3896847"/>
        </p:xfrm>
        <a:graphic>
          <a:graphicData uri="http://schemas.openxmlformats.org/drawingml/2006/table">
            <a:tbl>
              <a:tblPr>
                <a:tableStyleId>{2708684C-4D16-4618-839F-0558EEFCDFE6}</a:tableStyleId>
              </a:tblPr>
              <a:tblGrid>
                <a:gridCol w="2441303">
                  <a:extLst>
                    <a:ext uri="{9D8B030D-6E8A-4147-A177-3AD203B41FA5}">
                      <a16:colId xmlns:a16="http://schemas.microsoft.com/office/drawing/2014/main" val="2690141342"/>
                    </a:ext>
                  </a:extLst>
                </a:gridCol>
                <a:gridCol w="2441303">
                  <a:extLst>
                    <a:ext uri="{9D8B030D-6E8A-4147-A177-3AD203B41FA5}">
                      <a16:colId xmlns:a16="http://schemas.microsoft.com/office/drawing/2014/main" val="3232480455"/>
                    </a:ext>
                  </a:extLst>
                </a:gridCol>
                <a:gridCol w="2441303">
                  <a:extLst>
                    <a:ext uri="{9D8B030D-6E8A-4147-A177-3AD203B41FA5}">
                      <a16:colId xmlns:a16="http://schemas.microsoft.com/office/drawing/2014/main" val="352331339"/>
                    </a:ext>
                  </a:extLst>
                </a:gridCol>
              </a:tblGrid>
              <a:tr h="192436">
                <a:tc>
                  <a:txBody>
                    <a:bodyPr/>
                    <a:lstStyle/>
                    <a:p>
                      <a:pPr algn="ctr" fontAlgn="ctr"/>
                      <a:r>
                        <a:rPr lang="pt-PT" sz="1000" u="none" strike="noStrike">
                          <a:effectLst/>
                        </a:rPr>
                        <a:t>Principais Diferenças</a:t>
                      </a:r>
                      <a:endParaRPr lang="pt-PT" sz="1000" b="1" i="0" u="none" strike="noStrike">
                        <a:effectLst/>
                        <a:latin typeface="Aptos Narrow" panose="020B0004020202020204" pitchFamily="34" charset="0"/>
                      </a:endParaRPr>
                    </a:p>
                  </a:txBody>
                  <a:tcPr marL="1882" marR="1882" marT="1882" marB="0" anchor="ctr"/>
                </a:tc>
                <a:tc>
                  <a:txBody>
                    <a:bodyPr/>
                    <a:lstStyle/>
                    <a:p>
                      <a:pPr algn="ctr" fontAlgn="ctr"/>
                      <a:r>
                        <a:rPr lang="pt-PT" sz="1000" u="none" strike="noStrike" dirty="0" err="1">
                          <a:effectLst/>
                        </a:rPr>
                        <a:t>Hadoop</a:t>
                      </a:r>
                      <a:endParaRPr lang="pt-PT" sz="1000" b="1" i="0" u="none" strike="noStrike" dirty="0">
                        <a:effectLst/>
                        <a:latin typeface="Aptos Narrow" panose="020B0004020202020204" pitchFamily="34" charset="0"/>
                      </a:endParaRPr>
                    </a:p>
                  </a:txBody>
                  <a:tcPr marL="1882" marR="1882" marT="1882" marB="0" anchor="ctr"/>
                </a:tc>
                <a:tc>
                  <a:txBody>
                    <a:bodyPr/>
                    <a:lstStyle/>
                    <a:p>
                      <a:pPr algn="ctr" fontAlgn="ctr"/>
                      <a:r>
                        <a:rPr lang="pt-PT" sz="1000" u="none" strike="noStrike" dirty="0" err="1">
                          <a:effectLst/>
                        </a:rPr>
                        <a:t>PySpark</a:t>
                      </a:r>
                      <a:endParaRPr lang="pt-PT" sz="1000" b="1" i="0" u="none" strike="noStrike" dirty="0">
                        <a:effectLst/>
                        <a:latin typeface="Aptos Narrow" panose="020B0004020202020204" pitchFamily="34" charset="0"/>
                      </a:endParaRPr>
                    </a:p>
                  </a:txBody>
                  <a:tcPr marL="1882" marR="1882" marT="1882" marB="0" anchor="ctr"/>
                </a:tc>
                <a:extLst>
                  <a:ext uri="{0D108BD9-81ED-4DB2-BD59-A6C34878D82A}">
                    <a16:rowId xmlns:a16="http://schemas.microsoft.com/office/drawing/2014/main" val="824533153"/>
                  </a:ext>
                </a:extLst>
              </a:tr>
              <a:tr h="529202">
                <a:tc>
                  <a:txBody>
                    <a:bodyPr/>
                    <a:lstStyle/>
                    <a:p>
                      <a:pPr algn="ctr" fontAlgn="ctr"/>
                      <a:r>
                        <a:rPr lang="pt-PT" sz="1000" b="1" u="none" strike="noStrike" dirty="0">
                          <a:effectLst/>
                        </a:rPr>
                        <a:t>Modelo de Processamento</a:t>
                      </a:r>
                      <a:endParaRPr lang="pt-PT" sz="1000" b="1" i="0" u="none" strike="noStrike" dirty="0">
                        <a:effectLst/>
                        <a:latin typeface="Aptos Narrow" panose="020B0004020202020204" pitchFamily="34" charset="0"/>
                      </a:endParaRPr>
                    </a:p>
                  </a:txBody>
                  <a:tcPr marL="1882" marR="1882" marT="1882" marB="0" anchor="ctr"/>
                </a:tc>
                <a:tc>
                  <a:txBody>
                    <a:bodyPr/>
                    <a:lstStyle/>
                    <a:p>
                      <a:pPr algn="ctr" fontAlgn="ctr"/>
                      <a:r>
                        <a:rPr lang="pt-PT" sz="1000" u="none" strike="noStrike">
                          <a:effectLst/>
                        </a:rPr>
                        <a:t>Baseia-se no MapReduce para processamento em lote.</a:t>
                      </a:r>
                      <a:endParaRPr lang="pt-PT" sz="1000" b="0" i="0" u="none" strike="noStrike">
                        <a:effectLst/>
                        <a:latin typeface="Aptos Narrow" panose="020B0004020202020204" pitchFamily="34" charset="0"/>
                      </a:endParaRPr>
                    </a:p>
                  </a:txBody>
                  <a:tcPr marL="1882" marR="1882" marT="1882" marB="0" anchor="ctr"/>
                </a:tc>
                <a:tc>
                  <a:txBody>
                    <a:bodyPr/>
                    <a:lstStyle/>
                    <a:p>
                      <a:pPr algn="ctr" fontAlgn="ctr"/>
                      <a:r>
                        <a:rPr lang="pt-PT" sz="1000" u="none" strike="noStrike">
                          <a:effectLst/>
                        </a:rPr>
                        <a:t>Modelo mais flexível que suporta processamento em lote e em tempo real.</a:t>
                      </a:r>
                      <a:endParaRPr lang="pt-PT" sz="1000" b="0" i="0" u="none" strike="noStrike">
                        <a:effectLst/>
                        <a:latin typeface="Aptos Narrow" panose="020B0004020202020204" pitchFamily="34" charset="0"/>
                      </a:endParaRPr>
                    </a:p>
                  </a:txBody>
                  <a:tcPr marL="1882" marR="1882" marT="1882" marB="0" anchor="ctr"/>
                </a:tc>
                <a:extLst>
                  <a:ext uri="{0D108BD9-81ED-4DB2-BD59-A6C34878D82A}">
                    <a16:rowId xmlns:a16="http://schemas.microsoft.com/office/drawing/2014/main" val="3485347901"/>
                  </a:ext>
                </a:extLst>
              </a:tr>
              <a:tr h="673529">
                <a:tc>
                  <a:txBody>
                    <a:bodyPr/>
                    <a:lstStyle/>
                    <a:p>
                      <a:pPr algn="ctr" fontAlgn="ctr"/>
                      <a:r>
                        <a:rPr lang="pt-PT" sz="1000" b="1" u="none" strike="noStrike">
                          <a:effectLst/>
                        </a:rPr>
                        <a:t>Facilidade de Desenvolvimento</a:t>
                      </a:r>
                      <a:endParaRPr lang="pt-PT" sz="1000" b="1" i="0" u="none" strike="noStrike">
                        <a:effectLst/>
                        <a:latin typeface="Aptos Narrow" panose="020B0004020202020204" pitchFamily="34" charset="0"/>
                      </a:endParaRPr>
                    </a:p>
                  </a:txBody>
                  <a:tcPr marL="1882" marR="1882" marT="1882" marB="0" anchor="ctr"/>
                </a:tc>
                <a:tc>
                  <a:txBody>
                    <a:bodyPr/>
                    <a:lstStyle/>
                    <a:p>
                      <a:pPr algn="ctr" fontAlgn="ctr"/>
                      <a:r>
                        <a:rPr lang="pt-PT" sz="1000" u="none" strike="noStrike">
                          <a:effectLst/>
                        </a:rPr>
                        <a:t>Pode ser complexo e verbose, especialmente com o MapReduce.</a:t>
                      </a:r>
                      <a:endParaRPr lang="pt-PT" sz="1000" b="0" i="0" u="none" strike="noStrike">
                        <a:effectLst/>
                        <a:latin typeface="Aptos Narrow" panose="020B0004020202020204" pitchFamily="34" charset="0"/>
                      </a:endParaRPr>
                    </a:p>
                  </a:txBody>
                  <a:tcPr marL="1882" marR="1882" marT="1882" marB="0" anchor="ctr"/>
                </a:tc>
                <a:tc>
                  <a:txBody>
                    <a:bodyPr/>
                    <a:lstStyle/>
                    <a:p>
                      <a:pPr algn="ctr" fontAlgn="ctr"/>
                      <a:r>
                        <a:rPr lang="pt-PT" sz="1000" u="none" strike="noStrike">
                          <a:effectLst/>
                        </a:rPr>
                        <a:t>API de nível mais alto, mais amigável ao usuário, especialmente para usuários de Python.</a:t>
                      </a:r>
                      <a:endParaRPr lang="pt-PT" sz="1000" b="0" i="0" u="none" strike="noStrike">
                        <a:effectLst/>
                        <a:latin typeface="Aptos Narrow" panose="020B0004020202020204" pitchFamily="34" charset="0"/>
                      </a:endParaRPr>
                    </a:p>
                  </a:txBody>
                  <a:tcPr marL="1882" marR="1882" marT="1882" marB="0" anchor="ctr"/>
                </a:tc>
                <a:extLst>
                  <a:ext uri="{0D108BD9-81ED-4DB2-BD59-A6C34878D82A}">
                    <a16:rowId xmlns:a16="http://schemas.microsoft.com/office/drawing/2014/main" val="3625702872"/>
                  </a:ext>
                </a:extLst>
              </a:tr>
              <a:tr h="865966">
                <a:tc>
                  <a:txBody>
                    <a:bodyPr/>
                    <a:lstStyle/>
                    <a:p>
                      <a:pPr algn="ctr" fontAlgn="ctr"/>
                      <a:r>
                        <a:rPr lang="pt-PT" sz="1000" b="1" u="none" strike="noStrike">
                          <a:effectLst/>
                        </a:rPr>
                        <a:t>Desempenho</a:t>
                      </a:r>
                      <a:endParaRPr lang="pt-PT" sz="1000" b="1" i="0" u="none" strike="noStrike">
                        <a:effectLst/>
                        <a:latin typeface="Aptos Narrow" panose="020B0004020202020204" pitchFamily="34" charset="0"/>
                      </a:endParaRPr>
                    </a:p>
                  </a:txBody>
                  <a:tcPr marL="1882" marR="1882" marT="1882" marB="0" anchor="ctr"/>
                </a:tc>
                <a:tc>
                  <a:txBody>
                    <a:bodyPr/>
                    <a:lstStyle/>
                    <a:p>
                      <a:pPr algn="ctr" fontAlgn="ctr"/>
                      <a:r>
                        <a:rPr lang="pt-PT" sz="1000" u="none" strike="noStrike">
                          <a:effectLst/>
                        </a:rPr>
                        <a:t>Escreve resultados intermediários no disco, podendo ser mais lento.</a:t>
                      </a:r>
                      <a:endParaRPr lang="pt-PT" sz="1000" b="0" i="0" u="none" strike="noStrike">
                        <a:effectLst/>
                        <a:latin typeface="Aptos Narrow" panose="020B0004020202020204" pitchFamily="34" charset="0"/>
                      </a:endParaRPr>
                    </a:p>
                  </a:txBody>
                  <a:tcPr marL="1882" marR="1882" marT="1882" marB="0" anchor="ctr"/>
                </a:tc>
                <a:tc>
                  <a:txBody>
                    <a:bodyPr/>
                    <a:lstStyle/>
                    <a:p>
                      <a:pPr algn="ctr" fontAlgn="ctr"/>
                      <a:r>
                        <a:rPr lang="pt-PT" sz="1000" u="none" strike="noStrike">
                          <a:effectLst/>
                        </a:rPr>
                        <a:t>Processa dados na memória, melhorando significativamente o desempenho para algoritmos iterativos e análise de dados interativa.</a:t>
                      </a:r>
                      <a:endParaRPr lang="pt-PT" sz="1000" b="0" i="0" u="none" strike="noStrike">
                        <a:effectLst/>
                        <a:latin typeface="Aptos Narrow" panose="020B0004020202020204" pitchFamily="34" charset="0"/>
                      </a:endParaRPr>
                    </a:p>
                  </a:txBody>
                  <a:tcPr marL="1882" marR="1882" marT="1882" marB="0" anchor="ctr"/>
                </a:tc>
                <a:extLst>
                  <a:ext uri="{0D108BD9-81ED-4DB2-BD59-A6C34878D82A}">
                    <a16:rowId xmlns:a16="http://schemas.microsoft.com/office/drawing/2014/main" val="3475328369"/>
                  </a:ext>
                </a:extLst>
              </a:tr>
              <a:tr h="577311">
                <a:tc>
                  <a:txBody>
                    <a:bodyPr/>
                    <a:lstStyle/>
                    <a:p>
                      <a:pPr algn="ctr" fontAlgn="ctr"/>
                      <a:r>
                        <a:rPr lang="pt-PT" sz="1000" b="1" u="none" strike="noStrike">
                          <a:effectLst/>
                        </a:rPr>
                        <a:t>Suporte a Linguagens</a:t>
                      </a:r>
                      <a:endParaRPr lang="pt-PT" sz="1000" b="1" i="0" u="none" strike="noStrike">
                        <a:effectLst/>
                        <a:latin typeface="Aptos Narrow" panose="020B0004020202020204" pitchFamily="34" charset="0"/>
                      </a:endParaRPr>
                    </a:p>
                  </a:txBody>
                  <a:tcPr marL="1882" marR="1882" marT="1882" marB="0" anchor="ctr"/>
                </a:tc>
                <a:tc>
                  <a:txBody>
                    <a:bodyPr/>
                    <a:lstStyle/>
                    <a:p>
                      <a:pPr algn="ctr" fontAlgn="ctr"/>
                      <a:r>
                        <a:rPr lang="pt-PT" sz="1000" u="none" strike="noStrike">
                          <a:effectLst/>
                        </a:rPr>
                        <a:t>Principalmente Java, suporta outras linguagens.</a:t>
                      </a:r>
                      <a:endParaRPr lang="pt-PT" sz="1000" b="0" i="0" u="none" strike="noStrike">
                        <a:effectLst/>
                        <a:latin typeface="Aptos Narrow" panose="020B0004020202020204" pitchFamily="34" charset="0"/>
                      </a:endParaRPr>
                    </a:p>
                  </a:txBody>
                  <a:tcPr marL="1882" marR="1882" marT="1882" marB="0" anchor="ctr"/>
                </a:tc>
                <a:tc>
                  <a:txBody>
                    <a:bodyPr/>
                    <a:lstStyle/>
                    <a:p>
                      <a:pPr algn="ctr" fontAlgn="ctr"/>
                      <a:r>
                        <a:rPr lang="pt-PT" sz="1000" u="none" strike="noStrike">
                          <a:effectLst/>
                        </a:rPr>
                        <a:t>Específico para Python, ideal para desenvolvedores e cientistas de dados Python.</a:t>
                      </a:r>
                      <a:endParaRPr lang="pt-PT" sz="1000" b="0" i="0" u="none" strike="noStrike">
                        <a:effectLst/>
                        <a:latin typeface="Aptos Narrow" panose="020B0004020202020204" pitchFamily="34" charset="0"/>
                      </a:endParaRPr>
                    </a:p>
                  </a:txBody>
                  <a:tcPr marL="1882" marR="1882" marT="1882" marB="0" anchor="ctr"/>
                </a:tc>
                <a:extLst>
                  <a:ext uri="{0D108BD9-81ED-4DB2-BD59-A6C34878D82A}">
                    <a16:rowId xmlns:a16="http://schemas.microsoft.com/office/drawing/2014/main" val="3173507646"/>
                  </a:ext>
                </a:extLst>
              </a:tr>
              <a:tr h="1058403">
                <a:tc>
                  <a:txBody>
                    <a:bodyPr/>
                    <a:lstStyle/>
                    <a:p>
                      <a:pPr algn="ctr" fontAlgn="ctr"/>
                      <a:r>
                        <a:rPr lang="pt-PT" sz="1000" b="1" u="none" strike="noStrike" dirty="0">
                          <a:effectLst/>
                        </a:rPr>
                        <a:t>Processamento em Tempo Real</a:t>
                      </a:r>
                      <a:endParaRPr lang="pt-PT" sz="1000" b="1" i="0" u="none" strike="noStrike" dirty="0">
                        <a:effectLst/>
                        <a:latin typeface="Aptos Narrow" panose="020B0004020202020204" pitchFamily="34" charset="0"/>
                      </a:endParaRPr>
                    </a:p>
                  </a:txBody>
                  <a:tcPr marL="1882" marR="1882" marT="1882" marB="0" anchor="ctr"/>
                </a:tc>
                <a:tc>
                  <a:txBody>
                    <a:bodyPr/>
                    <a:lstStyle/>
                    <a:p>
                      <a:pPr algn="ctr" fontAlgn="ctr"/>
                      <a:r>
                        <a:rPr lang="pt-PT" sz="1000" u="none" strike="noStrike">
                          <a:effectLst/>
                        </a:rPr>
                        <a:t>Projetado principalmente para processamento em lote, podendo ser estendido para processamento em tempo real com ferramentas como Apache Storm ou Flink.</a:t>
                      </a:r>
                      <a:endParaRPr lang="pt-PT" sz="1000" b="0" i="0" u="none" strike="noStrike">
                        <a:effectLst/>
                        <a:latin typeface="Aptos Narrow" panose="020B0004020202020204" pitchFamily="34" charset="0"/>
                      </a:endParaRPr>
                    </a:p>
                  </a:txBody>
                  <a:tcPr marL="1882" marR="1882" marT="1882" marB="0" anchor="ctr"/>
                </a:tc>
                <a:tc>
                  <a:txBody>
                    <a:bodyPr/>
                    <a:lstStyle/>
                    <a:p>
                      <a:pPr algn="ctr" fontAlgn="ctr"/>
                      <a:r>
                        <a:rPr lang="pt-PT" sz="1000" dirty="0"/>
                        <a:t>Suporta nativamente o processamento em tempo real com o </a:t>
                      </a:r>
                      <a:r>
                        <a:rPr lang="pt-PT" sz="1000" dirty="0" err="1"/>
                        <a:t>Spark</a:t>
                      </a:r>
                      <a:r>
                        <a:rPr lang="pt-PT" sz="1000" dirty="0"/>
                        <a:t> </a:t>
                      </a:r>
                      <a:r>
                        <a:rPr lang="pt-PT" sz="1000" dirty="0" err="1"/>
                        <a:t>Streaming</a:t>
                      </a:r>
                      <a:r>
                        <a:rPr lang="pt-PT" sz="1000" dirty="0"/>
                        <a:t>.</a:t>
                      </a:r>
                      <a:endParaRPr lang="pt-PT" sz="1000" b="0" i="0" u="none" strike="noStrike" dirty="0">
                        <a:effectLst/>
                        <a:latin typeface="Aptos Narrow" panose="020B0004020202020204" pitchFamily="34" charset="0"/>
                      </a:endParaRPr>
                    </a:p>
                  </a:txBody>
                  <a:tcPr marL="1882" marR="1882" marT="1882" marB="0" anchor="ctr"/>
                </a:tc>
                <a:extLst>
                  <a:ext uri="{0D108BD9-81ED-4DB2-BD59-A6C34878D82A}">
                    <a16:rowId xmlns:a16="http://schemas.microsoft.com/office/drawing/2014/main" val="3199011618"/>
                  </a:ext>
                </a:extLst>
              </a:tr>
            </a:tbl>
          </a:graphicData>
        </a:graphic>
      </p:graphicFrame>
    </p:spTree>
    <p:extLst>
      <p:ext uri="{BB962C8B-B14F-4D97-AF65-F5344CB8AC3E}">
        <p14:creationId xmlns:p14="http://schemas.microsoft.com/office/powerpoint/2010/main" val="411894086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598925" y="943074"/>
            <a:ext cx="7952892" cy="49873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     Ecossistema</a:t>
            </a:r>
            <a:endParaRPr dirty="0"/>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https://ml2quantum.com/2020/05/16/apache-spark/</a:t>
            </a:r>
          </a:p>
        </p:txBody>
      </p:sp>
      <p:pic>
        <p:nvPicPr>
          <p:cNvPr id="4" name="Picture 3">
            <a:extLst>
              <a:ext uri="{FF2B5EF4-FFF2-40B4-BE49-F238E27FC236}">
                <a16:creationId xmlns:a16="http://schemas.microsoft.com/office/drawing/2014/main" id="{A28A8D5C-2E6E-99A4-17DB-20E2A310C1E4}"/>
              </a:ext>
            </a:extLst>
          </p:cNvPr>
          <p:cNvPicPr>
            <a:picLocks noChangeAspect="1"/>
          </p:cNvPicPr>
          <p:nvPr/>
        </p:nvPicPr>
        <p:blipFill>
          <a:blip r:embed="rId3"/>
          <a:stretch>
            <a:fillRect/>
          </a:stretch>
        </p:blipFill>
        <p:spPr>
          <a:xfrm>
            <a:off x="765220" y="1803159"/>
            <a:ext cx="7019542" cy="3865048"/>
          </a:xfrm>
          <a:prstGeom prst="rect">
            <a:avLst/>
          </a:prstGeom>
        </p:spPr>
      </p:pic>
      <p:pic>
        <p:nvPicPr>
          <p:cNvPr id="5" name="Picture 4" descr="Spark Logo">
            <a:extLst>
              <a:ext uri="{FF2B5EF4-FFF2-40B4-BE49-F238E27FC236}">
                <a16:creationId xmlns:a16="http://schemas.microsoft.com/office/drawing/2014/main" id="{D7685DEF-DBBE-1A17-CF20-AA58E9749F0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220" y="782378"/>
            <a:ext cx="1765552" cy="91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51674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https://www.taygan.co/blog/2018/12/02/azure-databricks</a:t>
            </a:r>
          </a:p>
        </p:txBody>
      </p:sp>
      <p:pic>
        <p:nvPicPr>
          <p:cNvPr id="14340" name="Picture 4" descr="Databricks - Wikipedia">
            <a:extLst>
              <a:ext uri="{FF2B5EF4-FFF2-40B4-BE49-F238E27FC236}">
                <a16:creationId xmlns:a16="http://schemas.microsoft.com/office/drawing/2014/main" id="{3F5BDB1A-D390-3CE7-406B-B7623637A4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55" y="648604"/>
            <a:ext cx="2211976" cy="1161287"/>
          </a:xfrm>
          <a:prstGeom prst="rect">
            <a:avLst/>
          </a:prstGeom>
          <a:noFill/>
          <a:extLst>
            <a:ext uri="{909E8E84-426E-40DD-AFC4-6F175D3DCCD1}">
              <a14:hiddenFill xmlns:a14="http://schemas.microsoft.com/office/drawing/2010/main">
                <a:solidFill>
                  <a:srgbClr val="FFFFFF"/>
                </a:solidFill>
              </a14:hiddenFill>
            </a:ext>
          </a:extLst>
        </p:spPr>
      </p:pic>
      <p:grpSp>
        <p:nvGrpSpPr>
          <p:cNvPr id="14400" name="Google Shape;167;p17">
            <a:extLst>
              <a:ext uri="{FF2B5EF4-FFF2-40B4-BE49-F238E27FC236}">
                <a16:creationId xmlns:a16="http://schemas.microsoft.com/office/drawing/2014/main" id="{A6B56A3C-083B-3019-E117-5C034DF0897E}"/>
              </a:ext>
            </a:extLst>
          </p:cNvPr>
          <p:cNvGrpSpPr/>
          <p:nvPr/>
        </p:nvGrpSpPr>
        <p:grpSpPr>
          <a:xfrm>
            <a:off x="6083881" y="2091620"/>
            <a:ext cx="1884600" cy="3065505"/>
            <a:chOff x="6172300" y="682883"/>
            <a:chExt cx="1884600" cy="3065505"/>
          </a:xfrm>
        </p:grpSpPr>
        <p:sp>
          <p:nvSpPr>
            <p:cNvPr id="14401" name="Google Shape;168;p17">
              <a:extLst>
                <a:ext uri="{FF2B5EF4-FFF2-40B4-BE49-F238E27FC236}">
                  <a16:creationId xmlns:a16="http://schemas.microsoft.com/office/drawing/2014/main" id="{B6CD0B4B-4107-9C10-C93F-2C6C90077E39}"/>
                </a:ext>
              </a:extLst>
            </p:cNvPr>
            <p:cNvSpPr/>
            <p:nvPr/>
          </p:nvSpPr>
          <p:spPr>
            <a:xfrm>
              <a:off x="6502777" y="2351932"/>
              <a:ext cx="1185659" cy="384212"/>
            </a:xfrm>
            <a:custGeom>
              <a:avLst/>
              <a:gdLst/>
              <a:ahLst/>
              <a:cxnLst/>
              <a:rect l="l" t="t" r="r" b="b"/>
              <a:pathLst>
                <a:path w="39244" h="12717" extrusionOk="0">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2021</a:t>
              </a:r>
              <a:endParaRPr sz="1700" dirty="0">
                <a:solidFill>
                  <a:srgbClr val="FFFFFF"/>
                </a:solidFill>
                <a:latin typeface="Fira Sans Extra Condensed"/>
                <a:ea typeface="Fira Sans Extra Condensed"/>
                <a:cs typeface="Fira Sans Extra Condensed"/>
                <a:sym typeface="Fira Sans Extra Condensed"/>
              </a:endParaRPr>
            </a:p>
          </p:txBody>
        </p:sp>
        <p:grpSp>
          <p:nvGrpSpPr>
            <p:cNvPr id="14402" name="Google Shape;169;p17">
              <a:extLst>
                <a:ext uri="{FF2B5EF4-FFF2-40B4-BE49-F238E27FC236}">
                  <a16:creationId xmlns:a16="http://schemas.microsoft.com/office/drawing/2014/main" id="{28CD6D05-C055-64DC-D099-97ACAB3957B2}"/>
                </a:ext>
              </a:extLst>
            </p:cNvPr>
            <p:cNvGrpSpPr/>
            <p:nvPr/>
          </p:nvGrpSpPr>
          <p:grpSpPr>
            <a:xfrm>
              <a:off x="7100970" y="1523888"/>
              <a:ext cx="22690" cy="608648"/>
              <a:chOff x="7100970" y="1523888"/>
              <a:chExt cx="22690" cy="608648"/>
            </a:xfrm>
          </p:grpSpPr>
          <p:sp>
            <p:nvSpPr>
              <p:cNvPr id="14409" name="Google Shape;170;p17">
                <a:extLst>
                  <a:ext uri="{FF2B5EF4-FFF2-40B4-BE49-F238E27FC236}">
                    <a16:creationId xmlns:a16="http://schemas.microsoft.com/office/drawing/2014/main" id="{AB24F268-81C8-A2AB-9E0E-61A8C87539FD}"/>
                  </a:ext>
                </a:extLst>
              </p:cNvPr>
              <p:cNvSpPr/>
              <p:nvPr/>
            </p:nvSpPr>
            <p:spPr>
              <a:xfrm>
                <a:off x="7100970" y="1523888"/>
                <a:ext cx="22690" cy="59368"/>
              </a:xfrm>
              <a:custGeom>
                <a:avLst/>
                <a:gdLst/>
                <a:ahLst/>
                <a:cxnLst/>
                <a:rect l="l" t="t" r="r" b="b"/>
                <a:pathLst>
                  <a:path w="751" h="1965" extrusionOk="0">
                    <a:moveTo>
                      <a:pt x="60" y="0"/>
                    </a:moveTo>
                    <a:lnTo>
                      <a:pt x="0" y="60"/>
                    </a:lnTo>
                    <a:lnTo>
                      <a:pt x="0" y="572"/>
                    </a:lnTo>
                    <a:lnTo>
                      <a:pt x="0" y="1096"/>
                    </a:lnTo>
                    <a:lnTo>
                      <a:pt x="0" y="1608"/>
                    </a:lnTo>
                    <a:lnTo>
                      <a:pt x="0" y="1941"/>
                    </a:lnTo>
                    <a:lnTo>
                      <a:pt x="96" y="1941"/>
                    </a:lnTo>
                    <a:lnTo>
                      <a:pt x="131" y="1846"/>
                    </a:lnTo>
                    <a:lnTo>
                      <a:pt x="107" y="1941"/>
                    </a:lnTo>
                    <a:lnTo>
                      <a:pt x="238" y="1941"/>
                    </a:lnTo>
                    <a:cubicBezTo>
                      <a:pt x="286" y="1953"/>
                      <a:pt x="334" y="1965"/>
                      <a:pt x="381" y="1965"/>
                    </a:cubicBezTo>
                    <a:cubicBezTo>
                      <a:pt x="429" y="1965"/>
                      <a:pt x="477" y="1953"/>
                      <a:pt x="524" y="1941"/>
                    </a:cubicBezTo>
                    <a:lnTo>
                      <a:pt x="750" y="1941"/>
                    </a:lnTo>
                    <a:lnTo>
                      <a:pt x="750" y="1572"/>
                    </a:lnTo>
                    <a:lnTo>
                      <a:pt x="750" y="1048"/>
                    </a:lnTo>
                    <a:lnTo>
                      <a:pt x="750" y="536"/>
                    </a:lnTo>
                    <a:lnTo>
                      <a:pt x="750" y="12"/>
                    </a:lnTo>
                    <a:lnTo>
                      <a:pt x="727" y="0"/>
                    </a:lnTo>
                    <a:lnTo>
                      <a:pt x="667" y="191"/>
                    </a:lnTo>
                    <a:cubicBezTo>
                      <a:pt x="667" y="179"/>
                      <a:pt x="655" y="167"/>
                      <a:pt x="655" y="167"/>
                    </a:cubicBezTo>
                    <a:lnTo>
                      <a:pt x="703"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0" name="Google Shape;171;p17">
                <a:extLst>
                  <a:ext uri="{FF2B5EF4-FFF2-40B4-BE49-F238E27FC236}">
                    <a16:creationId xmlns:a16="http://schemas.microsoft.com/office/drawing/2014/main" id="{74202663-6128-FD18-83AE-EC83DFB301DE}"/>
                  </a:ext>
                </a:extLst>
              </p:cNvPr>
              <p:cNvSpPr/>
              <p:nvPr/>
            </p:nvSpPr>
            <p:spPr>
              <a:xfrm>
                <a:off x="7102390" y="1602650"/>
                <a:ext cx="393" cy="1118"/>
              </a:xfrm>
              <a:custGeom>
                <a:avLst/>
                <a:gdLst/>
                <a:ahLst/>
                <a:cxnLst/>
                <a:rect l="l" t="t" r="r" b="b"/>
                <a:pathLst>
                  <a:path w="13" h="37" extrusionOk="0">
                    <a:moveTo>
                      <a:pt x="1" y="1"/>
                    </a:moveTo>
                    <a:lnTo>
                      <a:pt x="1" y="37"/>
                    </a:lnTo>
                    <a:lnTo>
                      <a:pt x="13" y="1"/>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1" name="Google Shape;172;p17">
                <a:extLst>
                  <a:ext uri="{FF2B5EF4-FFF2-40B4-BE49-F238E27FC236}">
                    <a16:creationId xmlns:a16="http://schemas.microsoft.com/office/drawing/2014/main" id="{D944C5A8-9390-3EC6-8B01-431493493AB9}"/>
                  </a:ext>
                </a:extLst>
              </p:cNvPr>
              <p:cNvSpPr/>
              <p:nvPr/>
            </p:nvSpPr>
            <p:spPr>
              <a:xfrm>
                <a:off x="7100970" y="1602650"/>
                <a:ext cx="22327" cy="60848"/>
              </a:xfrm>
              <a:custGeom>
                <a:avLst/>
                <a:gdLst/>
                <a:ahLst/>
                <a:cxnLst/>
                <a:rect l="l" t="t" r="r" b="b"/>
                <a:pathLst>
                  <a:path w="739" h="2014" extrusionOk="0">
                    <a:moveTo>
                      <a:pt x="381" y="1"/>
                    </a:moveTo>
                    <a:cubicBezTo>
                      <a:pt x="298" y="1"/>
                      <a:pt x="238" y="25"/>
                      <a:pt x="179" y="72"/>
                    </a:cubicBezTo>
                    <a:lnTo>
                      <a:pt x="60" y="72"/>
                    </a:lnTo>
                    <a:lnTo>
                      <a:pt x="0" y="37"/>
                    </a:lnTo>
                    <a:lnTo>
                      <a:pt x="0" y="561"/>
                    </a:lnTo>
                    <a:lnTo>
                      <a:pt x="0" y="1072"/>
                    </a:lnTo>
                    <a:lnTo>
                      <a:pt x="0" y="1596"/>
                    </a:lnTo>
                    <a:lnTo>
                      <a:pt x="0" y="2013"/>
                    </a:lnTo>
                    <a:lnTo>
                      <a:pt x="738" y="2013"/>
                    </a:lnTo>
                    <a:lnTo>
                      <a:pt x="738" y="1549"/>
                    </a:lnTo>
                    <a:lnTo>
                      <a:pt x="738" y="1025"/>
                    </a:lnTo>
                    <a:lnTo>
                      <a:pt x="738" y="513"/>
                    </a:lnTo>
                    <a:lnTo>
                      <a:pt x="738" y="72"/>
                    </a:lnTo>
                    <a:lnTo>
                      <a:pt x="572" y="72"/>
                    </a:lnTo>
                    <a:cubicBezTo>
                      <a:pt x="524" y="25"/>
                      <a:pt x="453" y="1"/>
                      <a:pt x="381"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2" name="Google Shape;173;p17">
                <a:extLst>
                  <a:ext uri="{FF2B5EF4-FFF2-40B4-BE49-F238E27FC236}">
                    <a16:creationId xmlns:a16="http://schemas.microsoft.com/office/drawing/2014/main" id="{E79EDDEA-8A55-3344-E5BF-1ECEACE38C56}"/>
                  </a:ext>
                </a:extLst>
              </p:cNvPr>
              <p:cNvSpPr/>
              <p:nvPr/>
            </p:nvSpPr>
            <p:spPr>
              <a:xfrm>
                <a:off x="7100970" y="1681079"/>
                <a:ext cx="22327" cy="59035"/>
              </a:xfrm>
              <a:custGeom>
                <a:avLst/>
                <a:gdLst/>
                <a:ahLst/>
                <a:cxnLst/>
                <a:rect l="l" t="t" r="r" b="b"/>
                <a:pathLst>
                  <a:path w="739" h="1954" extrusionOk="0">
                    <a:moveTo>
                      <a:pt x="381" y="0"/>
                    </a:moveTo>
                    <a:cubicBezTo>
                      <a:pt x="369" y="0"/>
                      <a:pt x="369" y="0"/>
                      <a:pt x="357" y="12"/>
                    </a:cubicBezTo>
                    <a:lnTo>
                      <a:pt x="0" y="12"/>
                    </a:lnTo>
                    <a:lnTo>
                      <a:pt x="0" y="36"/>
                    </a:lnTo>
                    <a:lnTo>
                      <a:pt x="0" y="548"/>
                    </a:lnTo>
                    <a:lnTo>
                      <a:pt x="0" y="1072"/>
                    </a:lnTo>
                    <a:lnTo>
                      <a:pt x="0" y="1584"/>
                    </a:lnTo>
                    <a:lnTo>
                      <a:pt x="0" y="1941"/>
                    </a:lnTo>
                    <a:lnTo>
                      <a:pt x="274" y="1941"/>
                    </a:lnTo>
                    <a:cubicBezTo>
                      <a:pt x="310" y="1953"/>
                      <a:pt x="346" y="1953"/>
                      <a:pt x="381" y="1953"/>
                    </a:cubicBezTo>
                    <a:cubicBezTo>
                      <a:pt x="417" y="1953"/>
                      <a:pt x="453" y="1953"/>
                      <a:pt x="477" y="1941"/>
                    </a:cubicBezTo>
                    <a:lnTo>
                      <a:pt x="738" y="1941"/>
                    </a:lnTo>
                    <a:lnTo>
                      <a:pt x="738" y="1536"/>
                    </a:lnTo>
                    <a:lnTo>
                      <a:pt x="738" y="1024"/>
                    </a:lnTo>
                    <a:lnTo>
                      <a:pt x="738" y="501"/>
                    </a:lnTo>
                    <a:lnTo>
                      <a:pt x="738" y="12"/>
                    </a:lnTo>
                    <a:lnTo>
                      <a:pt x="405" y="12"/>
                    </a:lnTo>
                    <a:cubicBezTo>
                      <a:pt x="393" y="0"/>
                      <a:pt x="381" y="0"/>
                      <a:pt x="381"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3" name="Google Shape;174;p17">
                <a:extLst>
                  <a:ext uri="{FF2B5EF4-FFF2-40B4-BE49-F238E27FC236}">
                    <a16:creationId xmlns:a16="http://schemas.microsoft.com/office/drawing/2014/main" id="{5F8F8A46-EE0D-1771-71E8-CF15F3D33211}"/>
                  </a:ext>
                </a:extLst>
              </p:cNvPr>
              <p:cNvSpPr/>
              <p:nvPr/>
            </p:nvSpPr>
            <p:spPr>
              <a:xfrm>
                <a:off x="7100970" y="1757696"/>
                <a:ext cx="22327" cy="62993"/>
              </a:xfrm>
              <a:custGeom>
                <a:avLst/>
                <a:gdLst/>
                <a:ahLst/>
                <a:cxnLst/>
                <a:rect l="l" t="t" r="r" b="b"/>
                <a:pathLst>
                  <a:path w="739" h="2085" extrusionOk="0">
                    <a:moveTo>
                      <a:pt x="60" y="1"/>
                    </a:moveTo>
                    <a:lnTo>
                      <a:pt x="0" y="84"/>
                    </a:lnTo>
                    <a:lnTo>
                      <a:pt x="0" y="596"/>
                    </a:lnTo>
                    <a:lnTo>
                      <a:pt x="0" y="1120"/>
                    </a:lnTo>
                    <a:lnTo>
                      <a:pt x="0" y="1632"/>
                    </a:lnTo>
                    <a:lnTo>
                      <a:pt x="0" y="2084"/>
                    </a:lnTo>
                    <a:lnTo>
                      <a:pt x="738" y="2084"/>
                    </a:lnTo>
                    <a:lnTo>
                      <a:pt x="738" y="1596"/>
                    </a:lnTo>
                    <a:lnTo>
                      <a:pt x="738" y="1072"/>
                    </a:lnTo>
                    <a:lnTo>
                      <a:pt x="738" y="560"/>
                    </a:lnTo>
                    <a:lnTo>
                      <a:pt x="738" y="1"/>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4" name="Google Shape;175;p17">
                <a:extLst>
                  <a:ext uri="{FF2B5EF4-FFF2-40B4-BE49-F238E27FC236}">
                    <a16:creationId xmlns:a16="http://schemas.microsoft.com/office/drawing/2014/main" id="{B9FBE204-E356-F522-30DF-8E95F8E48AC5}"/>
                  </a:ext>
                </a:extLst>
              </p:cNvPr>
              <p:cNvSpPr/>
              <p:nvPr/>
            </p:nvSpPr>
            <p:spPr>
              <a:xfrm>
                <a:off x="7102390" y="1838271"/>
                <a:ext cx="393" cy="30"/>
              </a:xfrm>
              <a:custGeom>
                <a:avLst/>
                <a:gdLst/>
                <a:ahLst/>
                <a:cxnLst/>
                <a:rect l="l" t="t" r="r" b="b"/>
                <a:pathLst>
                  <a:path w="13" h="1" extrusionOk="0">
                    <a:moveTo>
                      <a:pt x="1" y="0"/>
                    </a:moveTo>
                    <a:lnTo>
                      <a:pt x="1" y="0"/>
                    </a:lnTo>
                    <a:lnTo>
                      <a:pt x="13"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5" name="Google Shape;176;p17">
                <a:extLst>
                  <a:ext uri="{FF2B5EF4-FFF2-40B4-BE49-F238E27FC236}">
                    <a16:creationId xmlns:a16="http://schemas.microsoft.com/office/drawing/2014/main" id="{1D0D5C56-FA67-E21F-AE0E-8022E55282E8}"/>
                  </a:ext>
                </a:extLst>
              </p:cNvPr>
              <p:cNvSpPr/>
              <p:nvPr/>
            </p:nvSpPr>
            <p:spPr>
              <a:xfrm>
                <a:off x="7100970" y="1838271"/>
                <a:ext cx="22327" cy="59035"/>
              </a:xfrm>
              <a:custGeom>
                <a:avLst/>
                <a:gdLst/>
                <a:ahLst/>
                <a:cxnLst/>
                <a:rect l="l" t="t" r="r" b="b"/>
                <a:pathLst>
                  <a:path w="739" h="1954" extrusionOk="0">
                    <a:moveTo>
                      <a:pt x="0" y="0"/>
                    </a:moveTo>
                    <a:lnTo>
                      <a:pt x="0" y="524"/>
                    </a:lnTo>
                    <a:lnTo>
                      <a:pt x="0" y="1036"/>
                    </a:lnTo>
                    <a:lnTo>
                      <a:pt x="0" y="1560"/>
                    </a:lnTo>
                    <a:lnTo>
                      <a:pt x="0" y="1953"/>
                    </a:lnTo>
                    <a:lnTo>
                      <a:pt x="738" y="1953"/>
                    </a:lnTo>
                    <a:lnTo>
                      <a:pt x="738" y="1513"/>
                    </a:lnTo>
                    <a:lnTo>
                      <a:pt x="738" y="989"/>
                    </a:lnTo>
                    <a:lnTo>
                      <a:pt x="738" y="477"/>
                    </a:lnTo>
                    <a:lnTo>
                      <a:pt x="738" y="12"/>
                    </a:lnTo>
                    <a:lnTo>
                      <a:pt x="477" y="12"/>
                    </a:lnTo>
                    <a:cubicBezTo>
                      <a:pt x="453" y="0"/>
                      <a:pt x="417" y="0"/>
                      <a:pt x="381" y="0"/>
                    </a:cubicBezTo>
                    <a:cubicBezTo>
                      <a:pt x="346" y="0"/>
                      <a:pt x="310" y="0"/>
                      <a:pt x="274" y="12"/>
                    </a:cubicBezTo>
                    <a:lnTo>
                      <a:pt x="60" y="12"/>
                    </a:lnTo>
                    <a:lnTo>
                      <a:pt x="0"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6" name="Google Shape;177;p17">
                <a:extLst>
                  <a:ext uri="{FF2B5EF4-FFF2-40B4-BE49-F238E27FC236}">
                    <a16:creationId xmlns:a16="http://schemas.microsoft.com/office/drawing/2014/main" id="{4B58B28B-9A24-7A35-C6E4-22D69603B38C}"/>
                  </a:ext>
                </a:extLst>
              </p:cNvPr>
              <p:cNvSpPr/>
              <p:nvPr/>
            </p:nvSpPr>
            <p:spPr>
              <a:xfrm>
                <a:off x="7100970" y="1915251"/>
                <a:ext cx="22690" cy="60455"/>
              </a:xfrm>
              <a:custGeom>
                <a:avLst/>
                <a:gdLst/>
                <a:ahLst/>
                <a:cxnLst/>
                <a:rect l="l" t="t" r="r" b="b"/>
                <a:pathLst>
                  <a:path w="751" h="2001" extrusionOk="0">
                    <a:moveTo>
                      <a:pt x="48" y="0"/>
                    </a:moveTo>
                    <a:lnTo>
                      <a:pt x="0" y="48"/>
                    </a:lnTo>
                    <a:lnTo>
                      <a:pt x="0" y="560"/>
                    </a:lnTo>
                    <a:lnTo>
                      <a:pt x="0" y="1084"/>
                    </a:lnTo>
                    <a:lnTo>
                      <a:pt x="0" y="1596"/>
                    </a:lnTo>
                    <a:lnTo>
                      <a:pt x="0" y="1929"/>
                    </a:lnTo>
                    <a:lnTo>
                      <a:pt x="179" y="1929"/>
                    </a:lnTo>
                    <a:cubicBezTo>
                      <a:pt x="238" y="1977"/>
                      <a:pt x="310" y="2001"/>
                      <a:pt x="381" y="2001"/>
                    </a:cubicBezTo>
                    <a:cubicBezTo>
                      <a:pt x="453" y="2001"/>
                      <a:pt x="524" y="1977"/>
                      <a:pt x="572" y="1929"/>
                    </a:cubicBezTo>
                    <a:lnTo>
                      <a:pt x="750" y="1929"/>
                    </a:lnTo>
                    <a:lnTo>
                      <a:pt x="750" y="1548"/>
                    </a:lnTo>
                    <a:lnTo>
                      <a:pt x="750" y="1036"/>
                    </a:lnTo>
                    <a:lnTo>
                      <a:pt x="750" y="512"/>
                    </a:lnTo>
                    <a:lnTo>
                      <a:pt x="750"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7" name="Google Shape;178;p17">
                <a:extLst>
                  <a:ext uri="{FF2B5EF4-FFF2-40B4-BE49-F238E27FC236}">
                    <a16:creationId xmlns:a16="http://schemas.microsoft.com/office/drawing/2014/main" id="{02A45611-C5EA-4CE1-C823-CAEA463ADE3A}"/>
                  </a:ext>
                </a:extLst>
              </p:cNvPr>
              <p:cNvSpPr/>
              <p:nvPr/>
            </p:nvSpPr>
            <p:spPr>
              <a:xfrm>
                <a:off x="7100970" y="1995101"/>
                <a:ext cx="22327" cy="59398"/>
              </a:xfrm>
              <a:custGeom>
                <a:avLst/>
                <a:gdLst/>
                <a:ahLst/>
                <a:cxnLst/>
                <a:rect l="l" t="t" r="r" b="b"/>
                <a:pathLst>
                  <a:path w="739" h="1966" extrusionOk="0">
                    <a:moveTo>
                      <a:pt x="381" y="1"/>
                    </a:moveTo>
                    <a:cubicBezTo>
                      <a:pt x="334" y="1"/>
                      <a:pt x="286" y="13"/>
                      <a:pt x="238" y="36"/>
                    </a:cubicBezTo>
                    <a:lnTo>
                      <a:pt x="0" y="36"/>
                    </a:lnTo>
                    <a:lnTo>
                      <a:pt x="0" y="501"/>
                    </a:lnTo>
                    <a:lnTo>
                      <a:pt x="0" y="1025"/>
                    </a:lnTo>
                    <a:lnTo>
                      <a:pt x="0" y="1537"/>
                    </a:lnTo>
                    <a:lnTo>
                      <a:pt x="0" y="1965"/>
                    </a:lnTo>
                    <a:lnTo>
                      <a:pt x="738" y="1965"/>
                    </a:lnTo>
                    <a:lnTo>
                      <a:pt x="738" y="1501"/>
                    </a:lnTo>
                    <a:lnTo>
                      <a:pt x="738" y="977"/>
                    </a:lnTo>
                    <a:lnTo>
                      <a:pt x="738" y="465"/>
                    </a:lnTo>
                    <a:lnTo>
                      <a:pt x="738" y="36"/>
                    </a:lnTo>
                    <a:lnTo>
                      <a:pt x="524" y="36"/>
                    </a:lnTo>
                    <a:cubicBezTo>
                      <a:pt x="477" y="13"/>
                      <a:pt x="429" y="1"/>
                      <a:pt x="381"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8" name="Google Shape;179;p17">
                <a:extLst>
                  <a:ext uri="{FF2B5EF4-FFF2-40B4-BE49-F238E27FC236}">
                    <a16:creationId xmlns:a16="http://schemas.microsoft.com/office/drawing/2014/main" id="{59DEB499-9648-741A-D875-95768DF7426B}"/>
                  </a:ext>
                </a:extLst>
              </p:cNvPr>
              <p:cNvSpPr/>
              <p:nvPr/>
            </p:nvSpPr>
            <p:spPr>
              <a:xfrm>
                <a:off x="7100970" y="2072443"/>
                <a:ext cx="22327" cy="60093"/>
              </a:xfrm>
              <a:custGeom>
                <a:avLst/>
                <a:gdLst/>
                <a:ahLst/>
                <a:cxnLst/>
                <a:rect l="l" t="t" r="r" b="b"/>
                <a:pathLst>
                  <a:path w="739" h="1989" extrusionOk="0">
                    <a:moveTo>
                      <a:pt x="0" y="0"/>
                    </a:moveTo>
                    <a:lnTo>
                      <a:pt x="0" y="536"/>
                    </a:lnTo>
                    <a:lnTo>
                      <a:pt x="0" y="1048"/>
                    </a:lnTo>
                    <a:lnTo>
                      <a:pt x="0" y="1572"/>
                    </a:lnTo>
                    <a:lnTo>
                      <a:pt x="0" y="1941"/>
                    </a:lnTo>
                    <a:lnTo>
                      <a:pt x="203" y="1941"/>
                    </a:lnTo>
                    <a:cubicBezTo>
                      <a:pt x="250" y="1965"/>
                      <a:pt x="310" y="1989"/>
                      <a:pt x="381" y="1989"/>
                    </a:cubicBezTo>
                    <a:cubicBezTo>
                      <a:pt x="441" y="1989"/>
                      <a:pt x="500" y="1965"/>
                      <a:pt x="560" y="1941"/>
                    </a:cubicBezTo>
                    <a:lnTo>
                      <a:pt x="738" y="1941"/>
                    </a:lnTo>
                    <a:lnTo>
                      <a:pt x="738" y="1524"/>
                    </a:lnTo>
                    <a:lnTo>
                      <a:pt x="738" y="1001"/>
                    </a:lnTo>
                    <a:lnTo>
                      <a:pt x="738" y="489"/>
                    </a:lnTo>
                    <a:lnTo>
                      <a:pt x="738"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3" name="Google Shape;180;p17">
              <a:extLst>
                <a:ext uri="{FF2B5EF4-FFF2-40B4-BE49-F238E27FC236}">
                  <a16:creationId xmlns:a16="http://schemas.microsoft.com/office/drawing/2014/main" id="{A5B8AB82-E075-56DA-91E5-B93CDC6FBDFF}"/>
                </a:ext>
              </a:extLst>
            </p:cNvPr>
            <p:cNvSpPr/>
            <p:nvPr/>
          </p:nvSpPr>
          <p:spPr>
            <a:xfrm>
              <a:off x="7064625" y="2163441"/>
              <a:ext cx="95713" cy="95713"/>
            </a:xfrm>
            <a:custGeom>
              <a:avLst/>
              <a:gdLst/>
              <a:ahLst/>
              <a:cxnLst/>
              <a:rect l="l" t="t" r="r" b="b"/>
              <a:pathLst>
                <a:path w="3168" h="3168" extrusionOk="0">
                  <a:moveTo>
                    <a:pt x="1584" y="1"/>
                  </a:moveTo>
                  <a:cubicBezTo>
                    <a:pt x="703" y="1"/>
                    <a:pt x="1" y="715"/>
                    <a:pt x="1" y="1584"/>
                  </a:cubicBezTo>
                  <a:cubicBezTo>
                    <a:pt x="1" y="2465"/>
                    <a:pt x="703" y="3168"/>
                    <a:pt x="1584" y="3168"/>
                  </a:cubicBezTo>
                  <a:cubicBezTo>
                    <a:pt x="2453" y="3168"/>
                    <a:pt x="3168" y="2465"/>
                    <a:pt x="3168" y="1584"/>
                  </a:cubicBezTo>
                  <a:cubicBezTo>
                    <a:pt x="3168" y="715"/>
                    <a:pt x="2453" y="1"/>
                    <a:pt x="1584"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4" name="Google Shape;181;p17">
              <a:extLst>
                <a:ext uri="{FF2B5EF4-FFF2-40B4-BE49-F238E27FC236}">
                  <a16:creationId xmlns:a16="http://schemas.microsoft.com/office/drawing/2014/main" id="{2DC85BEF-4BF0-2A60-D42C-F6E0796C97E9}"/>
                </a:ext>
              </a:extLst>
            </p:cNvPr>
            <p:cNvSpPr/>
            <p:nvPr/>
          </p:nvSpPr>
          <p:spPr>
            <a:xfrm>
              <a:off x="6783354" y="682883"/>
              <a:ext cx="658300" cy="742502"/>
            </a:xfrm>
            <a:custGeom>
              <a:avLst/>
              <a:gdLst/>
              <a:ahLst/>
              <a:cxnLst/>
              <a:rect l="l" t="t" r="r" b="b"/>
              <a:pathLst>
                <a:path w="21789" h="24576" extrusionOk="0">
                  <a:moveTo>
                    <a:pt x="10894" y="1"/>
                  </a:moveTo>
                  <a:cubicBezTo>
                    <a:pt x="10570" y="1"/>
                    <a:pt x="10245" y="84"/>
                    <a:pt x="9954" y="251"/>
                  </a:cubicBezTo>
                  <a:lnTo>
                    <a:pt x="941" y="5454"/>
                  </a:lnTo>
                  <a:cubicBezTo>
                    <a:pt x="357" y="5799"/>
                    <a:pt x="0" y="6418"/>
                    <a:pt x="0" y="7085"/>
                  </a:cubicBezTo>
                  <a:lnTo>
                    <a:pt x="0" y="17491"/>
                  </a:lnTo>
                  <a:cubicBezTo>
                    <a:pt x="0" y="18170"/>
                    <a:pt x="357" y="18789"/>
                    <a:pt x="941" y="19122"/>
                  </a:cubicBezTo>
                  <a:lnTo>
                    <a:pt x="9954" y="24325"/>
                  </a:lnTo>
                  <a:cubicBezTo>
                    <a:pt x="10245" y="24492"/>
                    <a:pt x="10570" y="24575"/>
                    <a:pt x="10894" y="24575"/>
                  </a:cubicBezTo>
                  <a:cubicBezTo>
                    <a:pt x="11219" y="24575"/>
                    <a:pt x="11543" y="24492"/>
                    <a:pt x="11835" y="24325"/>
                  </a:cubicBezTo>
                  <a:lnTo>
                    <a:pt x="20836" y="19122"/>
                  </a:lnTo>
                  <a:cubicBezTo>
                    <a:pt x="21419" y="18789"/>
                    <a:pt x="21789" y="18170"/>
                    <a:pt x="21789" y="17491"/>
                  </a:cubicBezTo>
                  <a:lnTo>
                    <a:pt x="21789" y="7085"/>
                  </a:lnTo>
                  <a:cubicBezTo>
                    <a:pt x="21789" y="6418"/>
                    <a:pt x="21419" y="5799"/>
                    <a:pt x="20836" y="5454"/>
                  </a:cubicBezTo>
                  <a:lnTo>
                    <a:pt x="11835" y="251"/>
                  </a:lnTo>
                  <a:cubicBezTo>
                    <a:pt x="11543" y="84"/>
                    <a:pt x="11219" y="1"/>
                    <a:pt x="10894" y="1"/>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5" name="Google Shape;182;p17">
              <a:extLst>
                <a:ext uri="{FF2B5EF4-FFF2-40B4-BE49-F238E27FC236}">
                  <a16:creationId xmlns:a16="http://schemas.microsoft.com/office/drawing/2014/main" id="{8C73B150-06C4-34D1-69CB-3EFD4A524718}"/>
                </a:ext>
              </a:extLst>
            </p:cNvPr>
            <p:cNvSpPr/>
            <p:nvPr/>
          </p:nvSpPr>
          <p:spPr>
            <a:xfrm>
              <a:off x="6851330" y="759862"/>
              <a:ext cx="522344" cy="588630"/>
            </a:xfrm>
            <a:custGeom>
              <a:avLst/>
              <a:gdLst/>
              <a:ahLst/>
              <a:cxnLst/>
              <a:rect l="l" t="t" r="r" b="b"/>
              <a:pathLst>
                <a:path w="17289" h="19483" extrusionOk="0">
                  <a:moveTo>
                    <a:pt x="8640" y="1"/>
                  </a:moveTo>
                  <a:cubicBezTo>
                    <a:pt x="8373" y="1"/>
                    <a:pt x="8109" y="72"/>
                    <a:pt x="7870" y="215"/>
                  </a:cubicBezTo>
                  <a:lnTo>
                    <a:pt x="774" y="4311"/>
                  </a:lnTo>
                  <a:cubicBezTo>
                    <a:pt x="298" y="4585"/>
                    <a:pt x="0" y="5096"/>
                    <a:pt x="0" y="5644"/>
                  </a:cubicBezTo>
                  <a:lnTo>
                    <a:pt x="0" y="13836"/>
                  </a:lnTo>
                  <a:cubicBezTo>
                    <a:pt x="0" y="14395"/>
                    <a:pt x="298" y="14895"/>
                    <a:pt x="774" y="15181"/>
                  </a:cubicBezTo>
                  <a:lnTo>
                    <a:pt x="7870" y="19277"/>
                  </a:lnTo>
                  <a:cubicBezTo>
                    <a:pt x="8109" y="19414"/>
                    <a:pt x="8373" y="19482"/>
                    <a:pt x="8640" y="19482"/>
                  </a:cubicBezTo>
                  <a:cubicBezTo>
                    <a:pt x="8906" y="19482"/>
                    <a:pt x="9174" y="19414"/>
                    <a:pt x="9418" y="19277"/>
                  </a:cubicBezTo>
                  <a:lnTo>
                    <a:pt x="16514" y="15181"/>
                  </a:lnTo>
                  <a:cubicBezTo>
                    <a:pt x="16991" y="14895"/>
                    <a:pt x="17288" y="14395"/>
                    <a:pt x="17288" y="13836"/>
                  </a:cubicBezTo>
                  <a:lnTo>
                    <a:pt x="17288" y="5644"/>
                  </a:lnTo>
                  <a:cubicBezTo>
                    <a:pt x="17288" y="5096"/>
                    <a:pt x="16991" y="4585"/>
                    <a:pt x="16514" y="4311"/>
                  </a:cubicBezTo>
                  <a:lnTo>
                    <a:pt x="9418" y="215"/>
                  </a:lnTo>
                  <a:cubicBezTo>
                    <a:pt x="9174" y="72"/>
                    <a:pt x="8906" y="1"/>
                    <a:pt x="8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6" name="Google Shape;183;p17">
              <a:extLst>
                <a:ext uri="{FF2B5EF4-FFF2-40B4-BE49-F238E27FC236}">
                  <a16:creationId xmlns:a16="http://schemas.microsoft.com/office/drawing/2014/main" id="{2EF9EC7D-9F59-763F-55C5-07814B48228C}"/>
                </a:ext>
              </a:extLst>
            </p:cNvPr>
            <p:cNvSpPr/>
            <p:nvPr/>
          </p:nvSpPr>
          <p:spPr>
            <a:xfrm>
              <a:off x="7000606" y="957719"/>
              <a:ext cx="223421" cy="208648"/>
            </a:xfrm>
            <a:custGeom>
              <a:avLst/>
              <a:gdLst/>
              <a:ahLst/>
              <a:cxnLst/>
              <a:rect l="l" t="t" r="r" b="b"/>
              <a:pathLst>
                <a:path w="7395" h="6906" extrusionOk="0">
                  <a:moveTo>
                    <a:pt x="1584" y="2036"/>
                  </a:moveTo>
                  <a:cubicBezTo>
                    <a:pt x="1977" y="2036"/>
                    <a:pt x="2286" y="2357"/>
                    <a:pt x="2286" y="2750"/>
                  </a:cubicBezTo>
                  <a:cubicBezTo>
                    <a:pt x="2286" y="3143"/>
                    <a:pt x="1977" y="3453"/>
                    <a:pt x="1584" y="3453"/>
                  </a:cubicBezTo>
                  <a:cubicBezTo>
                    <a:pt x="1191" y="3453"/>
                    <a:pt x="870" y="3143"/>
                    <a:pt x="870" y="2750"/>
                  </a:cubicBezTo>
                  <a:cubicBezTo>
                    <a:pt x="870" y="2357"/>
                    <a:pt x="1191" y="2036"/>
                    <a:pt x="1584" y="2036"/>
                  </a:cubicBezTo>
                  <a:close/>
                  <a:moveTo>
                    <a:pt x="3703" y="2036"/>
                  </a:moveTo>
                  <a:cubicBezTo>
                    <a:pt x="4096" y="2036"/>
                    <a:pt x="4406" y="2357"/>
                    <a:pt x="4406" y="2750"/>
                  </a:cubicBezTo>
                  <a:cubicBezTo>
                    <a:pt x="4406" y="3143"/>
                    <a:pt x="4096" y="3453"/>
                    <a:pt x="3703" y="3453"/>
                  </a:cubicBezTo>
                  <a:cubicBezTo>
                    <a:pt x="3310" y="3453"/>
                    <a:pt x="2989" y="3143"/>
                    <a:pt x="2989" y="2750"/>
                  </a:cubicBezTo>
                  <a:cubicBezTo>
                    <a:pt x="2989" y="2357"/>
                    <a:pt x="3310" y="2036"/>
                    <a:pt x="3703" y="2036"/>
                  </a:cubicBezTo>
                  <a:close/>
                  <a:moveTo>
                    <a:pt x="5811" y="2036"/>
                  </a:moveTo>
                  <a:cubicBezTo>
                    <a:pt x="6204" y="2036"/>
                    <a:pt x="6525" y="2357"/>
                    <a:pt x="6525" y="2750"/>
                  </a:cubicBezTo>
                  <a:cubicBezTo>
                    <a:pt x="6525" y="3143"/>
                    <a:pt x="6204" y="3453"/>
                    <a:pt x="5811" y="3453"/>
                  </a:cubicBezTo>
                  <a:cubicBezTo>
                    <a:pt x="5418" y="3453"/>
                    <a:pt x="5096" y="3143"/>
                    <a:pt x="5096" y="2750"/>
                  </a:cubicBezTo>
                  <a:cubicBezTo>
                    <a:pt x="5096" y="2357"/>
                    <a:pt x="5418" y="2036"/>
                    <a:pt x="5811" y="2036"/>
                  </a:cubicBezTo>
                  <a:close/>
                  <a:moveTo>
                    <a:pt x="1143" y="0"/>
                  </a:moveTo>
                  <a:cubicBezTo>
                    <a:pt x="524" y="0"/>
                    <a:pt x="0" y="512"/>
                    <a:pt x="0" y="1143"/>
                  </a:cubicBezTo>
                  <a:lnTo>
                    <a:pt x="0" y="4286"/>
                  </a:lnTo>
                  <a:cubicBezTo>
                    <a:pt x="0" y="4917"/>
                    <a:pt x="524" y="5429"/>
                    <a:pt x="1143" y="5429"/>
                  </a:cubicBezTo>
                  <a:lnTo>
                    <a:pt x="1143" y="6906"/>
                  </a:lnTo>
                  <a:lnTo>
                    <a:pt x="2953" y="5429"/>
                  </a:lnTo>
                  <a:lnTo>
                    <a:pt x="6251" y="5429"/>
                  </a:lnTo>
                  <a:cubicBezTo>
                    <a:pt x="6882" y="5429"/>
                    <a:pt x="7394" y="4917"/>
                    <a:pt x="7394" y="4286"/>
                  </a:cubicBezTo>
                  <a:lnTo>
                    <a:pt x="7394" y="1143"/>
                  </a:lnTo>
                  <a:cubicBezTo>
                    <a:pt x="7394" y="512"/>
                    <a:pt x="6882" y="0"/>
                    <a:pt x="6251"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7" name="Google Shape;184;p17">
              <a:extLst>
                <a:ext uri="{FF2B5EF4-FFF2-40B4-BE49-F238E27FC236}">
                  <a16:creationId xmlns:a16="http://schemas.microsoft.com/office/drawing/2014/main" id="{8D1FF21C-9711-A1D8-837A-3EF2FA05F6B8}"/>
                </a:ext>
              </a:extLst>
            </p:cNvPr>
            <p:cNvSpPr txBox="1"/>
            <p:nvPr/>
          </p:nvSpPr>
          <p:spPr>
            <a:xfrm>
              <a:off x="6172300" y="2866638"/>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IPO</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4408" name="Google Shape;185;p17">
              <a:extLst>
                <a:ext uri="{FF2B5EF4-FFF2-40B4-BE49-F238E27FC236}">
                  <a16:creationId xmlns:a16="http://schemas.microsoft.com/office/drawing/2014/main" id="{5A17F686-B32C-2DC6-2481-0FA27F77547E}"/>
                </a:ext>
              </a:extLst>
            </p:cNvPr>
            <p:cNvSpPr txBox="1"/>
            <p:nvPr/>
          </p:nvSpPr>
          <p:spPr>
            <a:xfrm>
              <a:off x="6172300" y="3213487"/>
              <a:ext cx="18846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Empresa está a se preparar para IPO</a:t>
              </a:r>
              <a:endParaRPr sz="1200" dirty="0">
                <a:solidFill>
                  <a:srgbClr val="434343"/>
                </a:solidFill>
                <a:latin typeface="Roboto"/>
                <a:ea typeface="Roboto"/>
                <a:cs typeface="Roboto"/>
                <a:sym typeface="Roboto"/>
              </a:endParaRPr>
            </a:p>
          </p:txBody>
        </p:sp>
      </p:grpSp>
      <p:grpSp>
        <p:nvGrpSpPr>
          <p:cNvPr id="14419" name="Google Shape;186;p17">
            <a:extLst>
              <a:ext uri="{FF2B5EF4-FFF2-40B4-BE49-F238E27FC236}">
                <a16:creationId xmlns:a16="http://schemas.microsoft.com/office/drawing/2014/main" id="{2590EA83-7646-4D5D-8EE6-DEFEE5E66572}"/>
              </a:ext>
            </a:extLst>
          </p:cNvPr>
          <p:cNvGrpSpPr/>
          <p:nvPr/>
        </p:nvGrpSpPr>
        <p:grpSpPr>
          <a:xfrm>
            <a:off x="3550781" y="2089112"/>
            <a:ext cx="1884600" cy="3108125"/>
            <a:chOff x="3639200" y="680375"/>
            <a:chExt cx="1884600" cy="3108125"/>
          </a:xfrm>
        </p:grpSpPr>
        <p:sp>
          <p:nvSpPr>
            <p:cNvPr id="14420" name="Google Shape;187;p17">
              <a:extLst>
                <a:ext uri="{FF2B5EF4-FFF2-40B4-BE49-F238E27FC236}">
                  <a16:creationId xmlns:a16="http://schemas.microsoft.com/office/drawing/2014/main" id="{82361D86-23CD-CBA0-C839-35A16ED3E5D4}"/>
                </a:ext>
              </a:extLst>
            </p:cNvPr>
            <p:cNvSpPr/>
            <p:nvPr/>
          </p:nvSpPr>
          <p:spPr>
            <a:xfrm>
              <a:off x="3988670" y="2351932"/>
              <a:ext cx="1185659" cy="384212"/>
            </a:xfrm>
            <a:custGeom>
              <a:avLst/>
              <a:gdLst/>
              <a:ahLst/>
              <a:cxnLst/>
              <a:rect l="l" t="t" r="r" b="b"/>
              <a:pathLst>
                <a:path w="39244" h="12717" extrusionOk="0">
                  <a:moveTo>
                    <a:pt x="37934" y="5037"/>
                  </a:moveTo>
                  <a:lnTo>
                    <a:pt x="37934" y="1406"/>
                  </a:lnTo>
                  <a:cubicBezTo>
                    <a:pt x="37934" y="632"/>
                    <a:pt x="37302" y="1"/>
                    <a:pt x="36517" y="1"/>
                  </a:cubicBezTo>
                  <a:lnTo>
                    <a:pt x="1417" y="1"/>
                  </a:ln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close/>
                </a:path>
              </a:pathLst>
            </a:custGeom>
            <a:solidFill>
              <a:srgbClr val="F754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2017</a:t>
              </a:r>
              <a:endParaRPr sz="1700" dirty="0">
                <a:solidFill>
                  <a:srgbClr val="FFFFFF"/>
                </a:solidFill>
                <a:latin typeface="Fira Sans Extra Condensed"/>
                <a:ea typeface="Fira Sans Extra Condensed"/>
                <a:cs typeface="Fira Sans Extra Condensed"/>
                <a:sym typeface="Fira Sans Extra Condensed"/>
              </a:endParaRPr>
            </a:p>
          </p:txBody>
        </p:sp>
        <p:grpSp>
          <p:nvGrpSpPr>
            <p:cNvPr id="14421" name="Google Shape;188;p17">
              <a:extLst>
                <a:ext uri="{FF2B5EF4-FFF2-40B4-BE49-F238E27FC236}">
                  <a16:creationId xmlns:a16="http://schemas.microsoft.com/office/drawing/2014/main" id="{D3359DDE-96D3-DC52-BBF1-1FB83068788C}"/>
                </a:ext>
              </a:extLst>
            </p:cNvPr>
            <p:cNvGrpSpPr/>
            <p:nvPr/>
          </p:nvGrpSpPr>
          <p:grpSpPr>
            <a:xfrm>
              <a:off x="4570155" y="1523888"/>
              <a:ext cx="22690" cy="608648"/>
              <a:chOff x="4547520" y="1523888"/>
              <a:chExt cx="22690" cy="608648"/>
            </a:xfrm>
          </p:grpSpPr>
          <p:sp>
            <p:nvSpPr>
              <p:cNvPr id="14437" name="Google Shape;189;p17">
                <a:extLst>
                  <a:ext uri="{FF2B5EF4-FFF2-40B4-BE49-F238E27FC236}">
                    <a16:creationId xmlns:a16="http://schemas.microsoft.com/office/drawing/2014/main" id="{C7A1697F-0EF4-3661-23E2-14792BE95432}"/>
                  </a:ext>
                </a:extLst>
              </p:cNvPr>
              <p:cNvSpPr/>
              <p:nvPr/>
            </p:nvSpPr>
            <p:spPr>
              <a:xfrm>
                <a:off x="4547520" y="1523888"/>
                <a:ext cx="22327" cy="59368"/>
              </a:xfrm>
              <a:custGeom>
                <a:avLst/>
                <a:gdLst/>
                <a:ahLst/>
                <a:cxnLst/>
                <a:rect l="l" t="t" r="r" b="b"/>
                <a:pathLst>
                  <a:path w="739" h="1965" extrusionOk="0">
                    <a:moveTo>
                      <a:pt x="595" y="0"/>
                    </a:moveTo>
                    <a:lnTo>
                      <a:pt x="441" y="0"/>
                    </a:lnTo>
                    <a:lnTo>
                      <a:pt x="298" y="0"/>
                    </a:lnTo>
                    <a:lnTo>
                      <a:pt x="143" y="0"/>
                    </a:lnTo>
                    <a:lnTo>
                      <a:pt x="0" y="0"/>
                    </a:lnTo>
                    <a:lnTo>
                      <a:pt x="0" y="12"/>
                    </a:lnTo>
                    <a:lnTo>
                      <a:pt x="0" y="1941"/>
                    </a:lnTo>
                    <a:lnTo>
                      <a:pt x="143" y="1941"/>
                    </a:lnTo>
                    <a:lnTo>
                      <a:pt x="238" y="1941"/>
                    </a:lnTo>
                    <a:cubicBezTo>
                      <a:pt x="274" y="1953"/>
                      <a:pt x="322" y="1965"/>
                      <a:pt x="369" y="1965"/>
                    </a:cubicBezTo>
                    <a:cubicBezTo>
                      <a:pt x="429" y="1965"/>
                      <a:pt x="476" y="1953"/>
                      <a:pt x="512" y="1941"/>
                    </a:cubicBezTo>
                    <a:lnTo>
                      <a:pt x="595" y="1941"/>
                    </a:lnTo>
                    <a:lnTo>
                      <a:pt x="738" y="1941"/>
                    </a:lnTo>
                    <a:lnTo>
                      <a:pt x="738" y="12"/>
                    </a:lnTo>
                    <a:lnTo>
                      <a:pt x="738" y="0"/>
                    </a:ln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8" name="Google Shape;190;p17">
                <a:extLst>
                  <a:ext uri="{FF2B5EF4-FFF2-40B4-BE49-F238E27FC236}">
                    <a16:creationId xmlns:a16="http://schemas.microsoft.com/office/drawing/2014/main" id="{20666BC9-9B75-EC97-C391-C298E0097FBD}"/>
                  </a:ext>
                </a:extLst>
              </p:cNvPr>
              <p:cNvSpPr/>
              <p:nvPr/>
            </p:nvSpPr>
            <p:spPr>
              <a:xfrm>
                <a:off x="4547520" y="1602650"/>
                <a:ext cx="22327" cy="60848"/>
              </a:xfrm>
              <a:custGeom>
                <a:avLst/>
                <a:gdLst/>
                <a:ahLst/>
                <a:cxnLst/>
                <a:rect l="l" t="t" r="r" b="b"/>
                <a:pathLst>
                  <a:path w="739" h="2014" extrusionOk="0">
                    <a:moveTo>
                      <a:pt x="572" y="72"/>
                    </a:moveTo>
                    <a:cubicBezTo>
                      <a:pt x="524" y="25"/>
                      <a:pt x="453" y="1"/>
                      <a:pt x="369" y="1"/>
                    </a:cubicBezTo>
                    <a:cubicBezTo>
                      <a:pt x="298" y="1"/>
                      <a:pt x="226" y="25"/>
                      <a:pt x="179" y="72"/>
                    </a:cubicBezTo>
                    <a:lnTo>
                      <a:pt x="143" y="72"/>
                    </a:lnTo>
                    <a:lnTo>
                      <a:pt x="0" y="72"/>
                    </a:lnTo>
                    <a:lnTo>
                      <a:pt x="0" y="1954"/>
                    </a:lnTo>
                    <a:lnTo>
                      <a:pt x="0" y="2013"/>
                    </a:lnTo>
                    <a:lnTo>
                      <a:pt x="143" y="2013"/>
                    </a:lnTo>
                    <a:lnTo>
                      <a:pt x="298" y="2013"/>
                    </a:lnTo>
                    <a:lnTo>
                      <a:pt x="441" y="2013"/>
                    </a:lnTo>
                    <a:lnTo>
                      <a:pt x="595" y="2013"/>
                    </a:lnTo>
                    <a:lnTo>
                      <a:pt x="738" y="2013"/>
                    </a:lnTo>
                    <a:lnTo>
                      <a:pt x="738" y="1954"/>
                    </a:lnTo>
                    <a:lnTo>
                      <a:pt x="738" y="72"/>
                    </a:lnTo>
                    <a:lnTo>
                      <a:pt x="595" y="72"/>
                    </a:ln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9" name="Google Shape;191;p17">
                <a:extLst>
                  <a:ext uri="{FF2B5EF4-FFF2-40B4-BE49-F238E27FC236}">
                    <a16:creationId xmlns:a16="http://schemas.microsoft.com/office/drawing/2014/main" id="{006DFDE6-AAC1-409E-6A54-6D6313FEF704}"/>
                  </a:ext>
                </a:extLst>
              </p:cNvPr>
              <p:cNvSpPr/>
              <p:nvPr/>
            </p:nvSpPr>
            <p:spPr>
              <a:xfrm>
                <a:off x="4547520" y="1681079"/>
                <a:ext cx="22327" cy="59035"/>
              </a:xfrm>
              <a:custGeom>
                <a:avLst/>
                <a:gdLst/>
                <a:ahLst/>
                <a:cxnLst/>
                <a:rect l="l" t="t" r="r" b="b"/>
                <a:pathLst>
                  <a:path w="739" h="1954" extrusionOk="0">
                    <a:moveTo>
                      <a:pt x="441" y="12"/>
                    </a:moveTo>
                    <a:lnTo>
                      <a:pt x="393" y="12"/>
                    </a:lnTo>
                    <a:cubicBezTo>
                      <a:pt x="393" y="0"/>
                      <a:pt x="381" y="0"/>
                      <a:pt x="369" y="0"/>
                    </a:cubicBezTo>
                    <a:cubicBezTo>
                      <a:pt x="369" y="0"/>
                      <a:pt x="357" y="0"/>
                      <a:pt x="357" y="12"/>
                    </a:cubicBezTo>
                    <a:lnTo>
                      <a:pt x="298" y="12"/>
                    </a:lnTo>
                    <a:lnTo>
                      <a:pt x="143" y="12"/>
                    </a:lnTo>
                    <a:lnTo>
                      <a:pt x="0" y="12"/>
                    </a:lnTo>
                    <a:lnTo>
                      <a:pt x="0" y="1941"/>
                    </a:lnTo>
                    <a:lnTo>
                      <a:pt x="143" y="1941"/>
                    </a:lnTo>
                    <a:lnTo>
                      <a:pt x="274" y="1941"/>
                    </a:lnTo>
                    <a:cubicBezTo>
                      <a:pt x="310" y="1953"/>
                      <a:pt x="333" y="1953"/>
                      <a:pt x="369" y="1953"/>
                    </a:cubicBezTo>
                    <a:cubicBezTo>
                      <a:pt x="405" y="1953"/>
                      <a:pt x="441" y="1953"/>
                      <a:pt x="476" y="1941"/>
                    </a:cubicBezTo>
                    <a:lnTo>
                      <a:pt x="595" y="1941"/>
                    </a:lnTo>
                    <a:lnTo>
                      <a:pt x="738" y="1941"/>
                    </a:lnTo>
                    <a:lnTo>
                      <a:pt x="738" y="12"/>
                    </a:lnTo>
                    <a:lnTo>
                      <a:pt x="595" y="12"/>
                    </a:ln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0" name="Google Shape;192;p17">
                <a:extLst>
                  <a:ext uri="{FF2B5EF4-FFF2-40B4-BE49-F238E27FC236}">
                    <a16:creationId xmlns:a16="http://schemas.microsoft.com/office/drawing/2014/main" id="{676F4B93-0081-4BD2-B108-D717C46E4690}"/>
                  </a:ext>
                </a:extLst>
              </p:cNvPr>
              <p:cNvSpPr/>
              <p:nvPr/>
            </p:nvSpPr>
            <p:spPr>
              <a:xfrm>
                <a:off x="4547520" y="1757696"/>
                <a:ext cx="22327" cy="62993"/>
              </a:xfrm>
              <a:custGeom>
                <a:avLst/>
                <a:gdLst/>
                <a:ahLst/>
                <a:cxnLst/>
                <a:rect l="l" t="t" r="r" b="b"/>
                <a:pathLst>
                  <a:path w="739" h="2085" extrusionOk="0">
                    <a:moveTo>
                      <a:pt x="441" y="1"/>
                    </a:moveTo>
                    <a:lnTo>
                      <a:pt x="298" y="1"/>
                    </a:lnTo>
                    <a:lnTo>
                      <a:pt x="143" y="1"/>
                    </a:lnTo>
                    <a:lnTo>
                      <a:pt x="0" y="1"/>
                    </a:lnTo>
                    <a:lnTo>
                      <a:pt x="0" y="60"/>
                    </a:lnTo>
                    <a:lnTo>
                      <a:pt x="0" y="2025"/>
                    </a:lnTo>
                    <a:lnTo>
                      <a:pt x="0" y="2084"/>
                    </a:lnTo>
                    <a:lnTo>
                      <a:pt x="143" y="2084"/>
                    </a:lnTo>
                    <a:lnTo>
                      <a:pt x="298" y="2084"/>
                    </a:lnTo>
                    <a:lnTo>
                      <a:pt x="441" y="2084"/>
                    </a:lnTo>
                    <a:lnTo>
                      <a:pt x="595" y="2084"/>
                    </a:lnTo>
                    <a:lnTo>
                      <a:pt x="738" y="2084"/>
                    </a:lnTo>
                    <a:lnTo>
                      <a:pt x="738" y="2025"/>
                    </a:lnTo>
                    <a:lnTo>
                      <a:pt x="738" y="60"/>
                    </a:lnTo>
                    <a:lnTo>
                      <a:pt x="738" y="1"/>
                    </a:lnTo>
                    <a:lnTo>
                      <a:pt x="595" y="1"/>
                    </a:ln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1" name="Google Shape;193;p17">
                <a:extLst>
                  <a:ext uri="{FF2B5EF4-FFF2-40B4-BE49-F238E27FC236}">
                    <a16:creationId xmlns:a16="http://schemas.microsoft.com/office/drawing/2014/main" id="{8813C22F-B9F1-152F-4A1B-4DD31889398F}"/>
                  </a:ext>
                </a:extLst>
              </p:cNvPr>
              <p:cNvSpPr/>
              <p:nvPr/>
            </p:nvSpPr>
            <p:spPr>
              <a:xfrm>
                <a:off x="4547520" y="1838271"/>
                <a:ext cx="22327" cy="59035"/>
              </a:xfrm>
              <a:custGeom>
                <a:avLst/>
                <a:gdLst/>
                <a:ahLst/>
                <a:cxnLst/>
                <a:rect l="l" t="t" r="r" b="b"/>
                <a:pathLst>
                  <a:path w="739" h="1954" extrusionOk="0">
                    <a:moveTo>
                      <a:pt x="476" y="12"/>
                    </a:moveTo>
                    <a:cubicBezTo>
                      <a:pt x="441" y="0"/>
                      <a:pt x="405" y="0"/>
                      <a:pt x="369" y="0"/>
                    </a:cubicBezTo>
                    <a:cubicBezTo>
                      <a:pt x="333" y="0"/>
                      <a:pt x="310" y="0"/>
                      <a:pt x="274" y="12"/>
                    </a:cubicBezTo>
                    <a:lnTo>
                      <a:pt x="143" y="12"/>
                    </a:lnTo>
                    <a:lnTo>
                      <a:pt x="0" y="12"/>
                    </a:lnTo>
                    <a:lnTo>
                      <a:pt x="0" y="1953"/>
                    </a:lnTo>
                    <a:lnTo>
                      <a:pt x="143" y="1953"/>
                    </a:lnTo>
                    <a:lnTo>
                      <a:pt x="298" y="1953"/>
                    </a:lnTo>
                    <a:lnTo>
                      <a:pt x="357" y="1953"/>
                    </a:lnTo>
                    <a:cubicBezTo>
                      <a:pt x="369" y="1953"/>
                      <a:pt x="369" y="1953"/>
                      <a:pt x="369" y="1953"/>
                    </a:cubicBezTo>
                    <a:cubicBezTo>
                      <a:pt x="381" y="1953"/>
                      <a:pt x="381" y="1953"/>
                      <a:pt x="393" y="1953"/>
                    </a:cubicBezTo>
                    <a:lnTo>
                      <a:pt x="441" y="1953"/>
                    </a:lnTo>
                    <a:lnTo>
                      <a:pt x="595" y="1953"/>
                    </a:lnTo>
                    <a:lnTo>
                      <a:pt x="738" y="1953"/>
                    </a:lnTo>
                    <a:lnTo>
                      <a:pt x="738" y="12"/>
                    </a:lnTo>
                    <a:lnTo>
                      <a:pt x="595" y="12"/>
                    </a:ln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2" name="Google Shape;194;p17">
                <a:extLst>
                  <a:ext uri="{FF2B5EF4-FFF2-40B4-BE49-F238E27FC236}">
                    <a16:creationId xmlns:a16="http://schemas.microsoft.com/office/drawing/2014/main" id="{70F216BD-5236-572C-588D-6F2F97E44C79}"/>
                  </a:ext>
                </a:extLst>
              </p:cNvPr>
              <p:cNvSpPr/>
              <p:nvPr/>
            </p:nvSpPr>
            <p:spPr>
              <a:xfrm>
                <a:off x="4547520" y="1915251"/>
                <a:ext cx="22327" cy="60455"/>
              </a:xfrm>
              <a:custGeom>
                <a:avLst/>
                <a:gdLst/>
                <a:ahLst/>
                <a:cxnLst/>
                <a:rect l="l" t="t" r="r" b="b"/>
                <a:pathLst>
                  <a:path w="739" h="2001" extrusionOk="0">
                    <a:moveTo>
                      <a:pt x="441" y="0"/>
                    </a:moveTo>
                    <a:lnTo>
                      <a:pt x="298" y="0"/>
                    </a:lnTo>
                    <a:lnTo>
                      <a:pt x="143" y="0"/>
                    </a:lnTo>
                    <a:lnTo>
                      <a:pt x="0" y="0"/>
                    </a:lnTo>
                    <a:lnTo>
                      <a:pt x="0" y="48"/>
                    </a:lnTo>
                    <a:lnTo>
                      <a:pt x="0" y="1929"/>
                    </a:lnTo>
                    <a:lnTo>
                      <a:pt x="143" y="1929"/>
                    </a:lnTo>
                    <a:lnTo>
                      <a:pt x="179" y="1929"/>
                    </a:lnTo>
                    <a:cubicBezTo>
                      <a:pt x="226" y="1977"/>
                      <a:pt x="298" y="2001"/>
                      <a:pt x="369" y="2001"/>
                    </a:cubicBezTo>
                    <a:cubicBezTo>
                      <a:pt x="453" y="2001"/>
                      <a:pt x="512" y="1977"/>
                      <a:pt x="572" y="1929"/>
                    </a:cubicBezTo>
                    <a:lnTo>
                      <a:pt x="595" y="1929"/>
                    </a:lnTo>
                    <a:lnTo>
                      <a:pt x="738" y="1929"/>
                    </a:lnTo>
                    <a:lnTo>
                      <a:pt x="738" y="48"/>
                    </a:lnTo>
                    <a:lnTo>
                      <a:pt x="738" y="0"/>
                    </a:lnTo>
                    <a:lnTo>
                      <a:pt x="595" y="0"/>
                    </a:ln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3" name="Google Shape;195;p17">
                <a:extLst>
                  <a:ext uri="{FF2B5EF4-FFF2-40B4-BE49-F238E27FC236}">
                    <a16:creationId xmlns:a16="http://schemas.microsoft.com/office/drawing/2014/main" id="{11F7F50E-4F7A-7257-8DB0-7D480EF35520}"/>
                  </a:ext>
                </a:extLst>
              </p:cNvPr>
              <p:cNvSpPr/>
              <p:nvPr/>
            </p:nvSpPr>
            <p:spPr>
              <a:xfrm>
                <a:off x="4547520" y="1995101"/>
                <a:ext cx="22327" cy="59398"/>
              </a:xfrm>
              <a:custGeom>
                <a:avLst/>
                <a:gdLst/>
                <a:ahLst/>
                <a:cxnLst/>
                <a:rect l="l" t="t" r="r" b="b"/>
                <a:pathLst>
                  <a:path w="739" h="1966" extrusionOk="0">
                    <a:moveTo>
                      <a:pt x="512" y="36"/>
                    </a:moveTo>
                    <a:cubicBezTo>
                      <a:pt x="476" y="13"/>
                      <a:pt x="429" y="1"/>
                      <a:pt x="369" y="1"/>
                    </a:cubicBezTo>
                    <a:cubicBezTo>
                      <a:pt x="322" y="1"/>
                      <a:pt x="274" y="13"/>
                      <a:pt x="238" y="36"/>
                    </a:cubicBezTo>
                    <a:lnTo>
                      <a:pt x="143" y="36"/>
                    </a:lnTo>
                    <a:lnTo>
                      <a:pt x="0" y="36"/>
                    </a:lnTo>
                    <a:lnTo>
                      <a:pt x="0" y="1953"/>
                    </a:lnTo>
                    <a:lnTo>
                      <a:pt x="0" y="1965"/>
                    </a:lnTo>
                    <a:lnTo>
                      <a:pt x="143" y="1965"/>
                    </a:lnTo>
                    <a:lnTo>
                      <a:pt x="298" y="1965"/>
                    </a:lnTo>
                    <a:lnTo>
                      <a:pt x="441" y="1965"/>
                    </a:lnTo>
                    <a:lnTo>
                      <a:pt x="595" y="1965"/>
                    </a:lnTo>
                    <a:lnTo>
                      <a:pt x="738" y="1965"/>
                    </a:lnTo>
                    <a:lnTo>
                      <a:pt x="738" y="1953"/>
                    </a:lnTo>
                    <a:lnTo>
                      <a:pt x="738" y="36"/>
                    </a:lnTo>
                    <a:lnTo>
                      <a:pt x="595" y="36"/>
                    </a:ln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4" name="Google Shape;196;p17">
                <a:extLst>
                  <a:ext uri="{FF2B5EF4-FFF2-40B4-BE49-F238E27FC236}">
                    <a16:creationId xmlns:a16="http://schemas.microsoft.com/office/drawing/2014/main" id="{0502520C-87BA-AE21-AE10-3DC87B4F2B56}"/>
                  </a:ext>
                </a:extLst>
              </p:cNvPr>
              <p:cNvSpPr/>
              <p:nvPr/>
            </p:nvSpPr>
            <p:spPr>
              <a:xfrm>
                <a:off x="4547520" y="2072443"/>
                <a:ext cx="22690" cy="60093"/>
              </a:xfrm>
              <a:custGeom>
                <a:avLst/>
                <a:gdLst/>
                <a:ahLst/>
                <a:cxnLst/>
                <a:rect l="l" t="t" r="r" b="b"/>
                <a:pathLst>
                  <a:path w="751" h="1989" extrusionOk="0">
                    <a:moveTo>
                      <a:pt x="441" y="0"/>
                    </a:moveTo>
                    <a:lnTo>
                      <a:pt x="298" y="0"/>
                    </a:lnTo>
                    <a:lnTo>
                      <a:pt x="143" y="0"/>
                    </a:lnTo>
                    <a:lnTo>
                      <a:pt x="0" y="0"/>
                    </a:lnTo>
                    <a:lnTo>
                      <a:pt x="0" y="36"/>
                    </a:lnTo>
                    <a:lnTo>
                      <a:pt x="0" y="1941"/>
                    </a:lnTo>
                    <a:lnTo>
                      <a:pt x="143" y="1941"/>
                    </a:lnTo>
                    <a:lnTo>
                      <a:pt x="202" y="1941"/>
                    </a:lnTo>
                    <a:cubicBezTo>
                      <a:pt x="250" y="1965"/>
                      <a:pt x="310" y="1989"/>
                      <a:pt x="369" y="1989"/>
                    </a:cubicBezTo>
                    <a:cubicBezTo>
                      <a:pt x="441" y="1989"/>
                      <a:pt x="500" y="1965"/>
                      <a:pt x="548" y="1941"/>
                    </a:cubicBezTo>
                    <a:lnTo>
                      <a:pt x="595" y="1941"/>
                    </a:lnTo>
                    <a:lnTo>
                      <a:pt x="750" y="1941"/>
                    </a:lnTo>
                    <a:lnTo>
                      <a:pt x="750" y="36"/>
                    </a:lnTo>
                    <a:lnTo>
                      <a:pt x="750" y="0"/>
                    </a:lnTo>
                    <a:lnTo>
                      <a:pt x="595" y="0"/>
                    </a:ln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2" name="Google Shape;197;p17">
              <a:extLst>
                <a:ext uri="{FF2B5EF4-FFF2-40B4-BE49-F238E27FC236}">
                  <a16:creationId xmlns:a16="http://schemas.microsoft.com/office/drawing/2014/main" id="{BC14ED4B-B5ED-8034-5C76-7A8A7204B293}"/>
                </a:ext>
              </a:extLst>
            </p:cNvPr>
            <p:cNvSpPr/>
            <p:nvPr/>
          </p:nvSpPr>
          <p:spPr>
            <a:xfrm>
              <a:off x="4533643" y="2163441"/>
              <a:ext cx="95713" cy="95713"/>
            </a:xfrm>
            <a:custGeom>
              <a:avLst/>
              <a:gdLst/>
              <a:ahLst/>
              <a:cxnLst/>
              <a:rect l="l" t="t" r="r" b="b"/>
              <a:pathLst>
                <a:path w="3168" h="3168" extrusionOk="0">
                  <a:moveTo>
                    <a:pt x="3168" y="1584"/>
                  </a:moveTo>
                  <a:cubicBezTo>
                    <a:pt x="3168" y="2465"/>
                    <a:pt x="2465" y="3168"/>
                    <a:pt x="1584" y="3168"/>
                  </a:cubicBezTo>
                  <a:cubicBezTo>
                    <a:pt x="715" y="3168"/>
                    <a:pt x="1" y="2465"/>
                    <a:pt x="1" y="1584"/>
                  </a:cubicBezTo>
                  <a:cubicBezTo>
                    <a:pt x="1" y="715"/>
                    <a:pt x="715" y="1"/>
                    <a:pt x="1584" y="1"/>
                  </a:cubicBezTo>
                  <a:cubicBezTo>
                    <a:pt x="2465" y="1"/>
                    <a:pt x="3168" y="715"/>
                    <a:pt x="3168" y="1584"/>
                  </a:cubicBez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3" name="Google Shape;198;p17">
              <a:extLst>
                <a:ext uri="{FF2B5EF4-FFF2-40B4-BE49-F238E27FC236}">
                  <a16:creationId xmlns:a16="http://schemas.microsoft.com/office/drawing/2014/main" id="{E921A4A4-3C31-C693-0E7A-DC834CD5C032}"/>
                </a:ext>
              </a:extLst>
            </p:cNvPr>
            <p:cNvSpPr/>
            <p:nvPr/>
          </p:nvSpPr>
          <p:spPr>
            <a:xfrm>
              <a:off x="4252516" y="680375"/>
              <a:ext cx="657968" cy="747518"/>
            </a:xfrm>
            <a:custGeom>
              <a:avLst/>
              <a:gdLst/>
              <a:ahLst/>
              <a:cxnLst/>
              <a:rect l="l" t="t" r="r" b="b"/>
              <a:pathLst>
                <a:path w="21778" h="24742" extrusionOk="0">
                  <a:moveTo>
                    <a:pt x="20837" y="5537"/>
                  </a:moveTo>
                  <a:lnTo>
                    <a:pt x="11836" y="334"/>
                  </a:lnTo>
                  <a:cubicBezTo>
                    <a:pt x="11252" y="0"/>
                    <a:pt x="10526" y="0"/>
                    <a:pt x="9943" y="334"/>
                  </a:cubicBezTo>
                  <a:lnTo>
                    <a:pt x="941" y="5537"/>
                  </a:lnTo>
                  <a:cubicBezTo>
                    <a:pt x="358" y="5882"/>
                    <a:pt x="1" y="6501"/>
                    <a:pt x="1" y="7168"/>
                  </a:cubicBezTo>
                  <a:lnTo>
                    <a:pt x="1" y="17574"/>
                  </a:lnTo>
                  <a:cubicBezTo>
                    <a:pt x="1" y="18253"/>
                    <a:pt x="358" y="18872"/>
                    <a:pt x="941" y="19205"/>
                  </a:cubicBezTo>
                  <a:lnTo>
                    <a:pt x="9943" y="24408"/>
                  </a:lnTo>
                  <a:cubicBezTo>
                    <a:pt x="10526" y="24741"/>
                    <a:pt x="11252" y="24741"/>
                    <a:pt x="11836" y="24408"/>
                  </a:cubicBezTo>
                  <a:lnTo>
                    <a:pt x="20837" y="19205"/>
                  </a:lnTo>
                  <a:cubicBezTo>
                    <a:pt x="21420" y="18872"/>
                    <a:pt x="21777" y="18253"/>
                    <a:pt x="21777" y="17574"/>
                  </a:cubicBezTo>
                  <a:lnTo>
                    <a:pt x="21777" y="7168"/>
                  </a:lnTo>
                  <a:cubicBezTo>
                    <a:pt x="21777" y="6501"/>
                    <a:pt x="21420" y="5882"/>
                    <a:pt x="20837" y="5537"/>
                  </a:cubicBez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4" name="Google Shape;199;p17">
              <a:extLst>
                <a:ext uri="{FF2B5EF4-FFF2-40B4-BE49-F238E27FC236}">
                  <a16:creationId xmlns:a16="http://schemas.microsoft.com/office/drawing/2014/main" id="{77E217A1-D000-D6BE-E0A4-062E0748AB66}"/>
                </a:ext>
              </a:extLst>
            </p:cNvPr>
            <p:cNvSpPr/>
            <p:nvPr/>
          </p:nvSpPr>
          <p:spPr>
            <a:xfrm>
              <a:off x="4320509" y="759862"/>
              <a:ext cx="521981" cy="588630"/>
            </a:xfrm>
            <a:custGeom>
              <a:avLst/>
              <a:gdLst/>
              <a:ahLst/>
              <a:cxnLst/>
              <a:rect l="l" t="t" r="r" b="b"/>
              <a:pathLst>
                <a:path w="17277" h="19483" extrusionOk="0">
                  <a:moveTo>
                    <a:pt x="8638" y="1"/>
                  </a:moveTo>
                  <a:cubicBezTo>
                    <a:pt x="8373" y="1"/>
                    <a:pt x="8108" y="72"/>
                    <a:pt x="7870" y="215"/>
                  </a:cubicBezTo>
                  <a:lnTo>
                    <a:pt x="762" y="4311"/>
                  </a:lnTo>
                  <a:cubicBezTo>
                    <a:pt x="286" y="4585"/>
                    <a:pt x="0" y="5096"/>
                    <a:pt x="0" y="5644"/>
                  </a:cubicBezTo>
                  <a:lnTo>
                    <a:pt x="0" y="13836"/>
                  </a:lnTo>
                  <a:cubicBezTo>
                    <a:pt x="0" y="14395"/>
                    <a:pt x="286" y="14895"/>
                    <a:pt x="762" y="15181"/>
                  </a:cubicBezTo>
                  <a:lnTo>
                    <a:pt x="7870" y="19277"/>
                  </a:lnTo>
                  <a:cubicBezTo>
                    <a:pt x="8108" y="19414"/>
                    <a:pt x="8373" y="19482"/>
                    <a:pt x="8638" y="19482"/>
                  </a:cubicBezTo>
                  <a:cubicBezTo>
                    <a:pt x="8903" y="19482"/>
                    <a:pt x="9168" y="19414"/>
                    <a:pt x="9406" y="19277"/>
                  </a:cubicBezTo>
                  <a:lnTo>
                    <a:pt x="16502" y="15181"/>
                  </a:lnTo>
                  <a:cubicBezTo>
                    <a:pt x="16978" y="14895"/>
                    <a:pt x="17276" y="14395"/>
                    <a:pt x="17276" y="13836"/>
                  </a:cubicBezTo>
                  <a:lnTo>
                    <a:pt x="17276" y="5644"/>
                  </a:lnTo>
                  <a:cubicBezTo>
                    <a:pt x="17276" y="5096"/>
                    <a:pt x="16978" y="4585"/>
                    <a:pt x="16502" y="4311"/>
                  </a:cubicBezTo>
                  <a:lnTo>
                    <a:pt x="9406" y="215"/>
                  </a:lnTo>
                  <a:cubicBezTo>
                    <a:pt x="9168" y="72"/>
                    <a:pt x="8903" y="1"/>
                    <a:pt x="8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5" name="Google Shape;200;p17">
              <a:extLst>
                <a:ext uri="{FF2B5EF4-FFF2-40B4-BE49-F238E27FC236}">
                  <a16:creationId xmlns:a16="http://schemas.microsoft.com/office/drawing/2014/main" id="{C161B302-4D32-57E9-A65C-38631762A2C5}"/>
                </a:ext>
              </a:extLst>
            </p:cNvPr>
            <p:cNvGrpSpPr/>
            <p:nvPr/>
          </p:nvGrpSpPr>
          <p:grpSpPr>
            <a:xfrm>
              <a:off x="4444610" y="882159"/>
              <a:ext cx="273780" cy="327013"/>
              <a:chOff x="4421985" y="882159"/>
              <a:chExt cx="273780" cy="327013"/>
            </a:xfrm>
          </p:grpSpPr>
          <p:sp>
            <p:nvSpPr>
              <p:cNvPr id="14428" name="Google Shape;201;p17">
                <a:extLst>
                  <a:ext uri="{FF2B5EF4-FFF2-40B4-BE49-F238E27FC236}">
                    <a16:creationId xmlns:a16="http://schemas.microsoft.com/office/drawing/2014/main" id="{84A2C373-FF73-1A54-9F64-B1F64F77B207}"/>
                  </a:ext>
                </a:extLst>
              </p:cNvPr>
              <p:cNvSpPr/>
              <p:nvPr/>
            </p:nvSpPr>
            <p:spPr>
              <a:xfrm>
                <a:off x="4474688" y="952674"/>
                <a:ext cx="168374" cy="193541"/>
              </a:xfrm>
              <a:custGeom>
                <a:avLst/>
                <a:gdLst/>
                <a:ahLst/>
                <a:cxnLst/>
                <a:rect l="l" t="t" r="r" b="b"/>
                <a:pathLst>
                  <a:path w="5573" h="6406" extrusionOk="0">
                    <a:moveTo>
                      <a:pt x="2786" y="0"/>
                    </a:moveTo>
                    <a:cubicBezTo>
                      <a:pt x="1262" y="0"/>
                      <a:pt x="0" y="1251"/>
                      <a:pt x="0" y="2786"/>
                    </a:cubicBezTo>
                    <a:cubicBezTo>
                      <a:pt x="0" y="3584"/>
                      <a:pt x="357" y="4358"/>
                      <a:pt x="941" y="4870"/>
                    </a:cubicBezTo>
                    <a:cubicBezTo>
                      <a:pt x="1381" y="5311"/>
                      <a:pt x="1345" y="6251"/>
                      <a:pt x="1334" y="6263"/>
                    </a:cubicBezTo>
                    <a:cubicBezTo>
                      <a:pt x="1334" y="6311"/>
                      <a:pt x="1345" y="6334"/>
                      <a:pt x="1381" y="6370"/>
                    </a:cubicBezTo>
                    <a:cubicBezTo>
                      <a:pt x="1417" y="6406"/>
                      <a:pt x="1464" y="6406"/>
                      <a:pt x="1512" y="6406"/>
                    </a:cubicBezTo>
                    <a:lnTo>
                      <a:pt x="4060" y="6406"/>
                    </a:lnTo>
                    <a:cubicBezTo>
                      <a:pt x="4108" y="6406"/>
                      <a:pt x="4143" y="6406"/>
                      <a:pt x="4179" y="6370"/>
                    </a:cubicBezTo>
                    <a:cubicBezTo>
                      <a:pt x="4203" y="6346"/>
                      <a:pt x="4227" y="6311"/>
                      <a:pt x="4227" y="6251"/>
                    </a:cubicBezTo>
                    <a:cubicBezTo>
                      <a:pt x="4227" y="6239"/>
                      <a:pt x="4179" y="5311"/>
                      <a:pt x="4620" y="4870"/>
                    </a:cubicBezTo>
                    <a:cubicBezTo>
                      <a:pt x="4632" y="4858"/>
                      <a:pt x="4643" y="4846"/>
                      <a:pt x="4643" y="4846"/>
                    </a:cubicBezTo>
                    <a:cubicBezTo>
                      <a:pt x="5227" y="4310"/>
                      <a:pt x="5572" y="3560"/>
                      <a:pt x="5572" y="2786"/>
                    </a:cubicBezTo>
                    <a:cubicBezTo>
                      <a:pt x="5572" y="1251"/>
                      <a:pt x="4322" y="0"/>
                      <a:pt x="2786" y="0"/>
                    </a:cubicBez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9" name="Google Shape;202;p17">
                <a:extLst>
                  <a:ext uri="{FF2B5EF4-FFF2-40B4-BE49-F238E27FC236}">
                    <a16:creationId xmlns:a16="http://schemas.microsoft.com/office/drawing/2014/main" id="{DDA695FD-5BD5-3565-426D-E83B717FA155}"/>
                  </a:ext>
                </a:extLst>
              </p:cNvPr>
              <p:cNvSpPr/>
              <p:nvPr/>
            </p:nvSpPr>
            <p:spPr>
              <a:xfrm>
                <a:off x="4512634" y="1155183"/>
                <a:ext cx="92480" cy="22690"/>
              </a:xfrm>
              <a:custGeom>
                <a:avLst/>
                <a:gdLst/>
                <a:ahLst/>
                <a:cxnLst/>
                <a:rect l="l" t="t" r="r" b="b"/>
                <a:pathLst>
                  <a:path w="3061" h="751" extrusionOk="0">
                    <a:moveTo>
                      <a:pt x="2643" y="1"/>
                    </a:moveTo>
                    <a:lnTo>
                      <a:pt x="417" y="1"/>
                    </a:lnTo>
                    <a:cubicBezTo>
                      <a:pt x="191" y="1"/>
                      <a:pt x="0" y="143"/>
                      <a:pt x="0" y="370"/>
                    </a:cubicBezTo>
                    <a:cubicBezTo>
                      <a:pt x="0" y="608"/>
                      <a:pt x="191" y="751"/>
                      <a:pt x="417" y="751"/>
                    </a:cubicBezTo>
                    <a:lnTo>
                      <a:pt x="2631" y="751"/>
                    </a:lnTo>
                    <a:cubicBezTo>
                      <a:pt x="2870" y="751"/>
                      <a:pt x="3060" y="608"/>
                      <a:pt x="3060" y="370"/>
                    </a:cubicBezTo>
                    <a:cubicBezTo>
                      <a:pt x="3060" y="143"/>
                      <a:pt x="2870" y="1"/>
                      <a:pt x="2643" y="1"/>
                    </a:cubicBez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0" name="Google Shape;203;p17">
                <a:extLst>
                  <a:ext uri="{FF2B5EF4-FFF2-40B4-BE49-F238E27FC236}">
                    <a16:creationId xmlns:a16="http://schemas.microsoft.com/office/drawing/2014/main" id="{575AF5A0-75CD-1278-162F-7D1B80F865FF}"/>
                  </a:ext>
                </a:extLst>
              </p:cNvPr>
              <p:cNvSpPr/>
              <p:nvPr/>
            </p:nvSpPr>
            <p:spPr>
              <a:xfrm>
                <a:off x="4522710" y="1186845"/>
                <a:ext cx="72329" cy="22327"/>
              </a:xfrm>
              <a:custGeom>
                <a:avLst/>
                <a:gdLst/>
                <a:ahLst/>
                <a:cxnLst/>
                <a:rect l="l" t="t" r="r" b="b"/>
                <a:pathLst>
                  <a:path w="2394" h="739" extrusionOk="0">
                    <a:moveTo>
                      <a:pt x="1976" y="0"/>
                    </a:moveTo>
                    <a:lnTo>
                      <a:pt x="417" y="0"/>
                    </a:lnTo>
                    <a:cubicBezTo>
                      <a:pt x="191" y="0"/>
                      <a:pt x="0" y="131"/>
                      <a:pt x="0" y="369"/>
                    </a:cubicBezTo>
                    <a:cubicBezTo>
                      <a:pt x="0" y="596"/>
                      <a:pt x="191" y="739"/>
                      <a:pt x="417" y="739"/>
                    </a:cubicBezTo>
                    <a:lnTo>
                      <a:pt x="1976" y="739"/>
                    </a:lnTo>
                    <a:cubicBezTo>
                      <a:pt x="2203" y="739"/>
                      <a:pt x="2393" y="596"/>
                      <a:pt x="2393" y="369"/>
                    </a:cubicBezTo>
                    <a:cubicBezTo>
                      <a:pt x="2393" y="131"/>
                      <a:pt x="2203" y="0"/>
                      <a:pt x="1976" y="0"/>
                    </a:cubicBez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1" name="Google Shape;204;p17">
                <a:extLst>
                  <a:ext uri="{FF2B5EF4-FFF2-40B4-BE49-F238E27FC236}">
                    <a16:creationId xmlns:a16="http://schemas.microsoft.com/office/drawing/2014/main" id="{5C2CE720-0C3F-A531-7539-BC2A0E72DA35}"/>
                  </a:ext>
                </a:extLst>
              </p:cNvPr>
              <p:cNvGrpSpPr/>
              <p:nvPr/>
            </p:nvGrpSpPr>
            <p:grpSpPr>
              <a:xfrm>
                <a:off x="4421985" y="882159"/>
                <a:ext cx="273780" cy="105077"/>
                <a:chOff x="4498160" y="882159"/>
                <a:chExt cx="273780" cy="105077"/>
              </a:xfrm>
            </p:grpSpPr>
            <p:sp>
              <p:nvSpPr>
                <p:cNvPr id="14432" name="Google Shape;205;p17">
                  <a:extLst>
                    <a:ext uri="{FF2B5EF4-FFF2-40B4-BE49-F238E27FC236}">
                      <a16:creationId xmlns:a16="http://schemas.microsoft.com/office/drawing/2014/main" id="{AC1D7A78-1B46-C285-B9E3-226768D7643A}"/>
                    </a:ext>
                  </a:extLst>
                </p:cNvPr>
                <p:cNvSpPr/>
                <p:nvPr/>
              </p:nvSpPr>
              <p:spPr>
                <a:xfrm>
                  <a:off x="4628010" y="882159"/>
                  <a:ext cx="13716" cy="45349"/>
                </a:xfrm>
                <a:custGeom>
                  <a:avLst/>
                  <a:gdLst/>
                  <a:ahLst/>
                  <a:cxnLst/>
                  <a:rect l="l" t="t" r="r" b="b"/>
                  <a:pathLst>
                    <a:path w="454" h="1501" extrusionOk="0">
                      <a:moveTo>
                        <a:pt x="227" y="1501"/>
                      </a:moveTo>
                      <a:cubicBezTo>
                        <a:pt x="334" y="1501"/>
                        <a:pt x="453" y="1429"/>
                        <a:pt x="453" y="1334"/>
                      </a:cubicBezTo>
                      <a:lnTo>
                        <a:pt x="453" y="167"/>
                      </a:lnTo>
                      <a:cubicBezTo>
                        <a:pt x="453" y="84"/>
                        <a:pt x="322" y="1"/>
                        <a:pt x="227" y="1"/>
                      </a:cubicBezTo>
                      <a:cubicBezTo>
                        <a:pt x="144" y="1"/>
                        <a:pt x="1" y="84"/>
                        <a:pt x="1" y="167"/>
                      </a:cubicBezTo>
                      <a:lnTo>
                        <a:pt x="1" y="1334"/>
                      </a:lnTo>
                      <a:cubicBezTo>
                        <a:pt x="1" y="1429"/>
                        <a:pt x="144" y="1501"/>
                        <a:pt x="227" y="1501"/>
                      </a:cubicBez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3" name="Google Shape;206;p17">
                  <a:extLst>
                    <a:ext uri="{FF2B5EF4-FFF2-40B4-BE49-F238E27FC236}">
                      <a16:creationId xmlns:a16="http://schemas.microsoft.com/office/drawing/2014/main" id="{0F1CB1DF-6FE1-F7F9-D2ED-9D3C6F577B7A}"/>
                    </a:ext>
                  </a:extLst>
                </p:cNvPr>
                <p:cNvSpPr/>
                <p:nvPr/>
              </p:nvSpPr>
              <p:spPr>
                <a:xfrm>
                  <a:off x="4692421" y="906268"/>
                  <a:ext cx="31300" cy="40303"/>
                </a:xfrm>
                <a:custGeom>
                  <a:avLst/>
                  <a:gdLst/>
                  <a:ahLst/>
                  <a:cxnLst/>
                  <a:rect l="l" t="t" r="r" b="b"/>
                  <a:pathLst>
                    <a:path w="1036" h="1334" extrusionOk="0">
                      <a:moveTo>
                        <a:pt x="929" y="60"/>
                      </a:moveTo>
                      <a:cubicBezTo>
                        <a:pt x="846" y="0"/>
                        <a:pt x="750" y="36"/>
                        <a:pt x="703" y="108"/>
                      </a:cubicBezTo>
                      <a:lnTo>
                        <a:pt x="60" y="1060"/>
                      </a:lnTo>
                      <a:cubicBezTo>
                        <a:pt x="0" y="1143"/>
                        <a:pt x="24" y="1251"/>
                        <a:pt x="95" y="1310"/>
                      </a:cubicBezTo>
                      <a:cubicBezTo>
                        <a:pt x="131" y="1322"/>
                        <a:pt x="155" y="1334"/>
                        <a:pt x="191" y="1334"/>
                      </a:cubicBezTo>
                      <a:cubicBezTo>
                        <a:pt x="250" y="1334"/>
                        <a:pt x="298" y="1310"/>
                        <a:pt x="334" y="1251"/>
                      </a:cubicBezTo>
                      <a:lnTo>
                        <a:pt x="976" y="298"/>
                      </a:lnTo>
                      <a:cubicBezTo>
                        <a:pt x="1036" y="227"/>
                        <a:pt x="1012" y="120"/>
                        <a:pt x="929" y="60"/>
                      </a:cubicBez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4" name="Google Shape;207;p17">
                  <a:extLst>
                    <a:ext uri="{FF2B5EF4-FFF2-40B4-BE49-F238E27FC236}">
                      <a16:creationId xmlns:a16="http://schemas.microsoft.com/office/drawing/2014/main" id="{C949210F-A37F-20A4-9714-1CE7F412E3EF}"/>
                    </a:ext>
                  </a:extLst>
                </p:cNvPr>
                <p:cNvSpPr/>
                <p:nvPr/>
              </p:nvSpPr>
              <p:spPr>
                <a:xfrm>
                  <a:off x="4548885" y="904818"/>
                  <a:ext cx="30605" cy="40696"/>
                </a:xfrm>
                <a:custGeom>
                  <a:avLst/>
                  <a:gdLst/>
                  <a:ahLst/>
                  <a:cxnLst/>
                  <a:rect l="l" t="t" r="r" b="b"/>
                  <a:pathLst>
                    <a:path w="1013" h="1347" extrusionOk="0">
                      <a:moveTo>
                        <a:pt x="822" y="1346"/>
                      </a:moveTo>
                      <a:cubicBezTo>
                        <a:pt x="846" y="1346"/>
                        <a:pt x="882" y="1334"/>
                        <a:pt x="905" y="1311"/>
                      </a:cubicBezTo>
                      <a:cubicBezTo>
                        <a:pt x="989" y="1263"/>
                        <a:pt x="1013" y="1156"/>
                        <a:pt x="953" y="1072"/>
                      </a:cubicBezTo>
                      <a:lnTo>
                        <a:pt x="334" y="108"/>
                      </a:lnTo>
                      <a:cubicBezTo>
                        <a:pt x="286" y="25"/>
                        <a:pt x="179" y="1"/>
                        <a:pt x="96" y="48"/>
                      </a:cubicBezTo>
                      <a:cubicBezTo>
                        <a:pt x="12" y="108"/>
                        <a:pt x="1" y="215"/>
                        <a:pt x="48" y="298"/>
                      </a:cubicBezTo>
                      <a:lnTo>
                        <a:pt x="667" y="1263"/>
                      </a:lnTo>
                      <a:cubicBezTo>
                        <a:pt x="703" y="1322"/>
                        <a:pt x="763" y="1346"/>
                        <a:pt x="822" y="1346"/>
                      </a:cubicBez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5" name="Google Shape;208;p17">
                  <a:extLst>
                    <a:ext uri="{FF2B5EF4-FFF2-40B4-BE49-F238E27FC236}">
                      <a16:creationId xmlns:a16="http://schemas.microsoft.com/office/drawing/2014/main" id="{683410DB-9939-781F-078D-6319C3A8B726}"/>
                    </a:ext>
                  </a:extLst>
                </p:cNvPr>
                <p:cNvSpPr/>
                <p:nvPr/>
              </p:nvSpPr>
              <p:spPr>
                <a:xfrm>
                  <a:off x="4498160" y="959502"/>
                  <a:ext cx="42116" cy="27735"/>
                </a:xfrm>
                <a:custGeom>
                  <a:avLst/>
                  <a:gdLst/>
                  <a:ahLst/>
                  <a:cxnLst/>
                  <a:rect l="l" t="t" r="r" b="b"/>
                  <a:pathLst>
                    <a:path w="1394" h="918" extrusionOk="0">
                      <a:moveTo>
                        <a:pt x="1287" y="596"/>
                      </a:moveTo>
                      <a:lnTo>
                        <a:pt x="275" y="48"/>
                      </a:lnTo>
                      <a:cubicBezTo>
                        <a:pt x="191" y="1"/>
                        <a:pt x="84" y="36"/>
                        <a:pt x="48" y="120"/>
                      </a:cubicBezTo>
                      <a:cubicBezTo>
                        <a:pt x="1" y="191"/>
                        <a:pt x="25" y="310"/>
                        <a:pt x="120" y="346"/>
                      </a:cubicBezTo>
                      <a:lnTo>
                        <a:pt x="1132" y="894"/>
                      </a:lnTo>
                      <a:cubicBezTo>
                        <a:pt x="1156" y="905"/>
                        <a:pt x="1180" y="917"/>
                        <a:pt x="1203" y="917"/>
                      </a:cubicBezTo>
                      <a:cubicBezTo>
                        <a:pt x="1263" y="917"/>
                        <a:pt x="1322" y="882"/>
                        <a:pt x="1358" y="822"/>
                      </a:cubicBezTo>
                      <a:cubicBezTo>
                        <a:pt x="1394" y="751"/>
                        <a:pt x="1370" y="632"/>
                        <a:pt x="1287" y="596"/>
                      </a:cubicBez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6" name="Google Shape;209;p17">
                  <a:extLst>
                    <a:ext uri="{FF2B5EF4-FFF2-40B4-BE49-F238E27FC236}">
                      <a16:creationId xmlns:a16="http://schemas.microsoft.com/office/drawing/2014/main" id="{7E120ECD-C5C0-9A53-98D1-55CFF9BE461C}"/>
                    </a:ext>
                  </a:extLst>
                </p:cNvPr>
                <p:cNvSpPr/>
                <p:nvPr/>
              </p:nvSpPr>
              <p:spPr>
                <a:xfrm>
                  <a:off x="4729461" y="959502"/>
                  <a:ext cx="42479" cy="27735"/>
                </a:xfrm>
                <a:custGeom>
                  <a:avLst/>
                  <a:gdLst/>
                  <a:ahLst/>
                  <a:cxnLst/>
                  <a:rect l="l" t="t" r="r" b="b"/>
                  <a:pathLst>
                    <a:path w="1406" h="918" extrusionOk="0">
                      <a:moveTo>
                        <a:pt x="1370" y="120"/>
                      </a:moveTo>
                      <a:cubicBezTo>
                        <a:pt x="1322" y="36"/>
                        <a:pt x="1215" y="1"/>
                        <a:pt x="1132" y="48"/>
                      </a:cubicBezTo>
                      <a:lnTo>
                        <a:pt x="120" y="596"/>
                      </a:lnTo>
                      <a:cubicBezTo>
                        <a:pt x="36" y="632"/>
                        <a:pt x="1" y="751"/>
                        <a:pt x="48" y="822"/>
                      </a:cubicBezTo>
                      <a:cubicBezTo>
                        <a:pt x="72" y="882"/>
                        <a:pt x="131" y="917"/>
                        <a:pt x="191" y="917"/>
                      </a:cubicBezTo>
                      <a:cubicBezTo>
                        <a:pt x="227" y="917"/>
                        <a:pt x="251" y="905"/>
                        <a:pt x="274" y="894"/>
                      </a:cubicBezTo>
                      <a:lnTo>
                        <a:pt x="1298" y="346"/>
                      </a:lnTo>
                      <a:cubicBezTo>
                        <a:pt x="1382" y="310"/>
                        <a:pt x="1405" y="191"/>
                        <a:pt x="1370" y="120"/>
                      </a:cubicBezTo>
                      <a:close/>
                    </a:path>
                  </a:pathLst>
                </a:custGeom>
                <a:solidFill>
                  <a:srgbClr val="F75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26" name="Google Shape;210;p17">
              <a:extLst>
                <a:ext uri="{FF2B5EF4-FFF2-40B4-BE49-F238E27FC236}">
                  <a16:creationId xmlns:a16="http://schemas.microsoft.com/office/drawing/2014/main" id="{78F649E8-72FD-F974-3279-5FCDECE2B8C2}"/>
                </a:ext>
              </a:extLst>
            </p:cNvPr>
            <p:cNvSpPr txBox="1"/>
            <p:nvPr/>
          </p:nvSpPr>
          <p:spPr>
            <a:xfrm>
              <a:off x="3639200" y="2906750"/>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Crescimento</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4427" name="Google Shape;211;p17">
              <a:extLst>
                <a:ext uri="{FF2B5EF4-FFF2-40B4-BE49-F238E27FC236}">
                  <a16:creationId xmlns:a16="http://schemas.microsoft.com/office/drawing/2014/main" id="{FC138F4E-08EA-98BC-B5BD-BAAB03980E1F}"/>
                </a:ext>
              </a:extLst>
            </p:cNvPr>
            <p:cNvSpPr txBox="1"/>
            <p:nvPr/>
          </p:nvSpPr>
          <p:spPr>
            <a:xfrm>
              <a:off x="3639200" y="3253600"/>
              <a:ext cx="18846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Avaliada em 500M USD</a:t>
              </a:r>
              <a:endParaRPr sz="1200" dirty="0">
                <a:solidFill>
                  <a:srgbClr val="434343"/>
                </a:solidFill>
                <a:latin typeface="Roboto"/>
                <a:ea typeface="Roboto"/>
                <a:cs typeface="Roboto"/>
                <a:sym typeface="Roboto"/>
              </a:endParaRPr>
            </a:p>
          </p:txBody>
        </p:sp>
      </p:grpSp>
      <p:grpSp>
        <p:nvGrpSpPr>
          <p:cNvPr id="14445" name="Google Shape;212;p17">
            <a:extLst>
              <a:ext uri="{FF2B5EF4-FFF2-40B4-BE49-F238E27FC236}">
                <a16:creationId xmlns:a16="http://schemas.microsoft.com/office/drawing/2014/main" id="{CF8FFB9E-00A2-8203-1278-68AD9D06591F}"/>
              </a:ext>
            </a:extLst>
          </p:cNvPr>
          <p:cNvGrpSpPr/>
          <p:nvPr/>
        </p:nvGrpSpPr>
        <p:grpSpPr>
          <a:xfrm>
            <a:off x="4816268" y="2645162"/>
            <a:ext cx="1884600" cy="3226693"/>
            <a:chOff x="4904688" y="1236425"/>
            <a:chExt cx="1884600" cy="3226693"/>
          </a:xfrm>
        </p:grpSpPr>
        <p:sp>
          <p:nvSpPr>
            <p:cNvPr id="14446" name="Google Shape;213;p17">
              <a:extLst>
                <a:ext uri="{FF2B5EF4-FFF2-40B4-BE49-F238E27FC236}">
                  <a16:creationId xmlns:a16="http://schemas.microsoft.com/office/drawing/2014/main" id="{BE22B427-3E57-0BAD-B934-AD25B336B34B}"/>
                </a:ext>
              </a:extLst>
            </p:cNvPr>
            <p:cNvSpPr/>
            <p:nvPr/>
          </p:nvSpPr>
          <p:spPr>
            <a:xfrm>
              <a:off x="5240976" y="2351932"/>
              <a:ext cx="1185659" cy="384212"/>
            </a:xfrm>
            <a:custGeom>
              <a:avLst/>
              <a:gdLst/>
              <a:ahLst/>
              <a:cxnLst/>
              <a:rect l="l" t="t" r="r" b="b"/>
              <a:pathLst>
                <a:path w="39244" h="12717" extrusionOk="0">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FFFFFF"/>
                  </a:solidFill>
                  <a:latin typeface="Fira Sans Extra Condensed"/>
                  <a:ea typeface="Fira Sans Extra Condensed"/>
                  <a:cs typeface="Fira Sans Extra Condensed"/>
                  <a:sym typeface="Fira Sans Extra Condensed"/>
                </a:rPr>
                <a:t>2019</a:t>
              </a:r>
              <a:endParaRPr sz="1700">
                <a:solidFill>
                  <a:srgbClr val="FFFFFF"/>
                </a:solidFill>
                <a:latin typeface="Fira Sans Extra Condensed"/>
                <a:ea typeface="Fira Sans Extra Condensed"/>
                <a:cs typeface="Fira Sans Extra Condensed"/>
                <a:sym typeface="Fira Sans Extra Condensed"/>
              </a:endParaRPr>
            </a:p>
          </p:txBody>
        </p:sp>
        <p:grpSp>
          <p:nvGrpSpPr>
            <p:cNvPr id="14447" name="Google Shape;214;p17">
              <a:extLst>
                <a:ext uri="{FF2B5EF4-FFF2-40B4-BE49-F238E27FC236}">
                  <a16:creationId xmlns:a16="http://schemas.microsoft.com/office/drawing/2014/main" id="{7C91E738-D422-F065-58AF-1614E05D464C}"/>
                </a:ext>
              </a:extLst>
            </p:cNvPr>
            <p:cNvGrpSpPr/>
            <p:nvPr/>
          </p:nvGrpSpPr>
          <p:grpSpPr>
            <a:xfrm>
              <a:off x="5824064" y="3003358"/>
              <a:ext cx="22690" cy="608315"/>
              <a:chOff x="5824064" y="3003358"/>
              <a:chExt cx="22690" cy="608315"/>
            </a:xfrm>
          </p:grpSpPr>
          <p:sp>
            <p:nvSpPr>
              <p:cNvPr id="14460" name="Google Shape;215;p17">
                <a:extLst>
                  <a:ext uri="{FF2B5EF4-FFF2-40B4-BE49-F238E27FC236}">
                    <a16:creationId xmlns:a16="http://schemas.microsoft.com/office/drawing/2014/main" id="{2BFA56D6-25CF-96AF-6995-29FE4EFD65D9}"/>
                  </a:ext>
                </a:extLst>
              </p:cNvPr>
              <p:cNvSpPr/>
              <p:nvPr/>
            </p:nvSpPr>
            <p:spPr>
              <a:xfrm>
                <a:off x="5824064" y="3081788"/>
                <a:ext cx="22690" cy="60818"/>
              </a:xfrm>
              <a:custGeom>
                <a:avLst/>
                <a:gdLst/>
                <a:ahLst/>
                <a:cxnLst/>
                <a:rect l="l" t="t" r="r" b="b"/>
                <a:pathLst>
                  <a:path w="751" h="2013" extrusionOk="0">
                    <a:moveTo>
                      <a:pt x="381" y="0"/>
                    </a:moveTo>
                    <a:cubicBezTo>
                      <a:pt x="310" y="0"/>
                      <a:pt x="238" y="36"/>
                      <a:pt x="179" y="84"/>
                    </a:cubicBezTo>
                    <a:lnTo>
                      <a:pt x="0" y="84"/>
                    </a:lnTo>
                    <a:lnTo>
                      <a:pt x="0" y="369"/>
                    </a:lnTo>
                    <a:lnTo>
                      <a:pt x="0" y="1024"/>
                    </a:lnTo>
                    <a:lnTo>
                      <a:pt x="0" y="1679"/>
                    </a:lnTo>
                    <a:lnTo>
                      <a:pt x="0" y="2012"/>
                    </a:lnTo>
                    <a:lnTo>
                      <a:pt x="750" y="2012"/>
                    </a:lnTo>
                    <a:lnTo>
                      <a:pt x="750" y="1524"/>
                    </a:lnTo>
                    <a:lnTo>
                      <a:pt x="750" y="869"/>
                    </a:lnTo>
                    <a:lnTo>
                      <a:pt x="750" y="215"/>
                    </a:lnTo>
                    <a:lnTo>
                      <a:pt x="750" y="84"/>
                    </a:lnTo>
                    <a:lnTo>
                      <a:pt x="584" y="84"/>
                    </a:lnTo>
                    <a:cubicBezTo>
                      <a:pt x="536" y="36"/>
                      <a:pt x="465" y="0"/>
                      <a:pt x="38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1" name="Google Shape;216;p17">
                <a:extLst>
                  <a:ext uri="{FF2B5EF4-FFF2-40B4-BE49-F238E27FC236}">
                    <a16:creationId xmlns:a16="http://schemas.microsoft.com/office/drawing/2014/main" id="{E4509C47-AC86-4FDF-998A-7487B1933A05}"/>
                  </a:ext>
                </a:extLst>
              </p:cNvPr>
              <p:cNvSpPr/>
              <p:nvPr/>
            </p:nvSpPr>
            <p:spPr>
              <a:xfrm>
                <a:off x="5824064" y="3551913"/>
                <a:ext cx="22690" cy="59760"/>
              </a:xfrm>
              <a:custGeom>
                <a:avLst/>
                <a:gdLst/>
                <a:ahLst/>
                <a:cxnLst/>
                <a:rect l="l" t="t" r="r" b="b"/>
                <a:pathLst>
                  <a:path w="751" h="1978" extrusionOk="0">
                    <a:moveTo>
                      <a:pt x="0" y="1"/>
                    </a:moveTo>
                    <a:lnTo>
                      <a:pt x="0" y="501"/>
                    </a:lnTo>
                    <a:lnTo>
                      <a:pt x="0" y="1156"/>
                    </a:lnTo>
                    <a:lnTo>
                      <a:pt x="0" y="1811"/>
                    </a:lnTo>
                    <a:lnTo>
                      <a:pt x="0" y="1930"/>
                    </a:lnTo>
                    <a:lnTo>
                      <a:pt x="215" y="1930"/>
                    </a:lnTo>
                    <a:cubicBezTo>
                      <a:pt x="262" y="1965"/>
                      <a:pt x="322" y="1977"/>
                      <a:pt x="381" y="1977"/>
                    </a:cubicBezTo>
                    <a:cubicBezTo>
                      <a:pt x="441" y="1977"/>
                      <a:pt x="500" y="1965"/>
                      <a:pt x="548" y="1930"/>
                    </a:cubicBezTo>
                    <a:lnTo>
                      <a:pt x="750" y="1930"/>
                    </a:lnTo>
                    <a:lnTo>
                      <a:pt x="750" y="1656"/>
                    </a:lnTo>
                    <a:lnTo>
                      <a:pt x="750" y="1001"/>
                    </a:lnTo>
                    <a:lnTo>
                      <a:pt x="750" y="346"/>
                    </a:lnTo>
                    <a:lnTo>
                      <a:pt x="750"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2" name="Google Shape;217;p17">
                <a:extLst>
                  <a:ext uri="{FF2B5EF4-FFF2-40B4-BE49-F238E27FC236}">
                    <a16:creationId xmlns:a16="http://schemas.microsoft.com/office/drawing/2014/main" id="{139B505A-35F8-4D05-E2CF-417B846C340C}"/>
                  </a:ext>
                </a:extLst>
              </p:cNvPr>
              <p:cNvSpPr/>
              <p:nvPr/>
            </p:nvSpPr>
            <p:spPr>
              <a:xfrm>
                <a:off x="5824064" y="3474239"/>
                <a:ext cx="22690" cy="59730"/>
              </a:xfrm>
              <a:custGeom>
                <a:avLst/>
                <a:gdLst/>
                <a:ahLst/>
                <a:cxnLst/>
                <a:rect l="l" t="t" r="r" b="b"/>
                <a:pathLst>
                  <a:path w="751" h="1977" extrusionOk="0">
                    <a:moveTo>
                      <a:pt x="381" y="0"/>
                    </a:moveTo>
                    <a:cubicBezTo>
                      <a:pt x="334" y="0"/>
                      <a:pt x="274" y="12"/>
                      <a:pt x="238" y="36"/>
                    </a:cubicBezTo>
                    <a:lnTo>
                      <a:pt x="0" y="36"/>
                    </a:lnTo>
                    <a:lnTo>
                      <a:pt x="0" y="464"/>
                    </a:lnTo>
                    <a:lnTo>
                      <a:pt x="0" y="1119"/>
                    </a:lnTo>
                    <a:lnTo>
                      <a:pt x="0" y="1762"/>
                    </a:lnTo>
                    <a:lnTo>
                      <a:pt x="0" y="1976"/>
                    </a:lnTo>
                    <a:lnTo>
                      <a:pt x="750" y="1976"/>
                    </a:lnTo>
                    <a:lnTo>
                      <a:pt x="750" y="1619"/>
                    </a:lnTo>
                    <a:lnTo>
                      <a:pt x="750" y="964"/>
                    </a:lnTo>
                    <a:lnTo>
                      <a:pt x="750" y="310"/>
                    </a:lnTo>
                    <a:lnTo>
                      <a:pt x="750" y="36"/>
                    </a:lnTo>
                    <a:lnTo>
                      <a:pt x="536" y="36"/>
                    </a:lnTo>
                    <a:cubicBezTo>
                      <a:pt x="488" y="12"/>
                      <a:pt x="441" y="0"/>
                      <a:pt x="38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3" name="Google Shape;218;p17">
                <a:extLst>
                  <a:ext uri="{FF2B5EF4-FFF2-40B4-BE49-F238E27FC236}">
                    <a16:creationId xmlns:a16="http://schemas.microsoft.com/office/drawing/2014/main" id="{AB9B8E68-4C85-47D4-72D6-84CF4C5E4DFD}"/>
                  </a:ext>
                </a:extLst>
              </p:cNvPr>
              <p:cNvSpPr/>
              <p:nvPr/>
            </p:nvSpPr>
            <p:spPr>
              <a:xfrm>
                <a:off x="5824064" y="3394359"/>
                <a:ext cx="22690" cy="60485"/>
              </a:xfrm>
              <a:custGeom>
                <a:avLst/>
                <a:gdLst/>
                <a:ahLst/>
                <a:cxnLst/>
                <a:rect l="l" t="t" r="r" b="b"/>
                <a:pathLst>
                  <a:path w="751" h="2002" extrusionOk="0">
                    <a:moveTo>
                      <a:pt x="0" y="1"/>
                    </a:moveTo>
                    <a:lnTo>
                      <a:pt x="0" y="489"/>
                    </a:lnTo>
                    <a:lnTo>
                      <a:pt x="0" y="1144"/>
                    </a:lnTo>
                    <a:lnTo>
                      <a:pt x="0" y="1799"/>
                    </a:lnTo>
                    <a:lnTo>
                      <a:pt x="0" y="1942"/>
                    </a:lnTo>
                    <a:lnTo>
                      <a:pt x="191" y="1942"/>
                    </a:lnTo>
                    <a:cubicBezTo>
                      <a:pt x="238" y="1977"/>
                      <a:pt x="310" y="2001"/>
                      <a:pt x="381" y="2001"/>
                    </a:cubicBezTo>
                    <a:cubicBezTo>
                      <a:pt x="453" y="2001"/>
                      <a:pt x="524" y="1977"/>
                      <a:pt x="572" y="1942"/>
                    </a:cubicBezTo>
                    <a:lnTo>
                      <a:pt x="750" y="1942"/>
                    </a:lnTo>
                    <a:lnTo>
                      <a:pt x="750" y="1644"/>
                    </a:lnTo>
                    <a:lnTo>
                      <a:pt x="750" y="989"/>
                    </a:lnTo>
                    <a:lnTo>
                      <a:pt x="750" y="334"/>
                    </a:lnTo>
                    <a:lnTo>
                      <a:pt x="750"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4" name="Google Shape;219;p17">
                <a:extLst>
                  <a:ext uri="{FF2B5EF4-FFF2-40B4-BE49-F238E27FC236}">
                    <a16:creationId xmlns:a16="http://schemas.microsoft.com/office/drawing/2014/main" id="{8E77504E-D2E3-B987-C820-81733C436A7B}"/>
                  </a:ext>
                </a:extLst>
              </p:cNvPr>
              <p:cNvSpPr/>
              <p:nvPr/>
            </p:nvSpPr>
            <p:spPr>
              <a:xfrm>
                <a:off x="5824064" y="3317379"/>
                <a:ext cx="22690" cy="59035"/>
              </a:xfrm>
              <a:custGeom>
                <a:avLst/>
                <a:gdLst/>
                <a:ahLst/>
                <a:cxnLst/>
                <a:rect l="l" t="t" r="r" b="b"/>
                <a:pathLst>
                  <a:path w="751" h="1954" extrusionOk="0">
                    <a:moveTo>
                      <a:pt x="381" y="1"/>
                    </a:moveTo>
                    <a:cubicBezTo>
                      <a:pt x="346" y="1"/>
                      <a:pt x="298" y="1"/>
                      <a:pt x="262" y="25"/>
                    </a:cubicBezTo>
                    <a:lnTo>
                      <a:pt x="0" y="25"/>
                    </a:lnTo>
                    <a:lnTo>
                      <a:pt x="0" y="418"/>
                    </a:lnTo>
                    <a:lnTo>
                      <a:pt x="0" y="1072"/>
                    </a:lnTo>
                    <a:lnTo>
                      <a:pt x="0" y="1727"/>
                    </a:lnTo>
                    <a:lnTo>
                      <a:pt x="0" y="1954"/>
                    </a:lnTo>
                    <a:lnTo>
                      <a:pt x="750" y="1954"/>
                    </a:lnTo>
                    <a:lnTo>
                      <a:pt x="750" y="1573"/>
                    </a:lnTo>
                    <a:lnTo>
                      <a:pt x="750" y="918"/>
                    </a:lnTo>
                    <a:lnTo>
                      <a:pt x="750" y="263"/>
                    </a:lnTo>
                    <a:lnTo>
                      <a:pt x="750" y="25"/>
                    </a:lnTo>
                    <a:lnTo>
                      <a:pt x="500" y="25"/>
                    </a:lnTo>
                    <a:cubicBezTo>
                      <a:pt x="465" y="1"/>
                      <a:pt x="429" y="1"/>
                      <a:pt x="381"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5" name="Google Shape;220;p17">
                <a:extLst>
                  <a:ext uri="{FF2B5EF4-FFF2-40B4-BE49-F238E27FC236}">
                    <a16:creationId xmlns:a16="http://schemas.microsoft.com/office/drawing/2014/main" id="{1B5330FD-7BBA-D303-8D63-F4BCA60F61BD}"/>
                  </a:ext>
                </a:extLst>
              </p:cNvPr>
              <p:cNvSpPr/>
              <p:nvPr/>
            </p:nvSpPr>
            <p:spPr>
              <a:xfrm>
                <a:off x="5824064" y="3237167"/>
                <a:ext cx="22690" cy="62993"/>
              </a:xfrm>
              <a:custGeom>
                <a:avLst/>
                <a:gdLst/>
                <a:ahLst/>
                <a:cxnLst/>
                <a:rect l="l" t="t" r="r" b="b"/>
                <a:pathLst>
                  <a:path w="751" h="2085" extrusionOk="0">
                    <a:moveTo>
                      <a:pt x="0" y="1"/>
                    </a:moveTo>
                    <a:lnTo>
                      <a:pt x="0" y="453"/>
                    </a:lnTo>
                    <a:lnTo>
                      <a:pt x="0" y="1108"/>
                    </a:lnTo>
                    <a:lnTo>
                      <a:pt x="0" y="1763"/>
                    </a:lnTo>
                    <a:lnTo>
                      <a:pt x="0" y="2084"/>
                    </a:lnTo>
                    <a:lnTo>
                      <a:pt x="750" y="2084"/>
                    </a:lnTo>
                    <a:lnTo>
                      <a:pt x="750" y="1608"/>
                    </a:lnTo>
                    <a:lnTo>
                      <a:pt x="750" y="953"/>
                    </a:lnTo>
                    <a:lnTo>
                      <a:pt x="750" y="298"/>
                    </a:lnTo>
                    <a:lnTo>
                      <a:pt x="750"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6" name="Google Shape;221;p17">
                <a:extLst>
                  <a:ext uri="{FF2B5EF4-FFF2-40B4-BE49-F238E27FC236}">
                    <a16:creationId xmlns:a16="http://schemas.microsoft.com/office/drawing/2014/main" id="{4D67A488-B154-413C-7FAF-93901E2AC2CC}"/>
                  </a:ext>
                </a:extLst>
              </p:cNvPr>
              <p:cNvSpPr/>
              <p:nvPr/>
            </p:nvSpPr>
            <p:spPr>
              <a:xfrm>
                <a:off x="5824064" y="3160187"/>
                <a:ext cx="22690" cy="59398"/>
              </a:xfrm>
              <a:custGeom>
                <a:avLst/>
                <a:gdLst/>
                <a:ahLst/>
                <a:cxnLst/>
                <a:rect l="l" t="t" r="r" b="b"/>
                <a:pathLst>
                  <a:path w="751" h="1966" extrusionOk="0">
                    <a:moveTo>
                      <a:pt x="381" y="1"/>
                    </a:moveTo>
                    <a:cubicBezTo>
                      <a:pt x="357" y="1"/>
                      <a:pt x="334" y="13"/>
                      <a:pt x="322" y="13"/>
                    </a:cubicBezTo>
                    <a:lnTo>
                      <a:pt x="0" y="13"/>
                    </a:lnTo>
                    <a:lnTo>
                      <a:pt x="0" y="394"/>
                    </a:lnTo>
                    <a:lnTo>
                      <a:pt x="0" y="1049"/>
                    </a:lnTo>
                    <a:lnTo>
                      <a:pt x="0" y="1692"/>
                    </a:lnTo>
                    <a:lnTo>
                      <a:pt x="0" y="1953"/>
                    </a:lnTo>
                    <a:lnTo>
                      <a:pt x="298" y="1953"/>
                    </a:lnTo>
                    <a:cubicBezTo>
                      <a:pt x="322" y="1953"/>
                      <a:pt x="357" y="1965"/>
                      <a:pt x="381" y="1965"/>
                    </a:cubicBezTo>
                    <a:cubicBezTo>
                      <a:pt x="417" y="1965"/>
                      <a:pt x="441" y="1953"/>
                      <a:pt x="465" y="1953"/>
                    </a:cubicBezTo>
                    <a:lnTo>
                      <a:pt x="750" y="1953"/>
                    </a:lnTo>
                    <a:lnTo>
                      <a:pt x="750" y="1549"/>
                    </a:lnTo>
                    <a:lnTo>
                      <a:pt x="750" y="894"/>
                    </a:lnTo>
                    <a:lnTo>
                      <a:pt x="750" y="239"/>
                    </a:lnTo>
                    <a:lnTo>
                      <a:pt x="750" y="13"/>
                    </a:lnTo>
                    <a:lnTo>
                      <a:pt x="441" y="13"/>
                    </a:lnTo>
                    <a:cubicBezTo>
                      <a:pt x="429" y="13"/>
                      <a:pt x="405" y="1"/>
                      <a:pt x="381"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7" name="Google Shape;222;p17">
                <a:extLst>
                  <a:ext uri="{FF2B5EF4-FFF2-40B4-BE49-F238E27FC236}">
                    <a16:creationId xmlns:a16="http://schemas.microsoft.com/office/drawing/2014/main" id="{15722986-D3DE-B284-86AB-166A2ED43D2C}"/>
                  </a:ext>
                </a:extLst>
              </p:cNvPr>
              <p:cNvSpPr/>
              <p:nvPr/>
            </p:nvSpPr>
            <p:spPr>
              <a:xfrm>
                <a:off x="5824064" y="3003358"/>
                <a:ext cx="22690" cy="59035"/>
              </a:xfrm>
              <a:custGeom>
                <a:avLst/>
                <a:gdLst/>
                <a:ahLst/>
                <a:cxnLst/>
                <a:rect l="l" t="t" r="r" b="b"/>
                <a:pathLst>
                  <a:path w="751" h="1954" extrusionOk="0">
                    <a:moveTo>
                      <a:pt x="0" y="1"/>
                    </a:moveTo>
                    <a:lnTo>
                      <a:pt x="0" y="346"/>
                    </a:lnTo>
                    <a:lnTo>
                      <a:pt x="0" y="1001"/>
                    </a:lnTo>
                    <a:lnTo>
                      <a:pt x="0" y="1656"/>
                    </a:lnTo>
                    <a:lnTo>
                      <a:pt x="0" y="1930"/>
                    </a:lnTo>
                    <a:lnTo>
                      <a:pt x="250" y="1930"/>
                    </a:lnTo>
                    <a:cubicBezTo>
                      <a:pt x="286" y="1953"/>
                      <a:pt x="334" y="1953"/>
                      <a:pt x="381" y="1953"/>
                    </a:cubicBezTo>
                    <a:cubicBezTo>
                      <a:pt x="429" y="1953"/>
                      <a:pt x="476" y="1953"/>
                      <a:pt x="512" y="1930"/>
                    </a:cubicBezTo>
                    <a:lnTo>
                      <a:pt x="750" y="1930"/>
                    </a:lnTo>
                    <a:lnTo>
                      <a:pt x="750" y="1501"/>
                    </a:lnTo>
                    <a:lnTo>
                      <a:pt x="750" y="846"/>
                    </a:lnTo>
                    <a:lnTo>
                      <a:pt x="750" y="191"/>
                    </a:lnTo>
                    <a:lnTo>
                      <a:pt x="750"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8" name="Google Shape;223;p17">
              <a:extLst>
                <a:ext uri="{FF2B5EF4-FFF2-40B4-BE49-F238E27FC236}">
                  <a16:creationId xmlns:a16="http://schemas.microsoft.com/office/drawing/2014/main" id="{AD7CF910-DFCA-4C03-79FE-61A8E4EE391C}"/>
                </a:ext>
              </a:extLst>
            </p:cNvPr>
            <p:cNvSpPr/>
            <p:nvPr/>
          </p:nvSpPr>
          <p:spPr>
            <a:xfrm>
              <a:off x="5787719" y="2876740"/>
              <a:ext cx="95713" cy="95713"/>
            </a:xfrm>
            <a:custGeom>
              <a:avLst/>
              <a:gdLst/>
              <a:ahLst/>
              <a:cxnLst/>
              <a:rect l="l" t="t" r="r" b="b"/>
              <a:pathLst>
                <a:path w="3168" h="3168" extrusionOk="0">
                  <a:moveTo>
                    <a:pt x="1584" y="1"/>
                  </a:moveTo>
                  <a:cubicBezTo>
                    <a:pt x="715" y="1"/>
                    <a:pt x="1" y="715"/>
                    <a:pt x="1" y="1584"/>
                  </a:cubicBezTo>
                  <a:cubicBezTo>
                    <a:pt x="1" y="2465"/>
                    <a:pt x="715" y="3168"/>
                    <a:pt x="1584" y="3168"/>
                  </a:cubicBezTo>
                  <a:cubicBezTo>
                    <a:pt x="2465" y="3168"/>
                    <a:pt x="3168" y="2465"/>
                    <a:pt x="3168" y="1584"/>
                  </a:cubicBezTo>
                  <a:cubicBezTo>
                    <a:pt x="3168" y="715"/>
                    <a:pt x="2465" y="1"/>
                    <a:pt x="1584"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9" name="Google Shape;224;p17">
              <a:extLst>
                <a:ext uri="{FF2B5EF4-FFF2-40B4-BE49-F238E27FC236}">
                  <a16:creationId xmlns:a16="http://schemas.microsoft.com/office/drawing/2014/main" id="{124DBC2F-5FCF-CBC4-FB1B-2BC0C3DAC067}"/>
                </a:ext>
              </a:extLst>
            </p:cNvPr>
            <p:cNvSpPr/>
            <p:nvPr/>
          </p:nvSpPr>
          <p:spPr>
            <a:xfrm>
              <a:off x="5506447" y="3720978"/>
              <a:ext cx="658300" cy="742140"/>
            </a:xfrm>
            <a:custGeom>
              <a:avLst/>
              <a:gdLst/>
              <a:ahLst/>
              <a:cxnLst/>
              <a:rect l="l" t="t" r="r" b="b"/>
              <a:pathLst>
                <a:path w="21789" h="24564" extrusionOk="0">
                  <a:moveTo>
                    <a:pt x="10894" y="1"/>
                  </a:moveTo>
                  <a:cubicBezTo>
                    <a:pt x="10570" y="1"/>
                    <a:pt x="10245" y="84"/>
                    <a:pt x="9954" y="251"/>
                  </a:cubicBezTo>
                  <a:lnTo>
                    <a:pt x="941" y="5454"/>
                  </a:lnTo>
                  <a:cubicBezTo>
                    <a:pt x="357" y="5787"/>
                    <a:pt x="0" y="6406"/>
                    <a:pt x="0" y="7085"/>
                  </a:cubicBezTo>
                  <a:lnTo>
                    <a:pt x="0" y="17479"/>
                  </a:lnTo>
                  <a:cubicBezTo>
                    <a:pt x="0" y="18158"/>
                    <a:pt x="357" y="18777"/>
                    <a:pt x="941" y="19110"/>
                  </a:cubicBezTo>
                  <a:lnTo>
                    <a:pt x="9954" y="24313"/>
                  </a:lnTo>
                  <a:cubicBezTo>
                    <a:pt x="10245" y="24480"/>
                    <a:pt x="10570" y="24563"/>
                    <a:pt x="10894" y="24563"/>
                  </a:cubicBezTo>
                  <a:cubicBezTo>
                    <a:pt x="11219" y="24563"/>
                    <a:pt x="11543" y="24480"/>
                    <a:pt x="11835" y="24313"/>
                  </a:cubicBezTo>
                  <a:lnTo>
                    <a:pt x="20848" y="19110"/>
                  </a:lnTo>
                  <a:cubicBezTo>
                    <a:pt x="21431" y="18777"/>
                    <a:pt x="21788" y="18158"/>
                    <a:pt x="21788" y="17479"/>
                  </a:cubicBezTo>
                  <a:lnTo>
                    <a:pt x="21788" y="7085"/>
                  </a:lnTo>
                  <a:cubicBezTo>
                    <a:pt x="21788" y="6406"/>
                    <a:pt x="21431" y="5787"/>
                    <a:pt x="20848" y="5454"/>
                  </a:cubicBezTo>
                  <a:lnTo>
                    <a:pt x="11835" y="251"/>
                  </a:lnTo>
                  <a:cubicBezTo>
                    <a:pt x="11543" y="84"/>
                    <a:pt x="11219" y="1"/>
                    <a:pt x="10894"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0" name="Google Shape;225;p17">
              <a:extLst>
                <a:ext uri="{FF2B5EF4-FFF2-40B4-BE49-F238E27FC236}">
                  <a16:creationId xmlns:a16="http://schemas.microsoft.com/office/drawing/2014/main" id="{8806F3DB-39E1-331D-C348-7E27B8271243}"/>
                </a:ext>
              </a:extLst>
            </p:cNvPr>
            <p:cNvSpPr/>
            <p:nvPr/>
          </p:nvSpPr>
          <p:spPr>
            <a:xfrm>
              <a:off x="5574424" y="3797867"/>
              <a:ext cx="522344" cy="588358"/>
            </a:xfrm>
            <a:custGeom>
              <a:avLst/>
              <a:gdLst/>
              <a:ahLst/>
              <a:cxnLst/>
              <a:rect l="l" t="t" r="r" b="b"/>
              <a:pathLst>
                <a:path w="17289" h="19474" extrusionOk="0">
                  <a:moveTo>
                    <a:pt x="8644" y="1"/>
                  </a:moveTo>
                  <a:cubicBezTo>
                    <a:pt x="8376" y="1"/>
                    <a:pt x="8108" y="69"/>
                    <a:pt x="7870" y="206"/>
                  </a:cubicBezTo>
                  <a:lnTo>
                    <a:pt x="774" y="4302"/>
                  </a:lnTo>
                  <a:cubicBezTo>
                    <a:pt x="298" y="4576"/>
                    <a:pt x="0" y="5088"/>
                    <a:pt x="0" y="5635"/>
                  </a:cubicBezTo>
                  <a:lnTo>
                    <a:pt x="0" y="13839"/>
                  </a:lnTo>
                  <a:cubicBezTo>
                    <a:pt x="0" y="14386"/>
                    <a:pt x="298" y="14898"/>
                    <a:pt x="774" y="15172"/>
                  </a:cubicBezTo>
                  <a:lnTo>
                    <a:pt x="7870" y="19268"/>
                  </a:lnTo>
                  <a:cubicBezTo>
                    <a:pt x="8108" y="19405"/>
                    <a:pt x="8376" y="19473"/>
                    <a:pt x="8644" y="19473"/>
                  </a:cubicBezTo>
                  <a:cubicBezTo>
                    <a:pt x="8912" y="19473"/>
                    <a:pt x="9180" y="19405"/>
                    <a:pt x="9418" y="19268"/>
                  </a:cubicBezTo>
                  <a:lnTo>
                    <a:pt x="16514" y="15172"/>
                  </a:lnTo>
                  <a:cubicBezTo>
                    <a:pt x="16991" y="14898"/>
                    <a:pt x="17288" y="14386"/>
                    <a:pt x="17288" y="13839"/>
                  </a:cubicBezTo>
                  <a:lnTo>
                    <a:pt x="17288" y="5635"/>
                  </a:lnTo>
                  <a:cubicBezTo>
                    <a:pt x="17288" y="5088"/>
                    <a:pt x="16991" y="4576"/>
                    <a:pt x="16514" y="4302"/>
                  </a:cubicBezTo>
                  <a:lnTo>
                    <a:pt x="9418" y="206"/>
                  </a:lnTo>
                  <a:cubicBezTo>
                    <a:pt x="9180" y="69"/>
                    <a:pt x="8912" y="1"/>
                    <a:pt x="8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1" name="Google Shape;226;p17">
              <a:extLst>
                <a:ext uri="{FF2B5EF4-FFF2-40B4-BE49-F238E27FC236}">
                  <a16:creationId xmlns:a16="http://schemas.microsoft.com/office/drawing/2014/main" id="{2BB07FED-B179-DB0B-9C1C-5144429CBCC2}"/>
                </a:ext>
              </a:extLst>
            </p:cNvPr>
            <p:cNvGrpSpPr/>
            <p:nvPr/>
          </p:nvGrpSpPr>
          <p:grpSpPr>
            <a:xfrm>
              <a:off x="5697446" y="3993639"/>
              <a:ext cx="275865" cy="196802"/>
              <a:chOff x="5697446" y="3993639"/>
              <a:chExt cx="275865" cy="196802"/>
            </a:xfrm>
          </p:grpSpPr>
          <p:sp>
            <p:nvSpPr>
              <p:cNvPr id="14454" name="Google Shape;227;p17">
                <a:extLst>
                  <a:ext uri="{FF2B5EF4-FFF2-40B4-BE49-F238E27FC236}">
                    <a16:creationId xmlns:a16="http://schemas.microsoft.com/office/drawing/2014/main" id="{DA4A72DA-8A3F-337D-D506-F642B1C43CDF}"/>
                  </a:ext>
                </a:extLst>
              </p:cNvPr>
              <p:cNvSpPr/>
              <p:nvPr/>
            </p:nvSpPr>
            <p:spPr>
              <a:xfrm>
                <a:off x="5877659" y="4017386"/>
                <a:ext cx="65138" cy="84565"/>
              </a:xfrm>
              <a:custGeom>
                <a:avLst/>
                <a:gdLst/>
                <a:ahLst/>
                <a:cxnLst/>
                <a:rect l="l" t="t" r="r" b="b"/>
                <a:pathLst>
                  <a:path w="2156" h="2799" extrusionOk="0">
                    <a:moveTo>
                      <a:pt x="1000" y="0"/>
                    </a:moveTo>
                    <a:cubicBezTo>
                      <a:pt x="750" y="0"/>
                      <a:pt x="548" y="48"/>
                      <a:pt x="381" y="131"/>
                    </a:cubicBezTo>
                    <a:cubicBezTo>
                      <a:pt x="429" y="358"/>
                      <a:pt x="441" y="596"/>
                      <a:pt x="441" y="810"/>
                    </a:cubicBezTo>
                    <a:cubicBezTo>
                      <a:pt x="441" y="1251"/>
                      <a:pt x="310" y="1679"/>
                      <a:pt x="48" y="2013"/>
                    </a:cubicBezTo>
                    <a:cubicBezTo>
                      <a:pt x="36" y="2036"/>
                      <a:pt x="12" y="2060"/>
                      <a:pt x="0" y="2072"/>
                    </a:cubicBezTo>
                    <a:cubicBezTo>
                      <a:pt x="203" y="2501"/>
                      <a:pt x="572" y="2798"/>
                      <a:pt x="1000" y="2798"/>
                    </a:cubicBezTo>
                    <a:cubicBezTo>
                      <a:pt x="1346" y="2798"/>
                      <a:pt x="1643" y="2620"/>
                      <a:pt x="1858" y="2346"/>
                    </a:cubicBezTo>
                    <a:cubicBezTo>
                      <a:pt x="2036" y="2096"/>
                      <a:pt x="2155" y="1763"/>
                      <a:pt x="2155" y="1405"/>
                    </a:cubicBezTo>
                    <a:cubicBezTo>
                      <a:pt x="2155" y="953"/>
                      <a:pt x="2096" y="548"/>
                      <a:pt x="1858" y="286"/>
                    </a:cubicBezTo>
                    <a:cubicBezTo>
                      <a:pt x="1679" y="108"/>
                      <a:pt x="1417" y="0"/>
                      <a:pt x="1000"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5" name="Google Shape;228;p17">
                <a:extLst>
                  <a:ext uri="{FF2B5EF4-FFF2-40B4-BE49-F238E27FC236}">
                    <a16:creationId xmlns:a16="http://schemas.microsoft.com/office/drawing/2014/main" id="{1008CFF9-95D6-389A-059C-68D4742DD837}"/>
                  </a:ext>
                </a:extLst>
              </p:cNvPr>
              <p:cNvSpPr/>
              <p:nvPr/>
            </p:nvSpPr>
            <p:spPr>
              <a:xfrm>
                <a:off x="5897810" y="4105151"/>
                <a:ext cx="75501" cy="85290"/>
              </a:xfrm>
              <a:custGeom>
                <a:avLst/>
                <a:gdLst/>
                <a:ahLst/>
                <a:cxnLst/>
                <a:rect l="l" t="t" r="r" b="b"/>
                <a:pathLst>
                  <a:path w="2499" h="2823" extrusionOk="0">
                    <a:moveTo>
                      <a:pt x="964" y="1"/>
                    </a:moveTo>
                    <a:cubicBezTo>
                      <a:pt x="964" y="1"/>
                      <a:pt x="881" y="143"/>
                      <a:pt x="655" y="203"/>
                    </a:cubicBezTo>
                    <a:cubicBezTo>
                      <a:pt x="893" y="596"/>
                      <a:pt x="988" y="1120"/>
                      <a:pt x="988" y="1858"/>
                    </a:cubicBezTo>
                    <a:cubicBezTo>
                      <a:pt x="988" y="1906"/>
                      <a:pt x="988" y="1929"/>
                      <a:pt x="988" y="1941"/>
                    </a:cubicBezTo>
                    <a:cubicBezTo>
                      <a:pt x="988" y="1953"/>
                      <a:pt x="988" y="1953"/>
                      <a:pt x="988" y="1965"/>
                    </a:cubicBezTo>
                    <a:lnTo>
                      <a:pt x="988" y="2084"/>
                    </a:lnTo>
                    <a:cubicBezTo>
                      <a:pt x="988" y="2120"/>
                      <a:pt x="953" y="2156"/>
                      <a:pt x="941" y="2191"/>
                    </a:cubicBezTo>
                    <a:cubicBezTo>
                      <a:pt x="917" y="2239"/>
                      <a:pt x="714" y="2572"/>
                      <a:pt x="0" y="2810"/>
                    </a:cubicBezTo>
                    <a:cubicBezTo>
                      <a:pt x="107" y="2822"/>
                      <a:pt x="214" y="2822"/>
                      <a:pt x="345" y="2822"/>
                    </a:cubicBezTo>
                    <a:cubicBezTo>
                      <a:pt x="679" y="2822"/>
                      <a:pt x="929" y="2798"/>
                      <a:pt x="1167" y="2763"/>
                    </a:cubicBezTo>
                    <a:cubicBezTo>
                      <a:pt x="2274" y="2608"/>
                      <a:pt x="2477" y="2179"/>
                      <a:pt x="2477" y="2179"/>
                    </a:cubicBezTo>
                    <a:lnTo>
                      <a:pt x="2477" y="2072"/>
                    </a:lnTo>
                    <a:cubicBezTo>
                      <a:pt x="2477" y="2074"/>
                      <a:pt x="2477" y="2075"/>
                      <a:pt x="2478" y="2075"/>
                    </a:cubicBezTo>
                    <a:cubicBezTo>
                      <a:pt x="2483" y="2075"/>
                      <a:pt x="2498" y="2047"/>
                      <a:pt x="2488" y="1977"/>
                    </a:cubicBezTo>
                    <a:cubicBezTo>
                      <a:pt x="2477" y="703"/>
                      <a:pt x="2322" y="298"/>
                      <a:pt x="1179" y="48"/>
                    </a:cubicBezTo>
                    <a:cubicBezTo>
                      <a:pt x="1107" y="36"/>
                      <a:pt x="1036" y="12"/>
                      <a:pt x="964"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6" name="Google Shape;229;p17">
                <a:extLst>
                  <a:ext uri="{FF2B5EF4-FFF2-40B4-BE49-F238E27FC236}">
                    <a16:creationId xmlns:a16="http://schemas.microsoft.com/office/drawing/2014/main" id="{03CD6864-DE5C-05B1-2C9D-1370FC5260B6}"/>
                  </a:ext>
                </a:extLst>
              </p:cNvPr>
              <p:cNvSpPr/>
              <p:nvPr/>
            </p:nvSpPr>
            <p:spPr>
              <a:xfrm>
                <a:off x="5697446" y="4105151"/>
                <a:ext cx="75924" cy="85290"/>
              </a:xfrm>
              <a:custGeom>
                <a:avLst/>
                <a:gdLst/>
                <a:ahLst/>
                <a:cxnLst/>
                <a:rect l="l" t="t" r="r" b="b"/>
                <a:pathLst>
                  <a:path w="2513" h="2823" extrusionOk="0">
                    <a:moveTo>
                      <a:pt x="1548" y="1"/>
                    </a:moveTo>
                    <a:cubicBezTo>
                      <a:pt x="215" y="239"/>
                      <a:pt x="24" y="620"/>
                      <a:pt x="0" y="1929"/>
                    </a:cubicBezTo>
                    <a:cubicBezTo>
                      <a:pt x="0" y="2016"/>
                      <a:pt x="0" y="2040"/>
                      <a:pt x="0" y="2040"/>
                    </a:cubicBezTo>
                    <a:cubicBezTo>
                      <a:pt x="0" y="2064"/>
                      <a:pt x="0" y="2100"/>
                      <a:pt x="0" y="2179"/>
                    </a:cubicBezTo>
                    <a:cubicBezTo>
                      <a:pt x="0" y="2179"/>
                      <a:pt x="322" y="2822"/>
                      <a:pt x="2179" y="2822"/>
                    </a:cubicBezTo>
                    <a:cubicBezTo>
                      <a:pt x="2298" y="2822"/>
                      <a:pt x="2405" y="2822"/>
                      <a:pt x="2512" y="2810"/>
                    </a:cubicBezTo>
                    <a:cubicBezTo>
                      <a:pt x="1810" y="2572"/>
                      <a:pt x="1596" y="2239"/>
                      <a:pt x="1572" y="2191"/>
                    </a:cubicBezTo>
                    <a:cubicBezTo>
                      <a:pt x="1548" y="2156"/>
                      <a:pt x="1512" y="2120"/>
                      <a:pt x="1512" y="2084"/>
                    </a:cubicBezTo>
                    <a:lnTo>
                      <a:pt x="1512" y="1929"/>
                    </a:lnTo>
                    <a:cubicBezTo>
                      <a:pt x="1512" y="1917"/>
                      <a:pt x="1548" y="1906"/>
                      <a:pt x="1548" y="1894"/>
                    </a:cubicBezTo>
                    <a:cubicBezTo>
                      <a:pt x="1548" y="1882"/>
                      <a:pt x="1560" y="1858"/>
                      <a:pt x="1560" y="1810"/>
                    </a:cubicBezTo>
                    <a:cubicBezTo>
                      <a:pt x="1572" y="1072"/>
                      <a:pt x="1655" y="572"/>
                      <a:pt x="1881" y="203"/>
                    </a:cubicBezTo>
                    <a:cubicBezTo>
                      <a:pt x="1643" y="143"/>
                      <a:pt x="1548" y="1"/>
                      <a:pt x="1548"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7" name="Google Shape;230;p17">
                <a:extLst>
                  <a:ext uri="{FF2B5EF4-FFF2-40B4-BE49-F238E27FC236}">
                    <a16:creationId xmlns:a16="http://schemas.microsoft.com/office/drawing/2014/main" id="{4B1DAEDF-5AF1-C2FC-F738-242E44109E8E}"/>
                  </a:ext>
                </a:extLst>
              </p:cNvPr>
              <p:cNvSpPr/>
              <p:nvPr/>
            </p:nvSpPr>
            <p:spPr>
              <a:xfrm>
                <a:off x="5795997" y="3993639"/>
                <a:ext cx="79157" cy="96438"/>
              </a:xfrm>
              <a:custGeom>
                <a:avLst/>
                <a:gdLst/>
                <a:ahLst/>
                <a:cxnLst/>
                <a:rect l="l" t="t" r="r" b="b"/>
                <a:pathLst>
                  <a:path w="2620" h="3192" extrusionOk="0">
                    <a:moveTo>
                      <a:pt x="1310" y="1"/>
                    </a:moveTo>
                    <a:cubicBezTo>
                      <a:pt x="191" y="1"/>
                      <a:pt x="1" y="715"/>
                      <a:pt x="1" y="1596"/>
                    </a:cubicBezTo>
                    <a:cubicBezTo>
                      <a:pt x="1" y="2477"/>
                      <a:pt x="584" y="3191"/>
                      <a:pt x="1310" y="3191"/>
                    </a:cubicBezTo>
                    <a:cubicBezTo>
                      <a:pt x="1691" y="3191"/>
                      <a:pt x="2037" y="2989"/>
                      <a:pt x="2275" y="2668"/>
                    </a:cubicBezTo>
                    <a:cubicBezTo>
                      <a:pt x="2489" y="2382"/>
                      <a:pt x="2620" y="2013"/>
                      <a:pt x="2620" y="1596"/>
                    </a:cubicBezTo>
                    <a:cubicBezTo>
                      <a:pt x="2620" y="1084"/>
                      <a:pt x="2560" y="620"/>
                      <a:pt x="2275" y="334"/>
                    </a:cubicBezTo>
                    <a:cubicBezTo>
                      <a:pt x="2072" y="120"/>
                      <a:pt x="1775" y="1"/>
                      <a:pt x="1310"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8" name="Google Shape;231;p17">
                <a:extLst>
                  <a:ext uri="{FF2B5EF4-FFF2-40B4-BE49-F238E27FC236}">
                    <a16:creationId xmlns:a16="http://schemas.microsoft.com/office/drawing/2014/main" id="{BC1CF624-E95D-5372-9BF8-FE4D1FCCF984}"/>
                  </a:ext>
                </a:extLst>
              </p:cNvPr>
              <p:cNvSpPr/>
              <p:nvPr/>
            </p:nvSpPr>
            <p:spPr>
              <a:xfrm>
                <a:off x="5760740" y="4093640"/>
                <a:ext cx="149310" cy="96801"/>
              </a:xfrm>
              <a:custGeom>
                <a:avLst/>
                <a:gdLst/>
                <a:ahLst/>
                <a:cxnLst/>
                <a:rect l="l" t="t" r="r" b="b"/>
                <a:pathLst>
                  <a:path w="4942" h="3204" extrusionOk="0">
                    <a:moveTo>
                      <a:pt x="1763" y="1"/>
                    </a:moveTo>
                    <a:cubicBezTo>
                      <a:pt x="251" y="274"/>
                      <a:pt x="36" y="703"/>
                      <a:pt x="1" y="2191"/>
                    </a:cubicBezTo>
                    <a:cubicBezTo>
                      <a:pt x="1" y="2288"/>
                      <a:pt x="1" y="2314"/>
                      <a:pt x="1" y="2314"/>
                    </a:cubicBezTo>
                    <a:cubicBezTo>
                      <a:pt x="1" y="2339"/>
                      <a:pt x="1" y="2386"/>
                      <a:pt x="1" y="2465"/>
                    </a:cubicBezTo>
                    <a:cubicBezTo>
                      <a:pt x="1" y="2465"/>
                      <a:pt x="370" y="3203"/>
                      <a:pt x="2477" y="3203"/>
                    </a:cubicBezTo>
                    <a:cubicBezTo>
                      <a:pt x="2858" y="3203"/>
                      <a:pt x="3156" y="3179"/>
                      <a:pt x="3430" y="3144"/>
                    </a:cubicBezTo>
                    <a:cubicBezTo>
                      <a:pt x="4692" y="2965"/>
                      <a:pt x="4930" y="2465"/>
                      <a:pt x="4930" y="2465"/>
                    </a:cubicBezTo>
                    <a:lnTo>
                      <a:pt x="4930" y="2346"/>
                    </a:lnTo>
                    <a:cubicBezTo>
                      <a:pt x="4930" y="2348"/>
                      <a:pt x="4930" y="2350"/>
                      <a:pt x="4931" y="2350"/>
                    </a:cubicBezTo>
                    <a:cubicBezTo>
                      <a:pt x="4934" y="2350"/>
                      <a:pt x="4942" y="2325"/>
                      <a:pt x="4942" y="2239"/>
                    </a:cubicBezTo>
                    <a:cubicBezTo>
                      <a:pt x="4918" y="798"/>
                      <a:pt x="4739" y="322"/>
                      <a:pt x="3430" y="48"/>
                    </a:cubicBezTo>
                    <a:cubicBezTo>
                      <a:pt x="3358" y="24"/>
                      <a:pt x="3275" y="12"/>
                      <a:pt x="3192" y="1"/>
                    </a:cubicBezTo>
                    <a:cubicBezTo>
                      <a:pt x="3192" y="1"/>
                      <a:pt x="2977" y="274"/>
                      <a:pt x="2477" y="274"/>
                    </a:cubicBezTo>
                    <a:cubicBezTo>
                      <a:pt x="1977" y="274"/>
                      <a:pt x="1763" y="1"/>
                      <a:pt x="1763" y="1"/>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9" name="Google Shape;232;p17">
                <a:extLst>
                  <a:ext uri="{FF2B5EF4-FFF2-40B4-BE49-F238E27FC236}">
                    <a16:creationId xmlns:a16="http://schemas.microsoft.com/office/drawing/2014/main" id="{EEBAF9F9-45C5-E172-F8E6-18BC02143E5C}"/>
                  </a:ext>
                </a:extLst>
              </p:cNvPr>
              <p:cNvSpPr/>
              <p:nvPr/>
            </p:nvSpPr>
            <p:spPr>
              <a:xfrm>
                <a:off x="5728383" y="4017386"/>
                <a:ext cx="65138" cy="84565"/>
              </a:xfrm>
              <a:custGeom>
                <a:avLst/>
                <a:gdLst/>
                <a:ahLst/>
                <a:cxnLst/>
                <a:rect l="l" t="t" r="r" b="b"/>
                <a:pathLst>
                  <a:path w="2156" h="2799" extrusionOk="0">
                    <a:moveTo>
                      <a:pt x="1155" y="0"/>
                    </a:moveTo>
                    <a:cubicBezTo>
                      <a:pt x="167" y="0"/>
                      <a:pt x="0" y="631"/>
                      <a:pt x="0" y="1405"/>
                    </a:cubicBezTo>
                    <a:cubicBezTo>
                      <a:pt x="0" y="2179"/>
                      <a:pt x="512" y="2798"/>
                      <a:pt x="1155" y="2798"/>
                    </a:cubicBezTo>
                    <a:cubicBezTo>
                      <a:pt x="1488" y="2798"/>
                      <a:pt x="1786" y="2620"/>
                      <a:pt x="2000" y="2346"/>
                    </a:cubicBezTo>
                    <a:cubicBezTo>
                      <a:pt x="2060" y="2263"/>
                      <a:pt x="2108" y="2179"/>
                      <a:pt x="2155" y="2072"/>
                    </a:cubicBezTo>
                    <a:cubicBezTo>
                      <a:pt x="1881" y="1751"/>
                      <a:pt x="1715" y="1298"/>
                      <a:pt x="1715" y="810"/>
                    </a:cubicBezTo>
                    <a:cubicBezTo>
                      <a:pt x="1715" y="584"/>
                      <a:pt x="1727" y="358"/>
                      <a:pt x="1774" y="131"/>
                    </a:cubicBezTo>
                    <a:cubicBezTo>
                      <a:pt x="1608" y="48"/>
                      <a:pt x="1417" y="0"/>
                      <a:pt x="1155"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52" name="Google Shape;233;p17">
              <a:extLst>
                <a:ext uri="{FF2B5EF4-FFF2-40B4-BE49-F238E27FC236}">
                  <a16:creationId xmlns:a16="http://schemas.microsoft.com/office/drawing/2014/main" id="{7060FECA-89A8-BE02-5A2F-FB30E1CD8206}"/>
                </a:ext>
              </a:extLst>
            </p:cNvPr>
            <p:cNvSpPr txBox="1"/>
            <p:nvPr/>
          </p:nvSpPr>
          <p:spPr>
            <a:xfrm>
              <a:off x="4904688" y="123642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Microsoft</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14453" name="Google Shape;234;p17">
              <a:extLst>
                <a:ext uri="{FF2B5EF4-FFF2-40B4-BE49-F238E27FC236}">
                  <a16:creationId xmlns:a16="http://schemas.microsoft.com/office/drawing/2014/main" id="{474E371A-1D5C-33A8-DD78-26183D92135F}"/>
                </a:ext>
              </a:extLst>
            </p:cNvPr>
            <p:cNvSpPr txBox="1"/>
            <p:nvPr/>
          </p:nvSpPr>
          <p:spPr>
            <a:xfrm>
              <a:off x="4904688" y="1583275"/>
              <a:ext cx="18846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Criação da Azure Databricks</a:t>
              </a:r>
              <a:endParaRPr sz="1200" dirty="0">
                <a:solidFill>
                  <a:srgbClr val="434343"/>
                </a:solidFill>
                <a:latin typeface="Roboto"/>
                <a:ea typeface="Roboto"/>
                <a:cs typeface="Roboto"/>
                <a:sym typeface="Roboto"/>
              </a:endParaRPr>
            </a:p>
          </p:txBody>
        </p:sp>
      </p:grpSp>
      <p:grpSp>
        <p:nvGrpSpPr>
          <p:cNvPr id="14468" name="Google Shape;235;p17">
            <a:extLst>
              <a:ext uri="{FF2B5EF4-FFF2-40B4-BE49-F238E27FC236}">
                <a16:creationId xmlns:a16="http://schemas.microsoft.com/office/drawing/2014/main" id="{941A17CF-4B1A-7780-77FC-97F34FAE2048}"/>
              </a:ext>
            </a:extLst>
          </p:cNvPr>
          <p:cNvGrpSpPr/>
          <p:nvPr/>
        </p:nvGrpSpPr>
        <p:grpSpPr>
          <a:xfrm>
            <a:off x="2296731" y="3168246"/>
            <a:ext cx="1884600" cy="2703247"/>
            <a:chOff x="2385150" y="1759509"/>
            <a:chExt cx="1884600" cy="2703247"/>
          </a:xfrm>
        </p:grpSpPr>
        <p:sp>
          <p:nvSpPr>
            <p:cNvPr id="14469" name="Google Shape;236;p17">
              <a:extLst>
                <a:ext uri="{FF2B5EF4-FFF2-40B4-BE49-F238E27FC236}">
                  <a16:creationId xmlns:a16="http://schemas.microsoft.com/office/drawing/2014/main" id="{11CDBF69-6D50-335A-7936-95694DE820A3}"/>
                </a:ext>
              </a:extLst>
            </p:cNvPr>
            <p:cNvSpPr/>
            <p:nvPr/>
          </p:nvSpPr>
          <p:spPr>
            <a:xfrm>
              <a:off x="2717375" y="2351932"/>
              <a:ext cx="1185659" cy="384212"/>
            </a:xfrm>
            <a:custGeom>
              <a:avLst/>
              <a:gdLst/>
              <a:ahLst/>
              <a:cxnLst/>
              <a:rect l="l" t="t" r="r" b="b"/>
              <a:pathLst>
                <a:path w="39244" h="12717" extrusionOk="0">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2015</a:t>
              </a:r>
              <a:endParaRPr sz="1700" dirty="0">
                <a:solidFill>
                  <a:srgbClr val="FFFFFF"/>
                </a:solidFill>
                <a:latin typeface="Fira Sans Extra Condensed"/>
                <a:ea typeface="Fira Sans Extra Condensed"/>
                <a:cs typeface="Fira Sans Extra Condensed"/>
                <a:sym typeface="Fira Sans Extra Condensed"/>
              </a:endParaRPr>
            </a:p>
          </p:txBody>
        </p:sp>
        <p:grpSp>
          <p:nvGrpSpPr>
            <p:cNvPr id="14470" name="Google Shape;237;p17">
              <a:extLst>
                <a:ext uri="{FF2B5EF4-FFF2-40B4-BE49-F238E27FC236}">
                  <a16:creationId xmlns:a16="http://schemas.microsoft.com/office/drawing/2014/main" id="{3EE375B9-51CD-2C12-A3B6-3D4CE44BAA83}"/>
                </a:ext>
              </a:extLst>
            </p:cNvPr>
            <p:cNvGrpSpPr/>
            <p:nvPr/>
          </p:nvGrpSpPr>
          <p:grpSpPr>
            <a:xfrm>
              <a:off x="3315568" y="3003358"/>
              <a:ext cx="22690" cy="608315"/>
              <a:chOff x="3315568" y="3003358"/>
              <a:chExt cx="22690" cy="608315"/>
            </a:xfrm>
          </p:grpSpPr>
          <p:sp>
            <p:nvSpPr>
              <p:cNvPr id="14477" name="Google Shape;238;p17">
                <a:extLst>
                  <a:ext uri="{FF2B5EF4-FFF2-40B4-BE49-F238E27FC236}">
                    <a16:creationId xmlns:a16="http://schemas.microsoft.com/office/drawing/2014/main" id="{7C59CC88-4280-7FB1-4BB6-2C245AEB57A3}"/>
                  </a:ext>
                </a:extLst>
              </p:cNvPr>
              <p:cNvSpPr/>
              <p:nvPr/>
            </p:nvSpPr>
            <p:spPr>
              <a:xfrm>
                <a:off x="3315568" y="3551913"/>
                <a:ext cx="22690" cy="59760"/>
              </a:xfrm>
              <a:custGeom>
                <a:avLst/>
                <a:gdLst/>
                <a:ahLst/>
                <a:cxnLst/>
                <a:rect l="l" t="t" r="r" b="b"/>
                <a:pathLst>
                  <a:path w="751" h="1978" extrusionOk="0">
                    <a:moveTo>
                      <a:pt x="0" y="1"/>
                    </a:moveTo>
                    <a:lnTo>
                      <a:pt x="0" y="798"/>
                    </a:lnTo>
                    <a:lnTo>
                      <a:pt x="0" y="1656"/>
                    </a:lnTo>
                    <a:lnTo>
                      <a:pt x="0" y="1930"/>
                    </a:lnTo>
                    <a:lnTo>
                      <a:pt x="215" y="1930"/>
                    </a:lnTo>
                    <a:cubicBezTo>
                      <a:pt x="274" y="1965"/>
                      <a:pt x="322" y="1977"/>
                      <a:pt x="393" y="1977"/>
                    </a:cubicBezTo>
                    <a:cubicBezTo>
                      <a:pt x="453" y="1977"/>
                      <a:pt x="512" y="1965"/>
                      <a:pt x="560" y="1930"/>
                    </a:cubicBezTo>
                    <a:lnTo>
                      <a:pt x="750" y="1930"/>
                    </a:lnTo>
                    <a:lnTo>
                      <a:pt x="750" y="1251"/>
                    </a:lnTo>
                    <a:lnTo>
                      <a:pt x="750" y="394"/>
                    </a:lnTo>
                    <a:lnTo>
                      <a:pt x="750" y="1"/>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8" name="Google Shape;239;p17">
                <a:extLst>
                  <a:ext uri="{FF2B5EF4-FFF2-40B4-BE49-F238E27FC236}">
                    <a16:creationId xmlns:a16="http://schemas.microsoft.com/office/drawing/2014/main" id="{F1AE55F5-A891-85BB-8DF8-E23D0464B053}"/>
                  </a:ext>
                </a:extLst>
              </p:cNvPr>
              <p:cNvSpPr/>
              <p:nvPr/>
            </p:nvSpPr>
            <p:spPr>
              <a:xfrm>
                <a:off x="3315568" y="3474239"/>
                <a:ext cx="22690" cy="59730"/>
              </a:xfrm>
              <a:custGeom>
                <a:avLst/>
                <a:gdLst/>
                <a:ahLst/>
                <a:cxnLst/>
                <a:rect l="l" t="t" r="r" b="b"/>
                <a:pathLst>
                  <a:path w="751" h="1977" extrusionOk="0">
                    <a:moveTo>
                      <a:pt x="393" y="0"/>
                    </a:moveTo>
                    <a:cubicBezTo>
                      <a:pt x="334" y="0"/>
                      <a:pt x="286" y="12"/>
                      <a:pt x="238" y="36"/>
                    </a:cubicBezTo>
                    <a:lnTo>
                      <a:pt x="0" y="36"/>
                    </a:lnTo>
                    <a:lnTo>
                      <a:pt x="0" y="798"/>
                    </a:lnTo>
                    <a:lnTo>
                      <a:pt x="0" y="1655"/>
                    </a:lnTo>
                    <a:lnTo>
                      <a:pt x="0" y="1976"/>
                    </a:lnTo>
                    <a:lnTo>
                      <a:pt x="750" y="1976"/>
                    </a:lnTo>
                    <a:lnTo>
                      <a:pt x="750" y="1250"/>
                    </a:lnTo>
                    <a:lnTo>
                      <a:pt x="750" y="393"/>
                    </a:lnTo>
                    <a:lnTo>
                      <a:pt x="750" y="36"/>
                    </a:lnTo>
                    <a:lnTo>
                      <a:pt x="536" y="36"/>
                    </a:lnTo>
                    <a:cubicBezTo>
                      <a:pt x="488" y="12"/>
                      <a:pt x="441" y="0"/>
                      <a:pt x="393"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9" name="Google Shape;240;p17">
                <a:extLst>
                  <a:ext uri="{FF2B5EF4-FFF2-40B4-BE49-F238E27FC236}">
                    <a16:creationId xmlns:a16="http://schemas.microsoft.com/office/drawing/2014/main" id="{02A3375D-0A09-FF32-1F91-AE4AEBC66BBA}"/>
                  </a:ext>
                </a:extLst>
              </p:cNvPr>
              <p:cNvSpPr/>
              <p:nvPr/>
            </p:nvSpPr>
            <p:spPr>
              <a:xfrm>
                <a:off x="3315568" y="3394359"/>
                <a:ext cx="22690" cy="60485"/>
              </a:xfrm>
              <a:custGeom>
                <a:avLst/>
                <a:gdLst/>
                <a:ahLst/>
                <a:cxnLst/>
                <a:rect l="l" t="t" r="r" b="b"/>
                <a:pathLst>
                  <a:path w="751" h="2002" extrusionOk="0">
                    <a:moveTo>
                      <a:pt x="0" y="1"/>
                    </a:moveTo>
                    <a:lnTo>
                      <a:pt x="0" y="870"/>
                    </a:lnTo>
                    <a:lnTo>
                      <a:pt x="0" y="1727"/>
                    </a:lnTo>
                    <a:lnTo>
                      <a:pt x="0" y="1942"/>
                    </a:lnTo>
                    <a:lnTo>
                      <a:pt x="191" y="1942"/>
                    </a:lnTo>
                    <a:cubicBezTo>
                      <a:pt x="250" y="1977"/>
                      <a:pt x="322" y="2001"/>
                      <a:pt x="393" y="2001"/>
                    </a:cubicBezTo>
                    <a:cubicBezTo>
                      <a:pt x="465" y="2001"/>
                      <a:pt x="524" y="1977"/>
                      <a:pt x="584" y="1942"/>
                    </a:cubicBezTo>
                    <a:lnTo>
                      <a:pt x="750" y="1942"/>
                    </a:lnTo>
                    <a:lnTo>
                      <a:pt x="750" y="1322"/>
                    </a:lnTo>
                    <a:lnTo>
                      <a:pt x="750" y="465"/>
                    </a:lnTo>
                    <a:lnTo>
                      <a:pt x="750" y="1"/>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0" name="Google Shape;241;p17">
                <a:extLst>
                  <a:ext uri="{FF2B5EF4-FFF2-40B4-BE49-F238E27FC236}">
                    <a16:creationId xmlns:a16="http://schemas.microsoft.com/office/drawing/2014/main" id="{0C4D544C-D941-FF1C-DA01-81AAA90A5B0F}"/>
                  </a:ext>
                </a:extLst>
              </p:cNvPr>
              <p:cNvSpPr/>
              <p:nvPr/>
            </p:nvSpPr>
            <p:spPr>
              <a:xfrm>
                <a:off x="3315568" y="3317379"/>
                <a:ext cx="22690" cy="59035"/>
              </a:xfrm>
              <a:custGeom>
                <a:avLst/>
                <a:gdLst/>
                <a:ahLst/>
                <a:cxnLst/>
                <a:rect l="l" t="t" r="r" b="b"/>
                <a:pathLst>
                  <a:path w="751" h="1954" extrusionOk="0">
                    <a:moveTo>
                      <a:pt x="393" y="1"/>
                    </a:moveTo>
                    <a:cubicBezTo>
                      <a:pt x="346" y="1"/>
                      <a:pt x="310" y="1"/>
                      <a:pt x="274" y="25"/>
                    </a:cubicBezTo>
                    <a:lnTo>
                      <a:pt x="0" y="25"/>
                    </a:lnTo>
                    <a:lnTo>
                      <a:pt x="0" y="846"/>
                    </a:lnTo>
                    <a:lnTo>
                      <a:pt x="0" y="1703"/>
                    </a:lnTo>
                    <a:lnTo>
                      <a:pt x="0" y="1954"/>
                    </a:lnTo>
                    <a:lnTo>
                      <a:pt x="750" y="1954"/>
                    </a:lnTo>
                    <a:lnTo>
                      <a:pt x="750" y="1299"/>
                    </a:lnTo>
                    <a:lnTo>
                      <a:pt x="750" y="441"/>
                    </a:lnTo>
                    <a:lnTo>
                      <a:pt x="750" y="25"/>
                    </a:lnTo>
                    <a:lnTo>
                      <a:pt x="500" y="25"/>
                    </a:lnTo>
                    <a:cubicBezTo>
                      <a:pt x="465" y="1"/>
                      <a:pt x="429" y="1"/>
                      <a:pt x="393"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1" name="Google Shape;242;p17">
                <a:extLst>
                  <a:ext uri="{FF2B5EF4-FFF2-40B4-BE49-F238E27FC236}">
                    <a16:creationId xmlns:a16="http://schemas.microsoft.com/office/drawing/2014/main" id="{A5181FB4-83A4-7046-6851-31E5493F1BDD}"/>
                  </a:ext>
                </a:extLst>
              </p:cNvPr>
              <p:cNvSpPr/>
              <p:nvPr/>
            </p:nvSpPr>
            <p:spPr>
              <a:xfrm>
                <a:off x="3315568" y="3237167"/>
                <a:ext cx="22690" cy="62993"/>
              </a:xfrm>
              <a:custGeom>
                <a:avLst/>
                <a:gdLst/>
                <a:ahLst/>
                <a:cxnLst/>
                <a:rect l="l" t="t" r="r" b="b"/>
                <a:pathLst>
                  <a:path w="751" h="2085" extrusionOk="0">
                    <a:moveTo>
                      <a:pt x="72" y="1"/>
                    </a:moveTo>
                    <a:lnTo>
                      <a:pt x="0" y="72"/>
                    </a:lnTo>
                    <a:lnTo>
                      <a:pt x="0" y="929"/>
                    </a:lnTo>
                    <a:lnTo>
                      <a:pt x="0" y="1787"/>
                    </a:lnTo>
                    <a:lnTo>
                      <a:pt x="0" y="2084"/>
                    </a:lnTo>
                    <a:lnTo>
                      <a:pt x="750" y="2084"/>
                    </a:lnTo>
                    <a:lnTo>
                      <a:pt x="750" y="1382"/>
                    </a:lnTo>
                    <a:lnTo>
                      <a:pt x="750" y="525"/>
                    </a:lnTo>
                    <a:lnTo>
                      <a:pt x="750" y="1"/>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2" name="Google Shape;243;p17">
                <a:extLst>
                  <a:ext uri="{FF2B5EF4-FFF2-40B4-BE49-F238E27FC236}">
                    <a16:creationId xmlns:a16="http://schemas.microsoft.com/office/drawing/2014/main" id="{4DA82123-864F-DDAB-1683-E66489E152E3}"/>
                  </a:ext>
                </a:extLst>
              </p:cNvPr>
              <p:cNvSpPr/>
              <p:nvPr/>
            </p:nvSpPr>
            <p:spPr>
              <a:xfrm>
                <a:off x="3315568" y="3160187"/>
                <a:ext cx="22690" cy="59398"/>
              </a:xfrm>
              <a:custGeom>
                <a:avLst/>
                <a:gdLst/>
                <a:ahLst/>
                <a:cxnLst/>
                <a:rect l="l" t="t" r="r" b="b"/>
                <a:pathLst>
                  <a:path w="751" h="1966" extrusionOk="0">
                    <a:moveTo>
                      <a:pt x="393" y="1"/>
                    </a:moveTo>
                    <a:cubicBezTo>
                      <a:pt x="369" y="1"/>
                      <a:pt x="346" y="13"/>
                      <a:pt x="322" y="13"/>
                    </a:cubicBezTo>
                    <a:lnTo>
                      <a:pt x="0" y="13"/>
                    </a:lnTo>
                    <a:lnTo>
                      <a:pt x="0" y="25"/>
                    </a:lnTo>
                    <a:lnTo>
                      <a:pt x="0" y="49"/>
                    </a:lnTo>
                    <a:lnTo>
                      <a:pt x="0" y="906"/>
                    </a:lnTo>
                    <a:lnTo>
                      <a:pt x="0" y="1763"/>
                    </a:lnTo>
                    <a:lnTo>
                      <a:pt x="0" y="1953"/>
                    </a:lnTo>
                    <a:lnTo>
                      <a:pt x="298" y="1953"/>
                    </a:lnTo>
                    <a:cubicBezTo>
                      <a:pt x="334" y="1953"/>
                      <a:pt x="357" y="1965"/>
                      <a:pt x="393" y="1965"/>
                    </a:cubicBezTo>
                    <a:cubicBezTo>
                      <a:pt x="417" y="1965"/>
                      <a:pt x="441" y="1953"/>
                      <a:pt x="477" y="1953"/>
                    </a:cubicBezTo>
                    <a:lnTo>
                      <a:pt x="750" y="1953"/>
                    </a:lnTo>
                    <a:lnTo>
                      <a:pt x="750" y="1358"/>
                    </a:lnTo>
                    <a:lnTo>
                      <a:pt x="750" y="501"/>
                    </a:lnTo>
                    <a:lnTo>
                      <a:pt x="750" y="13"/>
                    </a:lnTo>
                    <a:lnTo>
                      <a:pt x="453" y="13"/>
                    </a:lnTo>
                    <a:cubicBezTo>
                      <a:pt x="429" y="13"/>
                      <a:pt x="405" y="1"/>
                      <a:pt x="393"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3" name="Google Shape;244;p17">
                <a:extLst>
                  <a:ext uri="{FF2B5EF4-FFF2-40B4-BE49-F238E27FC236}">
                    <a16:creationId xmlns:a16="http://schemas.microsoft.com/office/drawing/2014/main" id="{86CAEA5E-8CED-E718-FAC2-3FE17BA196BC}"/>
                  </a:ext>
                </a:extLst>
              </p:cNvPr>
              <p:cNvSpPr/>
              <p:nvPr/>
            </p:nvSpPr>
            <p:spPr>
              <a:xfrm>
                <a:off x="3315931" y="3081788"/>
                <a:ext cx="22327" cy="60818"/>
              </a:xfrm>
              <a:custGeom>
                <a:avLst/>
                <a:gdLst/>
                <a:ahLst/>
                <a:cxnLst/>
                <a:rect l="l" t="t" r="r" b="b"/>
                <a:pathLst>
                  <a:path w="739" h="2013" extrusionOk="0">
                    <a:moveTo>
                      <a:pt x="381" y="0"/>
                    </a:moveTo>
                    <a:cubicBezTo>
                      <a:pt x="298" y="0"/>
                      <a:pt x="226" y="36"/>
                      <a:pt x="167" y="84"/>
                    </a:cubicBezTo>
                    <a:lnTo>
                      <a:pt x="72" y="84"/>
                    </a:lnTo>
                    <a:lnTo>
                      <a:pt x="0" y="72"/>
                    </a:lnTo>
                    <a:lnTo>
                      <a:pt x="0" y="929"/>
                    </a:lnTo>
                    <a:lnTo>
                      <a:pt x="0" y="1786"/>
                    </a:lnTo>
                    <a:lnTo>
                      <a:pt x="0" y="2012"/>
                    </a:lnTo>
                    <a:lnTo>
                      <a:pt x="738" y="2012"/>
                    </a:lnTo>
                    <a:lnTo>
                      <a:pt x="738" y="1381"/>
                    </a:lnTo>
                    <a:lnTo>
                      <a:pt x="738" y="524"/>
                    </a:lnTo>
                    <a:lnTo>
                      <a:pt x="738" y="84"/>
                    </a:lnTo>
                    <a:lnTo>
                      <a:pt x="584" y="84"/>
                    </a:lnTo>
                    <a:cubicBezTo>
                      <a:pt x="524" y="36"/>
                      <a:pt x="453" y="0"/>
                      <a:pt x="381"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4" name="Google Shape;245;p17">
                <a:extLst>
                  <a:ext uri="{FF2B5EF4-FFF2-40B4-BE49-F238E27FC236}">
                    <a16:creationId xmlns:a16="http://schemas.microsoft.com/office/drawing/2014/main" id="{D4645B98-E513-560C-24EC-61A155CF4BC5}"/>
                  </a:ext>
                </a:extLst>
              </p:cNvPr>
              <p:cNvSpPr/>
              <p:nvPr/>
            </p:nvSpPr>
            <p:spPr>
              <a:xfrm>
                <a:off x="3317351" y="3081788"/>
                <a:ext cx="755" cy="2175"/>
              </a:xfrm>
              <a:custGeom>
                <a:avLst/>
                <a:gdLst/>
                <a:ahLst/>
                <a:cxnLst/>
                <a:rect l="l" t="t" r="r" b="b"/>
                <a:pathLst>
                  <a:path w="25" h="72" extrusionOk="0">
                    <a:moveTo>
                      <a:pt x="1" y="0"/>
                    </a:moveTo>
                    <a:lnTo>
                      <a:pt x="1" y="72"/>
                    </a:lnTo>
                    <a:lnTo>
                      <a:pt x="25" y="0"/>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5" name="Google Shape;246;p17">
                <a:extLst>
                  <a:ext uri="{FF2B5EF4-FFF2-40B4-BE49-F238E27FC236}">
                    <a16:creationId xmlns:a16="http://schemas.microsoft.com/office/drawing/2014/main" id="{23B67AA4-7BAE-8BB7-2145-B1226E2957A9}"/>
                  </a:ext>
                </a:extLst>
              </p:cNvPr>
              <p:cNvSpPr/>
              <p:nvPr/>
            </p:nvSpPr>
            <p:spPr>
              <a:xfrm>
                <a:off x="3315568" y="3003358"/>
                <a:ext cx="22690" cy="59035"/>
              </a:xfrm>
              <a:custGeom>
                <a:avLst/>
                <a:gdLst/>
                <a:ahLst/>
                <a:cxnLst/>
                <a:rect l="l" t="t" r="r" b="b"/>
                <a:pathLst>
                  <a:path w="751" h="1954" extrusionOk="0">
                    <a:moveTo>
                      <a:pt x="0" y="1"/>
                    </a:moveTo>
                    <a:lnTo>
                      <a:pt x="0" y="36"/>
                    </a:lnTo>
                    <a:lnTo>
                      <a:pt x="0" y="96"/>
                    </a:lnTo>
                    <a:lnTo>
                      <a:pt x="0" y="953"/>
                    </a:lnTo>
                    <a:lnTo>
                      <a:pt x="0" y="1811"/>
                    </a:lnTo>
                    <a:lnTo>
                      <a:pt x="0" y="1930"/>
                    </a:lnTo>
                    <a:lnTo>
                      <a:pt x="250" y="1930"/>
                    </a:lnTo>
                    <a:cubicBezTo>
                      <a:pt x="298" y="1953"/>
                      <a:pt x="346" y="1953"/>
                      <a:pt x="393" y="1953"/>
                    </a:cubicBezTo>
                    <a:cubicBezTo>
                      <a:pt x="441" y="1953"/>
                      <a:pt x="477" y="1953"/>
                      <a:pt x="524" y="1930"/>
                    </a:cubicBezTo>
                    <a:lnTo>
                      <a:pt x="750" y="1930"/>
                    </a:lnTo>
                    <a:lnTo>
                      <a:pt x="750" y="1406"/>
                    </a:lnTo>
                    <a:lnTo>
                      <a:pt x="750" y="548"/>
                    </a:lnTo>
                    <a:lnTo>
                      <a:pt x="750" y="1"/>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1" name="Google Shape;247;p17">
              <a:extLst>
                <a:ext uri="{FF2B5EF4-FFF2-40B4-BE49-F238E27FC236}">
                  <a16:creationId xmlns:a16="http://schemas.microsoft.com/office/drawing/2014/main" id="{FE24CEAD-240C-6EDA-613A-9FC5F6078B76}"/>
                </a:ext>
              </a:extLst>
            </p:cNvPr>
            <p:cNvSpPr/>
            <p:nvPr/>
          </p:nvSpPr>
          <p:spPr>
            <a:xfrm>
              <a:off x="3279586" y="2876740"/>
              <a:ext cx="95713" cy="95713"/>
            </a:xfrm>
            <a:custGeom>
              <a:avLst/>
              <a:gdLst/>
              <a:ahLst/>
              <a:cxnLst/>
              <a:rect l="l" t="t" r="r" b="b"/>
              <a:pathLst>
                <a:path w="3168" h="3168" extrusionOk="0">
                  <a:moveTo>
                    <a:pt x="1584" y="1"/>
                  </a:moveTo>
                  <a:cubicBezTo>
                    <a:pt x="703" y="1"/>
                    <a:pt x="1" y="715"/>
                    <a:pt x="1" y="1584"/>
                  </a:cubicBezTo>
                  <a:cubicBezTo>
                    <a:pt x="1" y="2465"/>
                    <a:pt x="703" y="3168"/>
                    <a:pt x="1584" y="3168"/>
                  </a:cubicBezTo>
                  <a:cubicBezTo>
                    <a:pt x="2453" y="3168"/>
                    <a:pt x="3168" y="2465"/>
                    <a:pt x="3168" y="1584"/>
                  </a:cubicBezTo>
                  <a:cubicBezTo>
                    <a:pt x="3168" y="715"/>
                    <a:pt x="2453" y="1"/>
                    <a:pt x="1584"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2" name="Google Shape;248;p17">
              <a:extLst>
                <a:ext uri="{FF2B5EF4-FFF2-40B4-BE49-F238E27FC236}">
                  <a16:creationId xmlns:a16="http://schemas.microsoft.com/office/drawing/2014/main" id="{CEB1BE61-BE80-633F-EE43-63EFC4551203}"/>
                </a:ext>
              </a:extLst>
            </p:cNvPr>
            <p:cNvSpPr/>
            <p:nvPr/>
          </p:nvSpPr>
          <p:spPr>
            <a:xfrm>
              <a:off x="2992182" y="3720616"/>
              <a:ext cx="658300" cy="742140"/>
            </a:xfrm>
            <a:custGeom>
              <a:avLst/>
              <a:gdLst/>
              <a:ahLst/>
              <a:cxnLst/>
              <a:rect l="l" t="t" r="r" b="b"/>
              <a:pathLst>
                <a:path w="21789" h="24564" extrusionOk="0">
                  <a:moveTo>
                    <a:pt x="10895" y="1"/>
                  </a:moveTo>
                  <a:cubicBezTo>
                    <a:pt x="10570" y="1"/>
                    <a:pt x="10246" y="84"/>
                    <a:pt x="9954" y="251"/>
                  </a:cubicBezTo>
                  <a:lnTo>
                    <a:pt x="941" y="5454"/>
                  </a:lnTo>
                  <a:cubicBezTo>
                    <a:pt x="358" y="5787"/>
                    <a:pt x="1" y="6406"/>
                    <a:pt x="1" y="7085"/>
                  </a:cubicBezTo>
                  <a:lnTo>
                    <a:pt x="1" y="17479"/>
                  </a:lnTo>
                  <a:cubicBezTo>
                    <a:pt x="1" y="18158"/>
                    <a:pt x="358" y="18777"/>
                    <a:pt x="941" y="19110"/>
                  </a:cubicBezTo>
                  <a:lnTo>
                    <a:pt x="9954" y="24313"/>
                  </a:lnTo>
                  <a:cubicBezTo>
                    <a:pt x="10246" y="24480"/>
                    <a:pt x="10570" y="24563"/>
                    <a:pt x="10895" y="24563"/>
                  </a:cubicBezTo>
                  <a:cubicBezTo>
                    <a:pt x="11219" y="24563"/>
                    <a:pt x="11544" y="24480"/>
                    <a:pt x="11835" y="24313"/>
                  </a:cubicBezTo>
                  <a:lnTo>
                    <a:pt x="20848" y="19110"/>
                  </a:lnTo>
                  <a:cubicBezTo>
                    <a:pt x="21432" y="18777"/>
                    <a:pt x="21789" y="18158"/>
                    <a:pt x="21789" y="17479"/>
                  </a:cubicBezTo>
                  <a:lnTo>
                    <a:pt x="21789" y="7085"/>
                  </a:lnTo>
                  <a:cubicBezTo>
                    <a:pt x="21789" y="6406"/>
                    <a:pt x="21432" y="5787"/>
                    <a:pt x="20848" y="5454"/>
                  </a:cubicBezTo>
                  <a:lnTo>
                    <a:pt x="11835" y="251"/>
                  </a:lnTo>
                  <a:cubicBezTo>
                    <a:pt x="11544" y="84"/>
                    <a:pt x="11219" y="1"/>
                    <a:pt x="1089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3" name="Google Shape;249;p17">
              <a:extLst>
                <a:ext uri="{FF2B5EF4-FFF2-40B4-BE49-F238E27FC236}">
                  <a16:creationId xmlns:a16="http://schemas.microsoft.com/office/drawing/2014/main" id="{B95BD7A8-A888-89CA-DC0D-BB694A15E14B}"/>
                </a:ext>
              </a:extLst>
            </p:cNvPr>
            <p:cNvSpPr/>
            <p:nvPr/>
          </p:nvSpPr>
          <p:spPr>
            <a:xfrm>
              <a:off x="3060158" y="3797505"/>
              <a:ext cx="522344" cy="588358"/>
            </a:xfrm>
            <a:custGeom>
              <a:avLst/>
              <a:gdLst/>
              <a:ahLst/>
              <a:cxnLst/>
              <a:rect l="l" t="t" r="r" b="b"/>
              <a:pathLst>
                <a:path w="17289" h="19474" extrusionOk="0">
                  <a:moveTo>
                    <a:pt x="8645" y="1"/>
                  </a:moveTo>
                  <a:cubicBezTo>
                    <a:pt x="8377" y="1"/>
                    <a:pt x="8109" y="69"/>
                    <a:pt x="7871" y="206"/>
                  </a:cubicBezTo>
                  <a:lnTo>
                    <a:pt x="775" y="4302"/>
                  </a:lnTo>
                  <a:cubicBezTo>
                    <a:pt x="299" y="4576"/>
                    <a:pt x="1" y="5088"/>
                    <a:pt x="1" y="5635"/>
                  </a:cubicBezTo>
                  <a:lnTo>
                    <a:pt x="1" y="13839"/>
                  </a:lnTo>
                  <a:cubicBezTo>
                    <a:pt x="1" y="14386"/>
                    <a:pt x="299" y="14898"/>
                    <a:pt x="775" y="15172"/>
                  </a:cubicBezTo>
                  <a:lnTo>
                    <a:pt x="7871" y="19268"/>
                  </a:lnTo>
                  <a:cubicBezTo>
                    <a:pt x="8109" y="19405"/>
                    <a:pt x="8377" y="19473"/>
                    <a:pt x="8645" y="19473"/>
                  </a:cubicBezTo>
                  <a:cubicBezTo>
                    <a:pt x="8913" y="19473"/>
                    <a:pt x="9181" y="19405"/>
                    <a:pt x="9419" y="19268"/>
                  </a:cubicBezTo>
                  <a:lnTo>
                    <a:pt x="16515" y="15172"/>
                  </a:lnTo>
                  <a:cubicBezTo>
                    <a:pt x="16991" y="14898"/>
                    <a:pt x="17289" y="14386"/>
                    <a:pt x="17289" y="13839"/>
                  </a:cubicBezTo>
                  <a:lnTo>
                    <a:pt x="17289" y="5635"/>
                  </a:lnTo>
                  <a:cubicBezTo>
                    <a:pt x="17289" y="5088"/>
                    <a:pt x="16991" y="4576"/>
                    <a:pt x="16515" y="4302"/>
                  </a:cubicBezTo>
                  <a:lnTo>
                    <a:pt x="9419" y="206"/>
                  </a:lnTo>
                  <a:cubicBezTo>
                    <a:pt x="9181" y="69"/>
                    <a:pt x="8913" y="1"/>
                    <a:pt x="8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4" name="Google Shape;250;p17">
              <a:extLst>
                <a:ext uri="{FF2B5EF4-FFF2-40B4-BE49-F238E27FC236}">
                  <a16:creationId xmlns:a16="http://schemas.microsoft.com/office/drawing/2014/main" id="{60C69F19-2F93-4C7F-7755-5F9976A0DFB7}"/>
                </a:ext>
              </a:extLst>
            </p:cNvPr>
            <p:cNvSpPr/>
            <p:nvPr/>
          </p:nvSpPr>
          <p:spPr>
            <a:xfrm>
              <a:off x="3240734" y="3959107"/>
              <a:ext cx="161184" cy="265145"/>
            </a:xfrm>
            <a:custGeom>
              <a:avLst/>
              <a:gdLst/>
              <a:ahLst/>
              <a:cxnLst/>
              <a:rect l="l" t="t" r="r" b="b"/>
              <a:pathLst>
                <a:path w="5335" h="8776" extrusionOk="0">
                  <a:moveTo>
                    <a:pt x="2287" y="2275"/>
                  </a:moveTo>
                  <a:lnTo>
                    <a:pt x="2287" y="3608"/>
                  </a:lnTo>
                  <a:cubicBezTo>
                    <a:pt x="1882" y="3477"/>
                    <a:pt x="1608" y="3299"/>
                    <a:pt x="1608" y="2965"/>
                  </a:cubicBezTo>
                  <a:cubicBezTo>
                    <a:pt x="1608" y="2656"/>
                    <a:pt x="1799" y="2394"/>
                    <a:pt x="2287" y="2275"/>
                  </a:cubicBezTo>
                  <a:close/>
                  <a:moveTo>
                    <a:pt x="3192" y="5216"/>
                  </a:moveTo>
                  <a:cubicBezTo>
                    <a:pt x="3596" y="5346"/>
                    <a:pt x="3858" y="5525"/>
                    <a:pt x="3858" y="5858"/>
                  </a:cubicBezTo>
                  <a:cubicBezTo>
                    <a:pt x="3858" y="6156"/>
                    <a:pt x="3656" y="6394"/>
                    <a:pt x="3192" y="6501"/>
                  </a:cubicBezTo>
                  <a:lnTo>
                    <a:pt x="3192" y="5216"/>
                  </a:lnTo>
                  <a:close/>
                  <a:moveTo>
                    <a:pt x="2287" y="1"/>
                  </a:moveTo>
                  <a:lnTo>
                    <a:pt x="2287" y="1036"/>
                  </a:lnTo>
                  <a:cubicBezTo>
                    <a:pt x="834" y="1203"/>
                    <a:pt x="132" y="2048"/>
                    <a:pt x="132" y="3037"/>
                  </a:cubicBezTo>
                  <a:cubicBezTo>
                    <a:pt x="132" y="4382"/>
                    <a:pt x="1263" y="4727"/>
                    <a:pt x="2287" y="4977"/>
                  </a:cubicBezTo>
                  <a:lnTo>
                    <a:pt x="2287" y="6537"/>
                  </a:lnTo>
                  <a:cubicBezTo>
                    <a:pt x="1620" y="6478"/>
                    <a:pt x="965" y="6216"/>
                    <a:pt x="501" y="5870"/>
                  </a:cubicBezTo>
                  <a:lnTo>
                    <a:pt x="1" y="7013"/>
                  </a:lnTo>
                  <a:cubicBezTo>
                    <a:pt x="501" y="7418"/>
                    <a:pt x="1370" y="7704"/>
                    <a:pt x="2287" y="7763"/>
                  </a:cubicBezTo>
                  <a:lnTo>
                    <a:pt x="2287" y="8775"/>
                  </a:lnTo>
                  <a:lnTo>
                    <a:pt x="3192" y="8775"/>
                  </a:lnTo>
                  <a:lnTo>
                    <a:pt x="3192" y="7740"/>
                  </a:lnTo>
                  <a:cubicBezTo>
                    <a:pt x="4632" y="7561"/>
                    <a:pt x="5335" y="6716"/>
                    <a:pt x="5335" y="5739"/>
                  </a:cubicBezTo>
                  <a:cubicBezTo>
                    <a:pt x="5335" y="4430"/>
                    <a:pt x="4216" y="4084"/>
                    <a:pt x="3192" y="3834"/>
                  </a:cubicBezTo>
                  <a:lnTo>
                    <a:pt x="3192" y="2251"/>
                  </a:lnTo>
                  <a:cubicBezTo>
                    <a:pt x="3656" y="2299"/>
                    <a:pt x="4132" y="2465"/>
                    <a:pt x="4597" y="2739"/>
                  </a:cubicBezTo>
                  <a:lnTo>
                    <a:pt x="5061" y="1584"/>
                  </a:lnTo>
                  <a:cubicBezTo>
                    <a:pt x="4549" y="1263"/>
                    <a:pt x="3882" y="1072"/>
                    <a:pt x="3192" y="1013"/>
                  </a:cubicBezTo>
                  <a:lnTo>
                    <a:pt x="3192" y="1"/>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5" name="Google Shape;251;p17">
              <a:extLst>
                <a:ext uri="{FF2B5EF4-FFF2-40B4-BE49-F238E27FC236}">
                  <a16:creationId xmlns:a16="http://schemas.microsoft.com/office/drawing/2014/main" id="{1DDB4B42-0284-C696-2147-8A3668247542}"/>
                </a:ext>
              </a:extLst>
            </p:cNvPr>
            <p:cNvSpPr txBox="1"/>
            <p:nvPr/>
          </p:nvSpPr>
          <p:spPr>
            <a:xfrm>
              <a:off x="2385150" y="1759509"/>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Spark ganha popularidade</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4486" name="Google Shape;253;p17">
            <a:extLst>
              <a:ext uri="{FF2B5EF4-FFF2-40B4-BE49-F238E27FC236}">
                <a16:creationId xmlns:a16="http://schemas.microsoft.com/office/drawing/2014/main" id="{8B8F6B0C-83A1-0408-83BF-F2B83B561951}"/>
              </a:ext>
            </a:extLst>
          </p:cNvPr>
          <p:cNvGrpSpPr/>
          <p:nvPr/>
        </p:nvGrpSpPr>
        <p:grpSpPr>
          <a:xfrm>
            <a:off x="1017681" y="2091620"/>
            <a:ext cx="1884600" cy="3105392"/>
            <a:chOff x="1106100" y="682883"/>
            <a:chExt cx="1884600" cy="3105392"/>
          </a:xfrm>
        </p:grpSpPr>
        <p:grpSp>
          <p:nvGrpSpPr>
            <p:cNvPr id="14487" name="Google Shape;254;p17">
              <a:extLst>
                <a:ext uri="{FF2B5EF4-FFF2-40B4-BE49-F238E27FC236}">
                  <a16:creationId xmlns:a16="http://schemas.microsoft.com/office/drawing/2014/main" id="{810B7068-E084-235A-CF13-D2E07CD5B2CA}"/>
                </a:ext>
              </a:extLst>
            </p:cNvPr>
            <p:cNvGrpSpPr/>
            <p:nvPr/>
          </p:nvGrpSpPr>
          <p:grpSpPr>
            <a:xfrm>
              <a:off x="1994039" y="1524613"/>
              <a:ext cx="22357" cy="607560"/>
              <a:chOff x="1994039" y="1524613"/>
              <a:chExt cx="22357" cy="607560"/>
            </a:xfrm>
          </p:grpSpPr>
          <p:sp>
            <p:nvSpPr>
              <p:cNvPr id="14498" name="Google Shape;255;p17">
                <a:extLst>
                  <a:ext uri="{FF2B5EF4-FFF2-40B4-BE49-F238E27FC236}">
                    <a16:creationId xmlns:a16="http://schemas.microsoft.com/office/drawing/2014/main" id="{3AE610D7-264D-6C44-02D8-67D9A0CBFA24}"/>
                  </a:ext>
                </a:extLst>
              </p:cNvPr>
              <p:cNvSpPr/>
              <p:nvPr/>
            </p:nvSpPr>
            <p:spPr>
              <a:xfrm>
                <a:off x="1994039" y="1915976"/>
                <a:ext cx="22357" cy="59730"/>
              </a:xfrm>
              <a:custGeom>
                <a:avLst/>
                <a:gdLst/>
                <a:ahLst/>
                <a:cxnLst/>
                <a:rect l="l" t="t" r="r" b="b"/>
                <a:pathLst>
                  <a:path w="740" h="1977" extrusionOk="0">
                    <a:moveTo>
                      <a:pt x="370" y="0"/>
                    </a:moveTo>
                    <a:cubicBezTo>
                      <a:pt x="191" y="0"/>
                      <a:pt x="1" y="155"/>
                      <a:pt x="1" y="346"/>
                    </a:cubicBezTo>
                    <a:lnTo>
                      <a:pt x="1" y="1643"/>
                    </a:lnTo>
                    <a:cubicBezTo>
                      <a:pt x="1" y="1822"/>
                      <a:pt x="191" y="1977"/>
                      <a:pt x="370" y="1977"/>
                    </a:cubicBezTo>
                    <a:cubicBezTo>
                      <a:pt x="560" y="1977"/>
                      <a:pt x="739" y="1822"/>
                      <a:pt x="739" y="1643"/>
                    </a:cubicBezTo>
                    <a:lnTo>
                      <a:pt x="739" y="346"/>
                    </a:lnTo>
                    <a:cubicBezTo>
                      <a:pt x="739" y="155"/>
                      <a:pt x="560" y="0"/>
                      <a:pt x="37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9" name="Google Shape;256;p17">
                <a:extLst>
                  <a:ext uri="{FF2B5EF4-FFF2-40B4-BE49-F238E27FC236}">
                    <a16:creationId xmlns:a16="http://schemas.microsoft.com/office/drawing/2014/main" id="{29F2C376-24D8-A792-65C4-6816BEEDF566}"/>
                  </a:ext>
                </a:extLst>
              </p:cNvPr>
              <p:cNvSpPr/>
              <p:nvPr/>
            </p:nvSpPr>
            <p:spPr>
              <a:xfrm>
                <a:off x="1994039" y="1994375"/>
                <a:ext cx="22357" cy="59760"/>
              </a:xfrm>
              <a:custGeom>
                <a:avLst/>
                <a:gdLst/>
                <a:ahLst/>
                <a:cxnLst/>
                <a:rect l="l" t="t" r="r" b="b"/>
                <a:pathLst>
                  <a:path w="740" h="1978" extrusionOk="0">
                    <a:moveTo>
                      <a:pt x="370" y="1"/>
                    </a:moveTo>
                    <a:cubicBezTo>
                      <a:pt x="191" y="1"/>
                      <a:pt x="1" y="156"/>
                      <a:pt x="1" y="334"/>
                    </a:cubicBezTo>
                    <a:lnTo>
                      <a:pt x="1" y="1632"/>
                    </a:lnTo>
                    <a:cubicBezTo>
                      <a:pt x="1" y="1822"/>
                      <a:pt x="191" y="1977"/>
                      <a:pt x="370" y="1977"/>
                    </a:cubicBezTo>
                    <a:cubicBezTo>
                      <a:pt x="560" y="1977"/>
                      <a:pt x="739" y="1822"/>
                      <a:pt x="739" y="1632"/>
                    </a:cubicBezTo>
                    <a:lnTo>
                      <a:pt x="739" y="334"/>
                    </a:lnTo>
                    <a:cubicBezTo>
                      <a:pt x="739" y="156"/>
                      <a:pt x="560" y="1"/>
                      <a:pt x="370"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0" name="Google Shape;257;p17">
                <a:extLst>
                  <a:ext uri="{FF2B5EF4-FFF2-40B4-BE49-F238E27FC236}">
                    <a16:creationId xmlns:a16="http://schemas.microsoft.com/office/drawing/2014/main" id="{853168A3-5558-098B-13CD-9C72FDD57462}"/>
                  </a:ext>
                </a:extLst>
              </p:cNvPr>
              <p:cNvSpPr/>
              <p:nvPr/>
            </p:nvSpPr>
            <p:spPr>
              <a:xfrm>
                <a:off x="1994039" y="1837909"/>
                <a:ext cx="22357" cy="59398"/>
              </a:xfrm>
              <a:custGeom>
                <a:avLst/>
                <a:gdLst/>
                <a:ahLst/>
                <a:cxnLst/>
                <a:rect l="l" t="t" r="r" b="b"/>
                <a:pathLst>
                  <a:path w="740" h="1966" extrusionOk="0">
                    <a:moveTo>
                      <a:pt x="370" y="1"/>
                    </a:moveTo>
                    <a:cubicBezTo>
                      <a:pt x="191" y="1"/>
                      <a:pt x="1" y="143"/>
                      <a:pt x="1" y="334"/>
                    </a:cubicBezTo>
                    <a:lnTo>
                      <a:pt x="1" y="1632"/>
                    </a:lnTo>
                    <a:cubicBezTo>
                      <a:pt x="1" y="1810"/>
                      <a:pt x="191" y="1965"/>
                      <a:pt x="370" y="1965"/>
                    </a:cubicBezTo>
                    <a:cubicBezTo>
                      <a:pt x="560" y="1965"/>
                      <a:pt x="739" y="1810"/>
                      <a:pt x="739" y="1632"/>
                    </a:cubicBezTo>
                    <a:lnTo>
                      <a:pt x="739" y="334"/>
                    </a:lnTo>
                    <a:cubicBezTo>
                      <a:pt x="739" y="143"/>
                      <a:pt x="560" y="1"/>
                      <a:pt x="370"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1" name="Google Shape;258;p17">
                <a:extLst>
                  <a:ext uri="{FF2B5EF4-FFF2-40B4-BE49-F238E27FC236}">
                    <a16:creationId xmlns:a16="http://schemas.microsoft.com/office/drawing/2014/main" id="{418315DB-3AC4-0595-2639-866145A0568A}"/>
                  </a:ext>
                </a:extLst>
              </p:cNvPr>
              <p:cNvSpPr/>
              <p:nvPr/>
            </p:nvSpPr>
            <p:spPr>
              <a:xfrm>
                <a:off x="1994039" y="2072805"/>
                <a:ext cx="22357" cy="59368"/>
              </a:xfrm>
              <a:custGeom>
                <a:avLst/>
                <a:gdLst/>
                <a:ahLst/>
                <a:cxnLst/>
                <a:rect l="l" t="t" r="r" b="b"/>
                <a:pathLst>
                  <a:path w="740" h="1965" extrusionOk="0">
                    <a:moveTo>
                      <a:pt x="370" y="0"/>
                    </a:moveTo>
                    <a:cubicBezTo>
                      <a:pt x="191" y="0"/>
                      <a:pt x="1" y="155"/>
                      <a:pt x="1" y="334"/>
                    </a:cubicBezTo>
                    <a:lnTo>
                      <a:pt x="1" y="1632"/>
                    </a:lnTo>
                    <a:cubicBezTo>
                      <a:pt x="1" y="1822"/>
                      <a:pt x="191" y="1965"/>
                      <a:pt x="370" y="1965"/>
                    </a:cubicBezTo>
                    <a:cubicBezTo>
                      <a:pt x="560" y="1965"/>
                      <a:pt x="739" y="1822"/>
                      <a:pt x="739" y="1632"/>
                    </a:cubicBezTo>
                    <a:lnTo>
                      <a:pt x="739" y="334"/>
                    </a:lnTo>
                    <a:cubicBezTo>
                      <a:pt x="739" y="155"/>
                      <a:pt x="560" y="0"/>
                      <a:pt x="37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2" name="Google Shape;259;p17">
                <a:extLst>
                  <a:ext uri="{FF2B5EF4-FFF2-40B4-BE49-F238E27FC236}">
                    <a16:creationId xmlns:a16="http://schemas.microsoft.com/office/drawing/2014/main" id="{5AA077AB-5E1C-753E-2564-1B33064DAA0D}"/>
                  </a:ext>
                </a:extLst>
              </p:cNvPr>
              <p:cNvSpPr/>
              <p:nvPr/>
            </p:nvSpPr>
            <p:spPr>
              <a:xfrm>
                <a:off x="1994039" y="1524613"/>
                <a:ext cx="22357" cy="59368"/>
              </a:xfrm>
              <a:custGeom>
                <a:avLst/>
                <a:gdLst/>
                <a:ahLst/>
                <a:cxnLst/>
                <a:rect l="l" t="t" r="r" b="b"/>
                <a:pathLst>
                  <a:path w="740" h="1965" extrusionOk="0">
                    <a:moveTo>
                      <a:pt x="370" y="0"/>
                    </a:moveTo>
                    <a:cubicBezTo>
                      <a:pt x="191" y="0"/>
                      <a:pt x="1" y="143"/>
                      <a:pt x="1" y="334"/>
                    </a:cubicBezTo>
                    <a:lnTo>
                      <a:pt x="1" y="1631"/>
                    </a:lnTo>
                    <a:cubicBezTo>
                      <a:pt x="1" y="1810"/>
                      <a:pt x="191" y="1965"/>
                      <a:pt x="370" y="1965"/>
                    </a:cubicBezTo>
                    <a:cubicBezTo>
                      <a:pt x="560" y="1965"/>
                      <a:pt x="739" y="1810"/>
                      <a:pt x="739" y="1631"/>
                    </a:cubicBezTo>
                    <a:lnTo>
                      <a:pt x="739" y="334"/>
                    </a:lnTo>
                    <a:cubicBezTo>
                      <a:pt x="739" y="143"/>
                      <a:pt x="560" y="0"/>
                      <a:pt x="37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3" name="Google Shape;260;p17">
                <a:extLst>
                  <a:ext uri="{FF2B5EF4-FFF2-40B4-BE49-F238E27FC236}">
                    <a16:creationId xmlns:a16="http://schemas.microsoft.com/office/drawing/2014/main" id="{57F7F1B1-0343-E923-4F9A-6ECC32E65E7A}"/>
                  </a:ext>
                </a:extLst>
              </p:cNvPr>
              <p:cNvSpPr/>
              <p:nvPr/>
            </p:nvSpPr>
            <p:spPr>
              <a:xfrm>
                <a:off x="1994039" y="1602650"/>
                <a:ext cx="22357" cy="59760"/>
              </a:xfrm>
              <a:custGeom>
                <a:avLst/>
                <a:gdLst/>
                <a:ahLst/>
                <a:cxnLst/>
                <a:rect l="l" t="t" r="r" b="b"/>
                <a:pathLst>
                  <a:path w="740" h="1978" extrusionOk="0">
                    <a:moveTo>
                      <a:pt x="370" y="1"/>
                    </a:moveTo>
                    <a:cubicBezTo>
                      <a:pt x="191" y="1"/>
                      <a:pt x="1" y="156"/>
                      <a:pt x="1" y="346"/>
                    </a:cubicBezTo>
                    <a:lnTo>
                      <a:pt x="1" y="1644"/>
                    </a:lnTo>
                    <a:cubicBezTo>
                      <a:pt x="1" y="1823"/>
                      <a:pt x="191" y="1977"/>
                      <a:pt x="370" y="1977"/>
                    </a:cubicBezTo>
                    <a:cubicBezTo>
                      <a:pt x="560" y="1977"/>
                      <a:pt x="739" y="1823"/>
                      <a:pt x="739" y="1644"/>
                    </a:cubicBezTo>
                    <a:lnTo>
                      <a:pt x="739" y="346"/>
                    </a:lnTo>
                    <a:cubicBezTo>
                      <a:pt x="739" y="156"/>
                      <a:pt x="560" y="1"/>
                      <a:pt x="370"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4" name="Google Shape;261;p17">
                <a:extLst>
                  <a:ext uri="{FF2B5EF4-FFF2-40B4-BE49-F238E27FC236}">
                    <a16:creationId xmlns:a16="http://schemas.microsoft.com/office/drawing/2014/main" id="{D67E6220-AE06-92A9-902F-F51990D492B4}"/>
                  </a:ext>
                </a:extLst>
              </p:cNvPr>
              <p:cNvSpPr/>
              <p:nvPr/>
            </p:nvSpPr>
            <p:spPr>
              <a:xfrm>
                <a:off x="1994039" y="1681079"/>
                <a:ext cx="22357" cy="59730"/>
              </a:xfrm>
              <a:custGeom>
                <a:avLst/>
                <a:gdLst/>
                <a:ahLst/>
                <a:cxnLst/>
                <a:rect l="l" t="t" r="r" b="b"/>
                <a:pathLst>
                  <a:path w="740" h="1977" extrusionOk="0">
                    <a:moveTo>
                      <a:pt x="370" y="0"/>
                    </a:moveTo>
                    <a:cubicBezTo>
                      <a:pt x="191" y="0"/>
                      <a:pt x="1" y="155"/>
                      <a:pt x="1" y="334"/>
                    </a:cubicBezTo>
                    <a:lnTo>
                      <a:pt x="1" y="1632"/>
                    </a:lnTo>
                    <a:cubicBezTo>
                      <a:pt x="1" y="1822"/>
                      <a:pt x="191" y="1977"/>
                      <a:pt x="370" y="1977"/>
                    </a:cubicBezTo>
                    <a:cubicBezTo>
                      <a:pt x="560" y="1977"/>
                      <a:pt x="739" y="1822"/>
                      <a:pt x="739" y="1632"/>
                    </a:cubicBezTo>
                    <a:lnTo>
                      <a:pt x="739" y="334"/>
                    </a:lnTo>
                    <a:cubicBezTo>
                      <a:pt x="739" y="155"/>
                      <a:pt x="560" y="0"/>
                      <a:pt x="37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5" name="Google Shape;262;p17">
                <a:extLst>
                  <a:ext uri="{FF2B5EF4-FFF2-40B4-BE49-F238E27FC236}">
                    <a16:creationId xmlns:a16="http://schemas.microsoft.com/office/drawing/2014/main" id="{01C3CA4E-CBB9-576C-3405-E1B45C29B576}"/>
                  </a:ext>
                </a:extLst>
              </p:cNvPr>
              <p:cNvSpPr/>
              <p:nvPr/>
            </p:nvSpPr>
            <p:spPr>
              <a:xfrm>
                <a:off x="1994039" y="1759509"/>
                <a:ext cx="22357" cy="59368"/>
              </a:xfrm>
              <a:custGeom>
                <a:avLst/>
                <a:gdLst/>
                <a:ahLst/>
                <a:cxnLst/>
                <a:rect l="l" t="t" r="r" b="b"/>
                <a:pathLst>
                  <a:path w="740" h="1965" extrusionOk="0">
                    <a:moveTo>
                      <a:pt x="370" y="0"/>
                    </a:moveTo>
                    <a:cubicBezTo>
                      <a:pt x="191" y="0"/>
                      <a:pt x="1" y="155"/>
                      <a:pt x="1" y="333"/>
                    </a:cubicBezTo>
                    <a:lnTo>
                      <a:pt x="1" y="1631"/>
                    </a:lnTo>
                    <a:cubicBezTo>
                      <a:pt x="1" y="1822"/>
                      <a:pt x="191" y="1965"/>
                      <a:pt x="370" y="1965"/>
                    </a:cubicBezTo>
                    <a:cubicBezTo>
                      <a:pt x="560" y="1965"/>
                      <a:pt x="739" y="1822"/>
                      <a:pt x="739" y="1631"/>
                    </a:cubicBezTo>
                    <a:lnTo>
                      <a:pt x="739" y="333"/>
                    </a:lnTo>
                    <a:cubicBezTo>
                      <a:pt x="739" y="155"/>
                      <a:pt x="560" y="0"/>
                      <a:pt x="37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8" name="Google Shape;263;p17">
              <a:extLst>
                <a:ext uri="{FF2B5EF4-FFF2-40B4-BE49-F238E27FC236}">
                  <a16:creationId xmlns:a16="http://schemas.microsoft.com/office/drawing/2014/main" id="{0DF51A40-D805-C562-D6A1-FFFFB4BE786F}"/>
                </a:ext>
              </a:extLst>
            </p:cNvPr>
            <p:cNvSpPr/>
            <p:nvPr/>
          </p:nvSpPr>
          <p:spPr>
            <a:xfrm>
              <a:off x="1957362" y="2163441"/>
              <a:ext cx="95713" cy="95713"/>
            </a:xfrm>
            <a:custGeom>
              <a:avLst/>
              <a:gdLst/>
              <a:ahLst/>
              <a:cxnLst/>
              <a:rect l="l" t="t" r="r" b="b"/>
              <a:pathLst>
                <a:path w="3168" h="3168" extrusionOk="0">
                  <a:moveTo>
                    <a:pt x="1584" y="1"/>
                  </a:moveTo>
                  <a:cubicBezTo>
                    <a:pt x="715" y="1"/>
                    <a:pt x="0" y="715"/>
                    <a:pt x="0" y="1584"/>
                  </a:cubicBezTo>
                  <a:cubicBezTo>
                    <a:pt x="0" y="2465"/>
                    <a:pt x="715" y="3168"/>
                    <a:pt x="1584" y="3168"/>
                  </a:cubicBezTo>
                  <a:cubicBezTo>
                    <a:pt x="2465" y="3168"/>
                    <a:pt x="3167" y="2465"/>
                    <a:pt x="3167" y="1584"/>
                  </a:cubicBezTo>
                  <a:cubicBezTo>
                    <a:pt x="3167" y="715"/>
                    <a:pt x="2465" y="1"/>
                    <a:pt x="1584"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9" name="Google Shape;264;p17">
              <a:extLst>
                <a:ext uri="{FF2B5EF4-FFF2-40B4-BE49-F238E27FC236}">
                  <a16:creationId xmlns:a16="http://schemas.microsoft.com/office/drawing/2014/main" id="{1B97531C-4365-2ECF-C9C7-627265801F0B}"/>
                </a:ext>
              </a:extLst>
            </p:cNvPr>
            <p:cNvSpPr/>
            <p:nvPr/>
          </p:nvSpPr>
          <p:spPr>
            <a:xfrm>
              <a:off x="1455575" y="2351932"/>
              <a:ext cx="1185659" cy="384212"/>
            </a:xfrm>
            <a:custGeom>
              <a:avLst/>
              <a:gdLst/>
              <a:ahLst/>
              <a:cxnLst/>
              <a:rect l="l" t="t" r="r" b="b"/>
              <a:pathLst>
                <a:path w="39244" h="12717" extrusionOk="0">
                  <a:moveTo>
                    <a:pt x="1417" y="1"/>
                  </a:moveTo>
                  <a:cubicBezTo>
                    <a:pt x="631" y="1"/>
                    <a:pt x="0" y="632"/>
                    <a:pt x="0" y="1406"/>
                  </a:cubicBezTo>
                  <a:lnTo>
                    <a:pt x="0" y="5037"/>
                  </a:lnTo>
                  <a:lnTo>
                    <a:pt x="1310" y="6359"/>
                  </a:lnTo>
                  <a:lnTo>
                    <a:pt x="0" y="7668"/>
                  </a:lnTo>
                  <a:lnTo>
                    <a:pt x="0" y="11300"/>
                  </a:lnTo>
                  <a:cubicBezTo>
                    <a:pt x="0" y="12073"/>
                    <a:pt x="631" y="12716"/>
                    <a:pt x="1417" y="12716"/>
                  </a:cubicBezTo>
                  <a:lnTo>
                    <a:pt x="36517" y="12716"/>
                  </a:lnTo>
                  <a:cubicBezTo>
                    <a:pt x="37302" y="12716"/>
                    <a:pt x="37934" y="12073"/>
                    <a:pt x="37934" y="11300"/>
                  </a:cubicBezTo>
                  <a:lnTo>
                    <a:pt x="37934" y="7668"/>
                  </a:lnTo>
                  <a:lnTo>
                    <a:pt x="39243" y="6359"/>
                  </a:lnTo>
                  <a:lnTo>
                    <a:pt x="37934" y="5037"/>
                  </a:lnTo>
                  <a:lnTo>
                    <a:pt x="37934" y="1406"/>
                  </a:lnTo>
                  <a:cubicBezTo>
                    <a:pt x="37934" y="632"/>
                    <a:pt x="37302" y="1"/>
                    <a:pt x="36517" y="1"/>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FFFFFF"/>
                  </a:solidFill>
                  <a:latin typeface="Fira Sans Extra Condensed"/>
                  <a:ea typeface="Fira Sans Extra Condensed"/>
                  <a:cs typeface="Fira Sans Extra Condensed"/>
                  <a:sym typeface="Fira Sans Extra Condensed"/>
                </a:rPr>
                <a:t>2013</a:t>
              </a:r>
              <a:endParaRPr sz="1700" dirty="0">
                <a:solidFill>
                  <a:srgbClr val="FFFFFF"/>
                </a:solidFill>
                <a:latin typeface="Fira Sans Extra Condensed"/>
                <a:ea typeface="Fira Sans Extra Condensed"/>
                <a:cs typeface="Fira Sans Extra Condensed"/>
                <a:sym typeface="Fira Sans Extra Condensed"/>
              </a:endParaRPr>
            </a:p>
          </p:txBody>
        </p:sp>
        <p:sp>
          <p:nvSpPr>
            <p:cNvPr id="14490" name="Google Shape;265;p17">
              <a:extLst>
                <a:ext uri="{FF2B5EF4-FFF2-40B4-BE49-F238E27FC236}">
                  <a16:creationId xmlns:a16="http://schemas.microsoft.com/office/drawing/2014/main" id="{35D881C0-14DD-BF87-BDC0-0F5C218EDFB4}"/>
                </a:ext>
              </a:extLst>
            </p:cNvPr>
            <p:cNvSpPr/>
            <p:nvPr/>
          </p:nvSpPr>
          <p:spPr>
            <a:xfrm>
              <a:off x="1676060" y="682883"/>
              <a:ext cx="658330" cy="742502"/>
            </a:xfrm>
            <a:custGeom>
              <a:avLst/>
              <a:gdLst/>
              <a:ahLst/>
              <a:cxnLst/>
              <a:rect l="l" t="t" r="r" b="b"/>
              <a:pathLst>
                <a:path w="21790" h="24576" extrusionOk="0">
                  <a:moveTo>
                    <a:pt x="10895" y="1"/>
                  </a:moveTo>
                  <a:cubicBezTo>
                    <a:pt x="10571" y="1"/>
                    <a:pt x="10246" y="84"/>
                    <a:pt x="9954" y="251"/>
                  </a:cubicBezTo>
                  <a:lnTo>
                    <a:pt x="941" y="5454"/>
                  </a:lnTo>
                  <a:cubicBezTo>
                    <a:pt x="358" y="5799"/>
                    <a:pt x="1" y="6418"/>
                    <a:pt x="1" y="7085"/>
                  </a:cubicBezTo>
                  <a:lnTo>
                    <a:pt x="1" y="17491"/>
                  </a:lnTo>
                  <a:cubicBezTo>
                    <a:pt x="1" y="18170"/>
                    <a:pt x="358" y="18789"/>
                    <a:pt x="941" y="19122"/>
                  </a:cubicBezTo>
                  <a:lnTo>
                    <a:pt x="9954" y="24325"/>
                  </a:lnTo>
                  <a:cubicBezTo>
                    <a:pt x="10246" y="24492"/>
                    <a:pt x="10571" y="24575"/>
                    <a:pt x="10895" y="24575"/>
                  </a:cubicBezTo>
                  <a:cubicBezTo>
                    <a:pt x="11219" y="24575"/>
                    <a:pt x="11544" y="24492"/>
                    <a:pt x="11836" y="24325"/>
                  </a:cubicBezTo>
                  <a:lnTo>
                    <a:pt x="20849" y="19122"/>
                  </a:lnTo>
                  <a:cubicBezTo>
                    <a:pt x="21432" y="18789"/>
                    <a:pt x="21789" y="18170"/>
                    <a:pt x="21789" y="17491"/>
                  </a:cubicBezTo>
                  <a:lnTo>
                    <a:pt x="21789" y="7085"/>
                  </a:lnTo>
                  <a:cubicBezTo>
                    <a:pt x="21789" y="6418"/>
                    <a:pt x="21432" y="5799"/>
                    <a:pt x="20849" y="5454"/>
                  </a:cubicBezTo>
                  <a:lnTo>
                    <a:pt x="11836" y="251"/>
                  </a:lnTo>
                  <a:cubicBezTo>
                    <a:pt x="11544" y="84"/>
                    <a:pt x="11219" y="1"/>
                    <a:pt x="10895"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1" name="Google Shape;266;p17">
              <a:extLst>
                <a:ext uri="{FF2B5EF4-FFF2-40B4-BE49-F238E27FC236}">
                  <a16:creationId xmlns:a16="http://schemas.microsoft.com/office/drawing/2014/main" id="{6039328D-6361-D0EC-2C8D-3BE78CA1DE19}"/>
                </a:ext>
              </a:extLst>
            </p:cNvPr>
            <p:cNvSpPr/>
            <p:nvPr/>
          </p:nvSpPr>
          <p:spPr>
            <a:xfrm>
              <a:off x="1744067" y="759862"/>
              <a:ext cx="522314" cy="588630"/>
            </a:xfrm>
            <a:custGeom>
              <a:avLst/>
              <a:gdLst/>
              <a:ahLst/>
              <a:cxnLst/>
              <a:rect l="l" t="t" r="r" b="b"/>
              <a:pathLst>
                <a:path w="17288" h="19483" extrusionOk="0">
                  <a:moveTo>
                    <a:pt x="8644" y="1"/>
                  </a:moveTo>
                  <a:cubicBezTo>
                    <a:pt x="8376" y="1"/>
                    <a:pt x="8108" y="72"/>
                    <a:pt x="7870" y="215"/>
                  </a:cubicBezTo>
                  <a:lnTo>
                    <a:pt x="774" y="4311"/>
                  </a:lnTo>
                  <a:cubicBezTo>
                    <a:pt x="298" y="4585"/>
                    <a:pt x="0" y="5096"/>
                    <a:pt x="0" y="5644"/>
                  </a:cubicBezTo>
                  <a:lnTo>
                    <a:pt x="0" y="13836"/>
                  </a:lnTo>
                  <a:cubicBezTo>
                    <a:pt x="0" y="14395"/>
                    <a:pt x="298" y="14895"/>
                    <a:pt x="774" y="15181"/>
                  </a:cubicBezTo>
                  <a:lnTo>
                    <a:pt x="7870" y="19277"/>
                  </a:lnTo>
                  <a:cubicBezTo>
                    <a:pt x="8108" y="19414"/>
                    <a:pt x="8376" y="19482"/>
                    <a:pt x="8644" y="19482"/>
                  </a:cubicBezTo>
                  <a:cubicBezTo>
                    <a:pt x="8912" y="19482"/>
                    <a:pt x="9180" y="19414"/>
                    <a:pt x="9418" y="19277"/>
                  </a:cubicBezTo>
                  <a:lnTo>
                    <a:pt x="16514" y="15181"/>
                  </a:lnTo>
                  <a:cubicBezTo>
                    <a:pt x="16990" y="14895"/>
                    <a:pt x="17288" y="14395"/>
                    <a:pt x="17288" y="13836"/>
                  </a:cubicBezTo>
                  <a:lnTo>
                    <a:pt x="17288" y="5644"/>
                  </a:lnTo>
                  <a:cubicBezTo>
                    <a:pt x="17288" y="5096"/>
                    <a:pt x="16990" y="4585"/>
                    <a:pt x="16514" y="4311"/>
                  </a:cubicBezTo>
                  <a:lnTo>
                    <a:pt x="9418" y="215"/>
                  </a:lnTo>
                  <a:cubicBezTo>
                    <a:pt x="9180" y="72"/>
                    <a:pt x="8912" y="1"/>
                    <a:pt x="8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2" name="Google Shape;267;p17">
              <a:extLst>
                <a:ext uri="{FF2B5EF4-FFF2-40B4-BE49-F238E27FC236}">
                  <a16:creationId xmlns:a16="http://schemas.microsoft.com/office/drawing/2014/main" id="{D1431AD9-BC39-88D6-6229-8E00E39B73F6}"/>
                </a:ext>
              </a:extLst>
            </p:cNvPr>
            <p:cNvGrpSpPr/>
            <p:nvPr/>
          </p:nvGrpSpPr>
          <p:grpSpPr>
            <a:xfrm>
              <a:off x="1876062" y="939713"/>
              <a:ext cx="258317" cy="229191"/>
              <a:chOff x="1876062" y="939713"/>
              <a:chExt cx="258317" cy="229191"/>
            </a:xfrm>
          </p:grpSpPr>
          <p:sp>
            <p:nvSpPr>
              <p:cNvPr id="14495" name="Google Shape;268;p17">
                <a:extLst>
                  <a:ext uri="{FF2B5EF4-FFF2-40B4-BE49-F238E27FC236}">
                    <a16:creationId xmlns:a16="http://schemas.microsoft.com/office/drawing/2014/main" id="{5E0D6E86-ECD9-B5EC-294A-D8B1E07133AD}"/>
                  </a:ext>
                </a:extLst>
              </p:cNvPr>
              <p:cNvSpPr/>
              <p:nvPr/>
            </p:nvSpPr>
            <p:spPr>
              <a:xfrm>
                <a:off x="1912045" y="982885"/>
                <a:ext cx="185626" cy="186018"/>
              </a:xfrm>
              <a:custGeom>
                <a:avLst/>
                <a:gdLst/>
                <a:ahLst/>
                <a:cxnLst/>
                <a:rect l="l" t="t" r="r" b="b"/>
                <a:pathLst>
                  <a:path w="6144" h="6157" extrusionOk="0">
                    <a:moveTo>
                      <a:pt x="3179" y="0"/>
                    </a:moveTo>
                    <a:lnTo>
                      <a:pt x="36" y="2644"/>
                    </a:lnTo>
                    <a:lnTo>
                      <a:pt x="36" y="5954"/>
                    </a:lnTo>
                    <a:cubicBezTo>
                      <a:pt x="36" y="5954"/>
                      <a:pt x="0" y="6144"/>
                      <a:pt x="179" y="6144"/>
                    </a:cubicBezTo>
                    <a:lnTo>
                      <a:pt x="2322" y="6144"/>
                    </a:lnTo>
                    <a:lnTo>
                      <a:pt x="2322" y="4370"/>
                    </a:lnTo>
                    <a:cubicBezTo>
                      <a:pt x="2322" y="4370"/>
                      <a:pt x="2274" y="4072"/>
                      <a:pt x="2560" y="4072"/>
                    </a:cubicBezTo>
                    <a:lnTo>
                      <a:pt x="3453" y="4072"/>
                    </a:lnTo>
                    <a:cubicBezTo>
                      <a:pt x="3786" y="4072"/>
                      <a:pt x="3775" y="4370"/>
                      <a:pt x="3775" y="4370"/>
                    </a:cubicBezTo>
                    <a:lnTo>
                      <a:pt x="3763" y="6156"/>
                    </a:lnTo>
                    <a:lnTo>
                      <a:pt x="5882" y="6156"/>
                    </a:lnTo>
                    <a:cubicBezTo>
                      <a:pt x="6120" y="6156"/>
                      <a:pt x="6144" y="5906"/>
                      <a:pt x="6144" y="5906"/>
                    </a:cubicBezTo>
                    <a:lnTo>
                      <a:pt x="6144" y="2644"/>
                    </a:lnTo>
                    <a:lnTo>
                      <a:pt x="3179" y="0"/>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6" name="Google Shape;269;p17">
                <a:extLst>
                  <a:ext uri="{FF2B5EF4-FFF2-40B4-BE49-F238E27FC236}">
                    <a16:creationId xmlns:a16="http://schemas.microsoft.com/office/drawing/2014/main" id="{2C12A9E3-07C8-BA17-B866-CF4D4CB879B3}"/>
                  </a:ext>
                </a:extLst>
              </p:cNvPr>
              <p:cNvSpPr/>
              <p:nvPr/>
            </p:nvSpPr>
            <p:spPr>
              <a:xfrm>
                <a:off x="1876062" y="939713"/>
                <a:ext cx="258317" cy="122421"/>
              </a:xfrm>
              <a:custGeom>
                <a:avLst/>
                <a:gdLst/>
                <a:ahLst/>
                <a:cxnLst/>
                <a:rect l="l" t="t" r="r" b="b"/>
                <a:pathLst>
                  <a:path w="8550" h="4052" extrusionOk="0">
                    <a:moveTo>
                      <a:pt x="4346" y="1"/>
                    </a:moveTo>
                    <a:lnTo>
                      <a:pt x="1" y="3835"/>
                    </a:lnTo>
                    <a:cubicBezTo>
                      <a:pt x="1" y="3835"/>
                      <a:pt x="117" y="4052"/>
                      <a:pt x="367" y="4052"/>
                    </a:cubicBezTo>
                    <a:cubicBezTo>
                      <a:pt x="493" y="4052"/>
                      <a:pt x="651" y="3997"/>
                      <a:pt x="846" y="3835"/>
                    </a:cubicBezTo>
                    <a:lnTo>
                      <a:pt x="4346" y="870"/>
                    </a:lnTo>
                    <a:lnTo>
                      <a:pt x="7621" y="3811"/>
                    </a:lnTo>
                    <a:cubicBezTo>
                      <a:pt x="7847" y="3973"/>
                      <a:pt x="8025" y="4028"/>
                      <a:pt x="8163" y="4028"/>
                    </a:cubicBezTo>
                    <a:cubicBezTo>
                      <a:pt x="8438" y="4028"/>
                      <a:pt x="8549" y="3811"/>
                      <a:pt x="8549" y="3811"/>
                    </a:cubicBezTo>
                    <a:lnTo>
                      <a:pt x="4346" y="1"/>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7" name="Google Shape;270;p17">
                <a:extLst>
                  <a:ext uri="{FF2B5EF4-FFF2-40B4-BE49-F238E27FC236}">
                    <a16:creationId xmlns:a16="http://schemas.microsoft.com/office/drawing/2014/main" id="{6CC594B2-B22B-CDEC-F611-33D045B329ED}"/>
                  </a:ext>
                </a:extLst>
              </p:cNvPr>
              <p:cNvSpPr/>
              <p:nvPr/>
            </p:nvSpPr>
            <p:spPr>
              <a:xfrm>
                <a:off x="2077514" y="966329"/>
                <a:ext cx="24472" cy="51845"/>
              </a:xfrm>
              <a:custGeom>
                <a:avLst/>
                <a:gdLst/>
                <a:ahLst/>
                <a:cxnLst/>
                <a:rect l="l" t="t" r="r" b="b"/>
                <a:pathLst>
                  <a:path w="810" h="1716" extrusionOk="0">
                    <a:moveTo>
                      <a:pt x="36" y="1"/>
                    </a:moveTo>
                    <a:lnTo>
                      <a:pt x="0" y="1013"/>
                    </a:lnTo>
                    <a:lnTo>
                      <a:pt x="810" y="1715"/>
                    </a:lnTo>
                    <a:lnTo>
                      <a:pt x="810" y="1"/>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3" name="Google Shape;271;p17">
              <a:extLst>
                <a:ext uri="{FF2B5EF4-FFF2-40B4-BE49-F238E27FC236}">
                  <a16:creationId xmlns:a16="http://schemas.microsoft.com/office/drawing/2014/main" id="{EFC67F20-3089-DE1E-4298-6611EF70818C}"/>
                </a:ext>
              </a:extLst>
            </p:cNvPr>
            <p:cNvSpPr txBox="1"/>
            <p:nvPr/>
          </p:nvSpPr>
          <p:spPr>
            <a:xfrm>
              <a:off x="1106100" y="3253375"/>
              <a:ext cx="18846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Series A – 14M USD</a:t>
              </a:r>
            </a:p>
            <a:p>
              <a:pPr marL="0" lvl="0" indent="0" algn="ctr" rtl="0">
                <a:spcBef>
                  <a:spcPts val="0"/>
                </a:spcBef>
                <a:spcAft>
                  <a:spcPts val="0"/>
                </a:spcAft>
                <a:buNone/>
              </a:pPr>
              <a:r>
                <a:rPr lang="en" sz="1200" dirty="0">
                  <a:solidFill>
                    <a:srgbClr val="434343"/>
                  </a:solidFill>
                  <a:latin typeface="Roboto"/>
                  <a:ea typeface="Roboto"/>
                  <a:cs typeface="Roboto"/>
                  <a:sym typeface="Roboto"/>
                </a:rPr>
                <a:t>Fundadores Apache Spark</a:t>
              </a:r>
              <a:endParaRPr sz="1200" dirty="0">
                <a:solidFill>
                  <a:srgbClr val="434343"/>
                </a:solidFill>
                <a:latin typeface="Roboto"/>
                <a:ea typeface="Roboto"/>
                <a:cs typeface="Roboto"/>
                <a:sym typeface="Roboto"/>
              </a:endParaRPr>
            </a:p>
          </p:txBody>
        </p:sp>
        <p:sp>
          <p:nvSpPr>
            <p:cNvPr id="14494" name="Google Shape;272;p17">
              <a:extLst>
                <a:ext uri="{FF2B5EF4-FFF2-40B4-BE49-F238E27FC236}">
                  <a16:creationId xmlns:a16="http://schemas.microsoft.com/office/drawing/2014/main" id="{FC983204-C1D0-6294-852B-AFDEB81884D1}"/>
                </a:ext>
              </a:extLst>
            </p:cNvPr>
            <p:cNvSpPr txBox="1"/>
            <p:nvPr/>
          </p:nvSpPr>
          <p:spPr>
            <a:xfrm>
              <a:off x="1106100" y="2906525"/>
              <a:ext cx="18846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Início</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383196205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191379" y="943074"/>
            <a:ext cx="8782298"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Conhecimento &gt; Ferramenta</a:t>
            </a:r>
            <a:endParaRPr sz="4400" dirty="0"/>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hlinkClick r:id="rId3"/>
              </a:rPr>
              <a:t>https://dongou.tech/ai/dongou/the-2024-ml-ai-data-landscape/</a:t>
            </a:r>
            <a:endParaRPr lang="pt-PT" sz="1200" dirty="0"/>
          </a:p>
        </p:txBody>
      </p:sp>
      <p:pic>
        <p:nvPicPr>
          <p:cNvPr id="16386" name="Picture 2">
            <a:extLst>
              <a:ext uri="{FF2B5EF4-FFF2-40B4-BE49-F238E27FC236}">
                <a16:creationId xmlns:a16="http://schemas.microsoft.com/office/drawing/2014/main" id="{BAD527FA-78C0-DA7D-7480-40B2D69990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565" y="1693497"/>
            <a:ext cx="7827173" cy="4048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699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191379" y="943074"/>
            <a:ext cx="8782298"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Conhecimento &gt; Ferramenta</a:t>
            </a:r>
            <a:endParaRPr sz="4400" dirty="0"/>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https://dongou.tech/ai/dongou/the-2024-ml-ai-data-landscape/</a:t>
            </a:r>
          </a:p>
        </p:txBody>
      </p:sp>
      <p:pic>
        <p:nvPicPr>
          <p:cNvPr id="17410" name="Picture 2" descr="As vantagens de aprender Python. Eai, você sabe me dizer quais são as… | by  João Gustavo | Data Hackers | Medium">
            <a:extLst>
              <a:ext uri="{FF2B5EF4-FFF2-40B4-BE49-F238E27FC236}">
                <a16:creationId xmlns:a16="http://schemas.microsoft.com/office/drawing/2014/main" id="{2625646C-D257-74D6-ED35-3307AC574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62" y="2626405"/>
            <a:ext cx="32480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01BEC1AE-DA1F-C8EA-A4CA-12792F9FDC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8982" y="2626405"/>
            <a:ext cx="2518410" cy="11752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386793-1495-2CD4-AB19-1D2023716A60}"/>
              </a:ext>
            </a:extLst>
          </p:cNvPr>
          <p:cNvSpPr txBox="1"/>
          <p:nvPr/>
        </p:nvSpPr>
        <p:spPr>
          <a:xfrm>
            <a:off x="4825770" y="4281787"/>
            <a:ext cx="3770131" cy="36933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800" dirty="0">
                <a:hlinkClick r:id="rId5"/>
              </a:rPr>
              <a:t>https://www.w3schools.com/sql/</a:t>
            </a:r>
            <a:endParaRPr lang="pt-PT" sz="1800" dirty="0"/>
          </a:p>
        </p:txBody>
      </p:sp>
      <p:sp>
        <p:nvSpPr>
          <p:cNvPr id="10" name="TextBox 9">
            <a:extLst>
              <a:ext uri="{FF2B5EF4-FFF2-40B4-BE49-F238E27FC236}">
                <a16:creationId xmlns:a16="http://schemas.microsoft.com/office/drawing/2014/main" id="{E9E895D6-DD45-97B5-9814-3DC4A5F4A172}"/>
              </a:ext>
            </a:extLst>
          </p:cNvPr>
          <p:cNvSpPr txBox="1"/>
          <p:nvPr/>
        </p:nvSpPr>
        <p:spPr>
          <a:xfrm>
            <a:off x="767993" y="4281787"/>
            <a:ext cx="3770131" cy="36933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800" dirty="0">
                <a:hlinkClick r:id="rId6"/>
              </a:rPr>
              <a:t>https://www.w3schools.com/python/</a:t>
            </a:r>
            <a:endParaRPr lang="pt-PT" sz="1800" dirty="0"/>
          </a:p>
        </p:txBody>
      </p:sp>
    </p:spTree>
    <p:extLst>
      <p:ext uri="{BB962C8B-B14F-4D97-AF65-F5344CB8AC3E}">
        <p14:creationId xmlns:p14="http://schemas.microsoft.com/office/powerpoint/2010/main" val="332351457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4137" y="943074"/>
            <a:ext cx="8345996" cy="50301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Os </a:t>
            </a:r>
            <a:r>
              <a:rPr lang="pt-PT" dirty="0" err="1"/>
              <a:t>V’s</a:t>
            </a:r>
            <a:r>
              <a:rPr lang="pt-PT" dirty="0"/>
              <a:t> </a:t>
            </a:r>
            <a:r>
              <a:rPr lang="pt-PT" dirty="0" err="1"/>
              <a:t>Big</a:t>
            </a:r>
            <a:r>
              <a:rPr lang="pt-PT" dirty="0"/>
              <a:t> Data</a:t>
            </a:r>
            <a:endParaRPr dirty="0"/>
          </a:p>
        </p:txBody>
      </p:sp>
      <p:sp>
        <p:nvSpPr>
          <p:cNvPr id="6" name="TextBox 5">
            <a:extLst>
              <a:ext uri="{FF2B5EF4-FFF2-40B4-BE49-F238E27FC236}">
                <a16:creationId xmlns:a16="http://schemas.microsoft.com/office/drawing/2014/main" id="{BA567128-59E0-EBD2-3D3D-20E7EA0B14BE}"/>
              </a:ext>
            </a:extLst>
          </p:cNvPr>
          <p:cNvSpPr txBox="1"/>
          <p:nvPr/>
        </p:nvSpPr>
        <p:spPr>
          <a:xfrm>
            <a:off x="113001" y="5956005"/>
            <a:ext cx="493796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t>https://www.sas.com/en_us/insights/big-data/what-is-big-data.html</a:t>
            </a:r>
          </a:p>
        </p:txBody>
      </p:sp>
      <p:sp>
        <p:nvSpPr>
          <p:cNvPr id="3" name="Hexagon 2">
            <a:extLst>
              <a:ext uri="{FF2B5EF4-FFF2-40B4-BE49-F238E27FC236}">
                <a16:creationId xmlns:a16="http://schemas.microsoft.com/office/drawing/2014/main" id="{3E953761-FDED-8A2E-4D88-60E2BB83EE32}"/>
              </a:ext>
            </a:extLst>
          </p:cNvPr>
          <p:cNvSpPr/>
          <p:nvPr/>
        </p:nvSpPr>
        <p:spPr>
          <a:xfrm>
            <a:off x="3300549" y="2004217"/>
            <a:ext cx="2055222" cy="1723049"/>
          </a:xfrm>
          <a:prstGeom prst="hexagon">
            <a:avLst/>
          </a:prstGeom>
          <a:noFill/>
          <a:ln w="3175" cap="flat">
            <a:solidFill>
              <a:schemeClr val="bg2"/>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B5779CAD-FCC5-EEAB-965C-B2669695FDEB}"/>
              </a:ext>
            </a:extLst>
          </p:cNvPr>
          <p:cNvSpPr txBox="1"/>
          <p:nvPr/>
        </p:nvSpPr>
        <p:spPr>
          <a:xfrm>
            <a:off x="3709851" y="2613680"/>
            <a:ext cx="1236617" cy="503021"/>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pt-PT" sz="2800" b="1" i="0" u="none" strike="noStrike" cap="none" spc="0" normalizeH="0" baseline="0" dirty="0">
                <a:ln>
                  <a:noFill/>
                </a:ln>
                <a:solidFill>
                  <a:srgbClr val="000000"/>
                </a:solidFill>
                <a:effectLst/>
                <a:uFillTx/>
                <a:latin typeface="+mn-lt"/>
                <a:ea typeface="+mn-ea"/>
                <a:cs typeface="+mn-cs"/>
                <a:sym typeface="Helvetica Light"/>
              </a:rPr>
              <a:t>Volume</a:t>
            </a:r>
          </a:p>
        </p:txBody>
      </p:sp>
      <p:sp>
        <p:nvSpPr>
          <p:cNvPr id="5" name="Hexagon 4">
            <a:extLst>
              <a:ext uri="{FF2B5EF4-FFF2-40B4-BE49-F238E27FC236}">
                <a16:creationId xmlns:a16="http://schemas.microsoft.com/office/drawing/2014/main" id="{7D6C39F0-3AEA-5F97-74C8-460CB432E2DC}"/>
              </a:ext>
            </a:extLst>
          </p:cNvPr>
          <p:cNvSpPr/>
          <p:nvPr/>
        </p:nvSpPr>
        <p:spPr>
          <a:xfrm>
            <a:off x="730166" y="3515154"/>
            <a:ext cx="2055222" cy="1723049"/>
          </a:xfrm>
          <a:prstGeom prst="hexagon">
            <a:avLst/>
          </a:prstGeom>
          <a:noFill/>
          <a:ln w="3175" cap="flat">
            <a:solidFill>
              <a:schemeClr val="bg2"/>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
        <p:nvSpPr>
          <p:cNvPr id="7" name="TextBox 6">
            <a:extLst>
              <a:ext uri="{FF2B5EF4-FFF2-40B4-BE49-F238E27FC236}">
                <a16:creationId xmlns:a16="http://schemas.microsoft.com/office/drawing/2014/main" id="{2A64C332-24F8-726A-3DD2-5490C373213A}"/>
              </a:ext>
            </a:extLst>
          </p:cNvPr>
          <p:cNvSpPr txBox="1"/>
          <p:nvPr/>
        </p:nvSpPr>
        <p:spPr>
          <a:xfrm>
            <a:off x="675197" y="4125167"/>
            <a:ext cx="2265583" cy="503021"/>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pt-PT" sz="2800" b="1" i="0" u="none" strike="noStrike" cap="none" spc="0" normalizeH="0" baseline="0" dirty="0">
                <a:ln>
                  <a:noFill/>
                </a:ln>
                <a:solidFill>
                  <a:srgbClr val="000000"/>
                </a:solidFill>
                <a:effectLst/>
                <a:uFillTx/>
                <a:latin typeface="+mn-lt"/>
                <a:ea typeface="+mn-ea"/>
                <a:cs typeface="+mn-cs"/>
                <a:sym typeface="Helvetica Light"/>
              </a:rPr>
              <a:t>Velocidade</a:t>
            </a:r>
          </a:p>
        </p:txBody>
      </p:sp>
      <p:sp>
        <p:nvSpPr>
          <p:cNvPr id="8" name="Hexagon 7">
            <a:extLst>
              <a:ext uri="{FF2B5EF4-FFF2-40B4-BE49-F238E27FC236}">
                <a16:creationId xmlns:a16="http://schemas.microsoft.com/office/drawing/2014/main" id="{524E1A1C-1277-0684-DE85-5860F38D8D15}"/>
              </a:ext>
            </a:extLst>
          </p:cNvPr>
          <p:cNvSpPr/>
          <p:nvPr/>
        </p:nvSpPr>
        <p:spPr>
          <a:xfrm>
            <a:off x="5925901" y="3450540"/>
            <a:ext cx="2055222" cy="1723049"/>
          </a:xfrm>
          <a:prstGeom prst="hexagon">
            <a:avLst/>
          </a:prstGeom>
          <a:noFill/>
          <a:ln w="3175" cap="flat">
            <a:solidFill>
              <a:schemeClr val="bg2"/>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
        <p:nvSpPr>
          <p:cNvPr id="9" name="TextBox 8">
            <a:extLst>
              <a:ext uri="{FF2B5EF4-FFF2-40B4-BE49-F238E27FC236}">
                <a16:creationId xmlns:a16="http://schemas.microsoft.com/office/drawing/2014/main" id="{6FBACB7A-B084-C1F9-8887-D4A6DB2FAE60}"/>
              </a:ext>
            </a:extLst>
          </p:cNvPr>
          <p:cNvSpPr txBox="1"/>
          <p:nvPr/>
        </p:nvSpPr>
        <p:spPr>
          <a:xfrm>
            <a:off x="5820720" y="4104226"/>
            <a:ext cx="2265583" cy="503021"/>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pt-PT" sz="2800" b="1" i="0" u="none" strike="noStrike" cap="none" spc="0" normalizeH="0" baseline="0" dirty="0">
                <a:ln>
                  <a:noFill/>
                </a:ln>
                <a:solidFill>
                  <a:srgbClr val="000000"/>
                </a:solidFill>
                <a:effectLst/>
                <a:uFillTx/>
                <a:latin typeface="+mn-lt"/>
                <a:ea typeface="+mn-ea"/>
                <a:cs typeface="+mn-cs"/>
                <a:sym typeface="Helvetica Light"/>
              </a:rPr>
              <a:t>Variedade</a:t>
            </a:r>
          </a:p>
        </p:txBody>
      </p:sp>
    </p:spTree>
    <p:extLst>
      <p:ext uri="{BB962C8B-B14F-4D97-AF65-F5344CB8AC3E}">
        <p14:creationId xmlns:p14="http://schemas.microsoft.com/office/powerpoint/2010/main" val="413519965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6016449"/>
            <a:ext cx="8613478"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https://www.databricks.com/blog/2022/06/09/7-reasons-to-migrate-from-your-cloud-based-hadoop-to-the-databricks-lakehouse-platform.html</a:t>
            </a:r>
          </a:p>
        </p:txBody>
      </p:sp>
      <p:pic>
        <p:nvPicPr>
          <p:cNvPr id="14340" name="Picture 4" descr="Databricks - Wikipedia">
            <a:extLst>
              <a:ext uri="{FF2B5EF4-FFF2-40B4-BE49-F238E27FC236}">
                <a16:creationId xmlns:a16="http://schemas.microsoft.com/office/drawing/2014/main" id="{3F5BDB1A-D390-3CE7-406B-B7623637A4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55" y="648604"/>
            <a:ext cx="2211976" cy="1161287"/>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With its rich partner ecosystem, Databricks allows you to seamlessly mobilize your data assets across the various phases of the data journey.">
            <a:extLst>
              <a:ext uri="{FF2B5EF4-FFF2-40B4-BE49-F238E27FC236}">
                <a16:creationId xmlns:a16="http://schemas.microsoft.com/office/drawing/2014/main" id="{EA49578E-825A-BE14-986B-810BBC10D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257" y="1852826"/>
            <a:ext cx="6727007" cy="401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79900"/>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https://6sense.com/tech/big-data-analytics/databricks-market-share</a:t>
            </a:r>
          </a:p>
        </p:txBody>
      </p:sp>
      <p:pic>
        <p:nvPicPr>
          <p:cNvPr id="5" name="Picture 4">
            <a:extLst>
              <a:ext uri="{FF2B5EF4-FFF2-40B4-BE49-F238E27FC236}">
                <a16:creationId xmlns:a16="http://schemas.microsoft.com/office/drawing/2014/main" id="{EBABA0DC-9ADF-E819-5328-7B93F279D042}"/>
              </a:ext>
            </a:extLst>
          </p:cNvPr>
          <p:cNvPicPr>
            <a:picLocks noChangeAspect="1"/>
          </p:cNvPicPr>
          <p:nvPr/>
        </p:nvPicPr>
        <p:blipFill>
          <a:blip r:embed="rId3"/>
          <a:stretch>
            <a:fillRect/>
          </a:stretch>
        </p:blipFill>
        <p:spPr>
          <a:xfrm>
            <a:off x="1343243" y="1043461"/>
            <a:ext cx="6679093" cy="4451025"/>
          </a:xfrm>
          <a:prstGeom prst="rect">
            <a:avLst/>
          </a:prstGeom>
        </p:spPr>
      </p:pic>
    </p:spTree>
    <p:extLst>
      <p:ext uri="{BB962C8B-B14F-4D97-AF65-F5344CB8AC3E}">
        <p14:creationId xmlns:p14="http://schemas.microsoft.com/office/powerpoint/2010/main" val="297129650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56" name="TextBox 55">
            <a:extLst>
              <a:ext uri="{FF2B5EF4-FFF2-40B4-BE49-F238E27FC236}">
                <a16:creationId xmlns:a16="http://schemas.microsoft.com/office/drawing/2014/main" id="{B34C3D81-C0F2-7235-FDDA-C1426BF5A94E}"/>
              </a:ext>
            </a:extLst>
          </p:cNvPr>
          <p:cNvSpPr txBox="1"/>
          <p:nvPr/>
        </p:nvSpPr>
        <p:spPr>
          <a:xfrm>
            <a:off x="217013" y="601644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https://www.databricks.com/try-databricks#account</a:t>
            </a:r>
          </a:p>
        </p:txBody>
      </p:sp>
      <p:pic>
        <p:nvPicPr>
          <p:cNvPr id="7" name="Picture 6">
            <a:extLst>
              <a:ext uri="{FF2B5EF4-FFF2-40B4-BE49-F238E27FC236}">
                <a16:creationId xmlns:a16="http://schemas.microsoft.com/office/drawing/2014/main" id="{EE04923F-C7AB-4B6C-D47E-03A4E2D59431}"/>
              </a:ext>
            </a:extLst>
          </p:cNvPr>
          <p:cNvPicPr>
            <a:picLocks noChangeAspect="1"/>
          </p:cNvPicPr>
          <p:nvPr/>
        </p:nvPicPr>
        <p:blipFill>
          <a:blip r:embed="rId3"/>
          <a:stretch>
            <a:fillRect/>
          </a:stretch>
        </p:blipFill>
        <p:spPr>
          <a:xfrm>
            <a:off x="594457" y="700871"/>
            <a:ext cx="7567749" cy="5182320"/>
          </a:xfrm>
          <a:prstGeom prst="rect">
            <a:avLst/>
          </a:prstGeom>
        </p:spPr>
      </p:pic>
    </p:spTree>
    <p:extLst>
      <p:ext uri="{BB962C8B-B14F-4D97-AF65-F5344CB8AC3E}">
        <p14:creationId xmlns:p14="http://schemas.microsoft.com/office/powerpoint/2010/main" val="111553862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191379" y="943074"/>
            <a:ext cx="8782298"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Tradicional </a:t>
            </a:r>
            <a:r>
              <a:rPr lang="pt-PT" sz="4400" dirty="0" err="1"/>
              <a:t>vs</a:t>
            </a:r>
            <a:r>
              <a:rPr lang="pt-PT" sz="4400" dirty="0"/>
              <a:t> </a:t>
            </a:r>
            <a:r>
              <a:rPr lang="pt-PT" sz="4400" dirty="0" err="1"/>
              <a:t>Stack</a:t>
            </a:r>
            <a:r>
              <a:rPr lang="pt-PT" sz="4400" dirty="0"/>
              <a:t> Moderno</a:t>
            </a:r>
            <a:endParaRPr sz="4400" dirty="0"/>
          </a:p>
        </p:txBody>
      </p:sp>
      <p:sp>
        <p:nvSpPr>
          <p:cNvPr id="56" name="TextBox 55">
            <a:extLst>
              <a:ext uri="{FF2B5EF4-FFF2-40B4-BE49-F238E27FC236}">
                <a16:creationId xmlns:a16="http://schemas.microsoft.com/office/drawing/2014/main" id="{B34C3D81-C0F2-7235-FDDA-C1426BF5A94E}"/>
              </a:ext>
            </a:extLst>
          </p:cNvPr>
          <p:cNvSpPr txBox="1"/>
          <p:nvPr/>
        </p:nvSpPr>
        <p:spPr>
          <a:xfrm>
            <a:off x="725559" y="5829878"/>
            <a:ext cx="7567749"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https://techcommunity.microsoft.com/t5/azure-synapse-analytics-blog/the-data-lakehouse-the-data-warehouse-and-a-modern-data-platform/ba-p/2792337</a:t>
            </a:r>
          </a:p>
        </p:txBody>
      </p:sp>
      <p:pic>
        <p:nvPicPr>
          <p:cNvPr id="20482" name="Picture 2" descr="thumbnail image 1 captioned Databricks - What is a data lakehouse">
            <a:extLst>
              <a:ext uri="{FF2B5EF4-FFF2-40B4-BE49-F238E27FC236}">
                <a16:creationId xmlns:a16="http://schemas.microsoft.com/office/drawing/2014/main" id="{C68C7E6D-AA41-9D76-DBBA-E9F3F8FDB6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559" y="1749222"/>
            <a:ext cx="7457378" cy="391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3937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191379" y="943074"/>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Tradicional</a:t>
            </a:r>
            <a:endParaRPr sz="4400" dirty="0"/>
          </a:p>
        </p:txBody>
      </p:sp>
      <p:sp>
        <p:nvSpPr>
          <p:cNvPr id="56" name="TextBox 55">
            <a:extLst>
              <a:ext uri="{FF2B5EF4-FFF2-40B4-BE49-F238E27FC236}">
                <a16:creationId xmlns:a16="http://schemas.microsoft.com/office/drawing/2014/main" id="{B34C3D81-C0F2-7235-FDDA-C1426BF5A94E}"/>
              </a:ext>
            </a:extLst>
          </p:cNvPr>
          <p:cNvSpPr txBox="1"/>
          <p:nvPr/>
        </p:nvSpPr>
        <p:spPr>
          <a:xfrm>
            <a:off x="530280" y="5925316"/>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https://blog.skyvia.com/sql-server-data-warehouse-the-easy-and-practical-guide/</a:t>
            </a:r>
          </a:p>
        </p:txBody>
      </p:sp>
      <p:sp>
        <p:nvSpPr>
          <p:cNvPr id="3" name="AutoShape 2" descr="Typical Data Warehousing Environment">
            <a:extLst>
              <a:ext uri="{FF2B5EF4-FFF2-40B4-BE49-F238E27FC236}">
                <a16:creationId xmlns:a16="http://schemas.microsoft.com/office/drawing/2014/main" id="{4F0E348C-EF45-A88E-7816-4DCE091081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pic>
        <p:nvPicPr>
          <p:cNvPr id="22532" name="Picture 4" descr="Typical Data Warehousing Environment">
            <a:extLst>
              <a:ext uri="{FF2B5EF4-FFF2-40B4-BE49-F238E27FC236}">
                <a16:creationId xmlns:a16="http://schemas.microsoft.com/office/drawing/2014/main" id="{763B3EB2-C7CF-787B-C2DB-328DFE86F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0" y="1858230"/>
            <a:ext cx="6045200" cy="387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36006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56" name="TextBox 55">
            <a:extLst>
              <a:ext uri="{FF2B5EF4-FFF2-40B4-BE49-F238E27FC236}">
                <a16:creationId xmlns:a16="http://schemas.microsoft.com/office/drawing/2014/main" id="{B34C3D81-C0F2-7235-FDDA-C1426BF5A94E}"/>
              </a:ext>
            </a:extLst>
          </p:cNvPr>
          <p:cNvSpPr txBox="1"/>
          <p:nvPr/>
        </p:nvSpPr>
        <p:spPr>
          <a:xfrm>
            <a:off x="530280" y="5925316"/>
            <a:ext cx="7567749"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https://techcommunity.microsoft.com/t5/azure-synapse-analytics-blog/the-data-lakehouse-the-data-warehouse-and-a-modern-data-platform/ba-p/2792337</a:t>
            </a:r>
          </a:p>
        </p:txBody>
      </p:sp>
      <p:pic>
        <p:nvPicPr>
          <p:cNvPr id="5" name="Picture 28" descr="Data Cloud">
            <a:extLst>
              <a:ext uri="{FF2B5EF4-FFF2-40B4-BE49-F238E27FC236}">
                <a16:creationId xmlns:a16="http://schemas.microsoft.com/office/drawing/2014/main" id="{74A92661-7506-95D2-E913-BC3588AE2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32" y="747598"/>
            <a:ext cx="1318066" cy="1318066"/>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thumbnail image 2 captioned Snowflake for Data Lakes">
            <a:extLst>
              <a:ext uri="{FF2B5EF4-FFF2-40B4-BE49-F238E27FC236}">
                <a16:creationId xmlns:a16="http://schemas.microsoft.com/office/drawing/2014/main" id="{83E54D04-D769-73E8-E550-0FF3B47D3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732" y="1691527"/>
            <a:ext cx="7145868" cy="401334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16;p16">
            <a:extLst>
              <a:ext uri="{FF2B5EF4-FFF2-40B4-BE49-F238E27FC236}">
                <a16:creationId xmlns:a16="http://schemas.microsoft.com/office/drawing/2014/main" id="{37C0E632-A6CE-5FFD-E301-3BF99D92A84E}"/>
              </a:ext>
            </a:extLst>
          </p:cNvPr>
          <p:cNvSpPr txBox="1">
            <a:spLocks noGrp="1"/>
          </p:cNvSpPr>
          <p:nvPr>
            <p:ph type="title"/>
          </p:nvPr>
        </p:nvSpPr>
        <p:spPr>
          <a:xfrm>
            <a:off x="191379" y="943074"/>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Moderno</a:t>
            </a:r>
            <a:endParaRPr sz="4400" dirty="0"/>
          </a:p>
        </p:txBody>
      </p:sp>
    </p:spTree>
    <p:extLst>
      <p:ext uri="{BB962C8B-B14F-4D97-AF65-F5344CB8AC3E}">
        <p14:creationId xmlns:p14="http://schemas.microsoft.com/office/powerpoint/2010/main" val="327275314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56" name="TextBox 55">
            <a:extLst>
              <a:ext uri="{FF2B5EF4-FFF2-40B4-BE49-F238E27FC236}">
                <a16:creationId xmlns:a16="http://schemas.microsoft.com/office/drawing/2014/main" id="{B34C3D81-C0F2-7235-FDDA-C1426BF5A94E}"/>
              </a:ext>
            </a:extLst>
          </p:cNvPr>
          <p:cNvSpPr txBox="1"/>
          <p:nvPr/>
        </p:nvSpPr>
        <p:spPr>
          <a:xfrm>
            <a:off x="0" y="6025613"/>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https://blog.skyvia.com/sql-server-data-warehouse-the-easy-and-practical-guide/</a:t>
            </a:r>
          </a:p>
        </p:txBody>
      </p:sp>
      <p:sp>
        <p:nvSpPr>
          <p:cNvPr id="3" name="AutoShape 2" descr="Typical Data Warehousing Environment">
            <a:extLst>
              <a:ext uri="{FF2B5EF4-FFF2-40B4-BE49-F238E27FC236}">
                <a16:creationId xmlns:a16="http://schemas.microsoft.com/office/drawing/2014/main" id="{4F0E348C-EF45-A88E-7816-4DCE091081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sp>
        <p:nvSpPr>
          <p:cNvPr id="7" name="TextBox 6">
            <a:extLst>
              <a:ext uri="{FF2B5EF4-FFF2-40B4-BE49-F238E27FC236}">
                <a16:creationId xmlns:a16="http://schemas.microsoft.com/office/drawing/2014/main" id="{3411CF08-10F5-D9A2-3F0B-CBBD9BFE4274}"/>
              </a:ext>
            </a:extLst>
          </p:cNvPr>
          <p:cNvSpPr txBox="1"/>
          <p:nvPr/>
        </p:nvSpPr>
        <p:spPr>
          <a:xfrm>
            <a:off x="214960" y="1106775"/>
            <a:ext cx="5748867" cy="433965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b="1" dirty="0"/>
              <a:t>Tradicional:</a:t>
            </a:r>
          </a:p>
          <a:p>
            <a:pPr algn="l"/>
            <a:endParaRPr lang="pt-PT" sz="1200" b="1" dirty="0"/>
          </a:p>
          <a:p>
            <a:pPr algn="l"/>
            <a:r>
              <a:rPr lang="pt-PT" sz="1200" b="1" dirty="0"/>
              <a:t>Banco de Dados Relacional (RDBMS)</a:t>
            </a:r>
            <a:r>
              <a:rPr lang="pt-PT" sz="1200" dirty="0"/>
              <a:t>: Onde os dados são armazenados e gerenciados. Exemplos incluem Microsoft SQL Server, Oracle, </a:t>
            </a:r>
            <a:r>
              <a:rPr lang="pt-PT" sz="1200" dirty="0" err="1"/>
              <a:t>MySQL</a:t>
            </a:r>
            <a:r>
              <a:rPr lang="pt-PT" sz="1200" dirty="0"/>
              <a:t> e </a:t>
            </a:r>
            <a:r>
              <a:rPr lang="pt-PT" sz="1200" dirty="0" err="1"/>
              <a:t>PostgreSQL</a:t>
            </a:r>
            <a:r>
              <a:rPr lang="pt-PT" sz="1200" dirty="0"/>
              <a:t>.</a:t>
            </a:r>
          </a:p>
          <a:p>
            <a:pPr algn="l"/>
            <a:endParaRPr lang="pt-PT" sz="1200" dirty="0"/>
          </a:p>
          <a:p>
            <a:pPr algn="l"/>
            <a:endParaRPr lang="pt-PT" sz="1200" dirty="0"/>
          </a:p>
          <a:p>
            <a:pPr algn="l"/>
            <a:r>
              <a:rPr lang="pt-PT" sz="1200" b="1" dirty="0"/>
              <a:t>Ferramenta de Gerenciamento de Banco de Dados</a:t>
            </a:r>
            <a:r>
              <a:rPr lang="pt-PT" sz="1200" dirty="0"/>
              <a:t>: Utilizada para gerenciar, configurar e monitorar o banco de dados. O SSMS é a ferramenta oficial para o Microsoft SQL Server.</a:t>
            </a:r>
          </a:p>
          <a:p>
            <a:pPr algn="l"/>
            <a:endParaRPr lang="pt-PT" sz="1200" b="1" dirty="0"/>
          </a:p>
          <a:p>
            <a:pPr algn="l"/>
            <a:r>
              <a:rPr lang="pt-PT" sz="1200" b="1" dirty="0"/>
              <a:t>ETL (</a:t>
            </a:r>
            <a:r>
              <a:rPr lang="pt-PT" sz="1200" b="1" dirty="0" err="1"/>
              <a:t>Extract</a:t>
            </a:r>
            <a:r>
              <a:rPr lang="pt-PT" sz="1200" b="1" dirty="0"/>
              <a:t>, </a:t>
            </a:r>
            <a:r>
              <a:rPr lang="pt-PT" sz="1200" b="1" dirty="0" err="1"/>
              <a:t>Transform</a:t>
            </a:r>
            <a:r>
              <a:rPr lang="pt-PT" sz="1200" b="1" dirty="0"/>
              <a:t>, </a:t>
            </a:r>
            <a:r>
              <a:rPr lang="pt-PT" sz="1200" b="1" dirty="0" err="1"/>
              <a:t>Load</a:t>
            </a:r>
            <a:r>
              <a:rPr lang="pt-PT" sz="1200" b="1" dirty="0"/>
              <a:t>)</a:t>
            </a:r>
            <a:r>
              <a:rPr lang="pt-PT" sz="1200" dirty="0"/>
              <a:t>: Processos e ferramentas que movem e transformam dados de fontes diversas para o banco de dados. Exemplos incluem SQL Server Integration </a:t>
            </a:r>
            <a:r>
              <a:rPr lang="pt-PT" sz="1200" dirty="0" err="1"/>
              <a:t>Services</a:t>
            </a:r>
            <a:r>
              <a:rPr lang="pt-PT" sz="1200" dirty="0"/>
              <a:t> (SSIS), </a:t>
            </a:r>
            <a:r>
              <a:rPr lang="pt-PT" sz="1200" dirty="0" err="1"/>
              <a:t>Informatica</a:t>
            </a:r>
            <a:r>
              <a:rPr lang="pt-PT" sz="1200" dirty="0"/>
              <a:t> e </a:t>
            </a:r>
            <a:r>
              <a:rPr lang="pt-PT" sz="1200" dirty="0" err="1"/>
              <a:t>Talend</a:t>
            </a:r>
            <a:r>
              <a:rPr lang="pt-PT" sz="1200" dirty="0"/>
              <a:t>.</a:t>
            </a:r>
          </a:p>
          <a:p>
            <a:pPr algn="l"/>
            <a:endParaRPr lang="pt-PT" sz="1200" dirty="0"/>
          </a:p>
          <a:p>
            <a:pPr algn="l"/>
            <a:endParaRPr lang="pt-PT" sz="1200" dirty="0"/>
          </a:p>
          <a:p>
            <a:pPr algn="l"/>
            <a:r>
              <a:rPr lang="pt-PT" sz="1200" b="1" dirty="0"/>
              <a:t>Ferramenta de BI (Business </a:t>
            </a:r>
            <a:r>
              <a:rPr lang="pt-PT" sz="1200" b="1" dirty="0" err="1"/>
              <a:t>Intelligence</a:t>
            </a:r>
            <a:r>
              <a:rPr lang="pt-PT" sz="1200" b="1" dirty="0"/>
              <a:t>)</a:t>
            </a:r>
            <a:r>
              <a:rPr lang="pt-PT" sz="1200" dirty="0"/>
              <a:t>: Ferramentas que analisam e visualizam dados para ajudar na tomada de decisões. Exemplos incluem SQL Server </a:t>
            </a:r>
            <a:r>
              <a:rPr lang="pt-PT" sz="1200" dirty="0" err="1"/>
              <a:t>Reporting</a:t>
            </a:r>
            <a:r>
              <a:rPr lang="pt-PT" sz="1200" dirty="0"/>
              <a:t> </a:t>
            </a:r>
            <a:r>
              <a:rPr lang="pt-PT" sz="1200" dirty="0" err="1"/>
              <a:t>Services</a:t>
            </a:r>
            <a:r>
              <a:rPr lang="pt-PT" sz="1200" dirty="0"/>
              <a:t> (SSRS), </a:t>
            </a:r>
            <a:r>
              <a:rPr lang="pt-PT" sz="1200" dirty="0" err="1"/>
              <a:t>Power</a:t>
            </a:r>
            <a:r>
              <a:rPr lang="pt-PT" sz="1200" dirty="0"/>
              <a:t> BI, </a:t>
            </a:r>
            <a:r>
              <a:rPr lang="pt-PT" sz="1200" dirty="0" err="1"/>
              <a:t>Tableau</a:t>
            </a:r>
            <a:r>
              <a:rPr lang="pt-PT" sz="1200" dirty="0"/>
              <a:t> e </a:t>
            </a:r>
            <a:r>
              <a:rPr lang="pt-PT" sz="1200" dirty="0" err="1"/>
              <a:t>QlikView</a:t>
            </a:r>
            <a:r>
              <a:rPr lang="pt-PT" sz="1200" dirty="0"/>
              <a:t>.</a:t>
            </a:r>
          </a:p>
          <a:p>
            <a:pPr algn="l"/>
            <a:endParaRPr lang="pt-PT" sz="1200" dirty="0"/>
          </a:p>
          <a:p>
            <a:pPr algn="l"/>
            <a:endParaRPr lang="pt-PT" sz="1200" dirty="0"/>
          </a:p>
          <a:p>
            <a:pPr algn="l"/>
            <a:r>
              <a:rPr lang="pt-PT" sz="1200" b="1" dirty="0"/>
              <a:t> </a:t>
            </a:r>
            <a:r>
              <a:rPr lang="pt-PT" sz="1200" b="1" dirty="0" err="1"/>
              <a:t>Middleware</a:t>
            </a:r>
            <a:r>
              <a:rPr lang="pt-PT" sz="1200" b="1" dirty="0"/>
              <a:t> e Ferramentas de Conexão</a:t>
            </a:r>
            <a:r>
              <a:rPr lang="pt-PT" sz="1200" dirty="0"/>
              <a:t>: Ferramentas e serviços que facilitam a conexão e a integração entre sistemas diferentes e o banco de dados.</a:t>
            </a:r>
          </a:p>
        </p:txBody>
      </p:sp>
      <p:pic>
        <p:nvPicPr>
          <p:cNvPr id="23556" name="Picture 4" descr="altyra.com/wp-content/uploads/2018/11/microsoft-sq...">
            <a:extLst>
              <a:ext uri="{FF2B5EF4-FFF2-40B4-BE49-F238E27FC236}">
                <a16:creationId xmlns:a16="http://schemas.microsoft.com/office/drawing/2014/main" id="{39144502-BF28-8191-A756-EABBCAB319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7711" y="1488692"/>
            <a:ext cx="923718" cy="746718"/>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O que é PostgreSQL?">
            <a:extLst>
              <a:ext uri="{FF2B5EF4-FFF2-40B4-BE49-F238E27FC236}">
                <a16:creationId xmlns:a16="http://schemas.microsoft.com/office/drawing/2014/main" id="{72631B2E-5833-57DC-DDBE-6AE46CA8F22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4435" y="1475873"/>
            <a:ext cx="1531522" cy="861481"/>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O que é e como usar o MySQL?">
            <a:extLst>
              <a:ext uri="{FF2B5EF4-FFF2-40B4-BE49-F238E27FC236}">
                <a16:creationId xmlns:a16="http://schemas.microsoft.com/office/drawing/2014/main" id="{CBD57D57-33B6-6B82-A173-FB714AF585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4033" y="809325"/>
            <a:ext cx="1023691" cy="528552"/>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How to Install Microsoft SQL Server 2019 &amp; SSMS on Windows (On-Prem) | by  Rahul Sounder | Medium">
            <a:extLst>
              <a:ext uri="{FF2B5EF4-FFF2-40B4-BE49-F238E27FC236}">
                <a16:creationId xmlns:a16="http://schemas.microsoft.com/office/drawing/2014/main" id="{B7495C6A-77AC-4543-093C-67D9262B2F7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61763" y="2340806"/>
            <a:ext cx="923718" cy="818381"/>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descr="What is SSIS? Its advantages and disadvantages - Business and GxP compliant  solutions, services by Sarjen">
            <a:extLst>
              <a:ext uri="{FF2B5EF4-FFF2-40B4-BE49-F238E27FC236}">
                <a16:creationId xmlns:a16="http://schemas.microsoft.com/office/drawing/2014/main" id="{ED7A1897-603B-B6AB-C8BF-6E2D0DB80AA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90314" y="3423793"/>
            <a:ext cx="1466615" cy="500330"/>
          </a:xfrm>
          <a:prstGeom prst="rect">
            <a:avLst/>
          </a:prstGeom>
          <a:noFill/>
          <a:extLst>
            <a:ext uri="{909E8E84-426E-40DD-AFC4-6F175D3DCCD1}">
              <a14:hiddenFill xmlns:a14="http://schemas.microsoft.com/office/drawing/2010/main">
                <a:solidFill>
                  <a:srgbClr val="FFFFFF"/>
                </a:solidFill>
              </a14:hiddenFill>
            </a:ext>
          </a:extLst>
        </p:spPr>
      </p:pic>
      <p:pic>
        <p:nvPicPr>
          <p:cNvPr id="23566" name="Picture 14" descr="QlikView 2024 Overview: Pricing, Ratings &amp; Details | TechnologyAdvice">
            <a:extLst>
              <a:ext uri="{FF2B5EF4-FFF2-40B4-BE49-F238E27FC236}">
                <a16:creationId xmlns:a16="http://schemas.microsoft.com/office/drawing/2014/main" id="{E8FA7494-B3EB-E0DB-E5C1-D925ACD1451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28985" y="4314961"/>
            <a:ext cx="690346" cy="690346"/>
          </a:xfrm>
          <a:prstGeom prst="rect">
            <a:avLst/>
          </a:prstGeom>
          <a:noFill/>
          <a:extLst>
            <a:ext uri="{909E8E84-426E-40DD-AFC4-6F175D3DCCD1}">
              <a14:hiddenFill xmlns:a14="http://schemas.microsoft.com/office/drawing/2010/main">
                <a:solidFill>
                  <a:srgbClr val="FFFFFF"/>
                </a:solidFill>
              </a14:hiddenFill>
            </a:ext>
          </a:extLst>
        </p:spPr>
      </p:pic>
      <p:pic>
        <p:nvPicPr>
          <p:cNvPr id="23568" name="Picture 16" descr="Tableau Launches Hyper - New Data Engine Technology Delivering  Unprecedented Analytical Performance">
            <a:extLst>
              <a:ext uri="{FF2B5EF4-FFF2-40B4-BE49-F238E27FC236}">
                <a16:creationId xmlns:a16="http://schemas.microsoft.com/office/drawing/2014/main" id="{EC33CB45-1416-5285-6DFD-61CA344D54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3621" y="4308994"/>
            <a:ext cx="1321033" cy="690346"/>
          </a:xfrm>
          <a:prstGeom prst="rect">
            <a:avLst/>
          </a:prstGeom>
          <a:noFill/>
          <a:extLst>
            <a:ext uri="{909E8E84-426E-40DD-AFC4-6F175D3DCCD1}">
              <a14:hiddenFill xmlns:a14="http://schemas.microsoft.com/office/drawing/2010/main">
                <a:solidFill>
                  <a:srgbClr val="FFFFFF"/>
                </a:solidFill>
              </a14:hiddenFill>
            </a:ext>
          </a:extLst>
        </p:spPr>
      </p:pic>
      <p:pic>
        <p:nvPicPr>
          <p:cNvPr id="23570" name="Picture 18" descr="O que é o Power BI? - Guia do Power BI para iniciantes | DataCamp">
            <a:extLst>
              <a:ext uri="{FF2B5EF4-FFF2-40B4-BE49-F238E27FC236}">
                <a16:creationId xmlns:a16="http://schemas.microsoft.com/office/drawing/2014/main" id="{C11A2B20-8F07-1F68-D013-141DE656F60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52839" y="5074049"/>
            <a:ext cx="942825" cy="928849"/>
          </a:xfrm>
          <a:prstGeom prst="rect">
            <a:avLst/>
          </a:prstGeom>
          <a:noFill/>
          <a:extLst>
            <a:ext uri="{909E8E84-426E-40DD-AFC4-6F175D3DCCD1}">
              <a14:hiddenFill xmlns:a14="http://schemas.microsoft.com/office/drawing/2010/main">
                <a:solidFill>
                  <a:srgbClr val="FFFFFF"/>
                </a:solidFill>
              </a14:hiddenFill>
            </a:ext>
          </a:extLst>
        </p:spPr>
      </p:pic>
      <p:pic>
        <p:nvPicPr>
          <p:cNvPr id="23572" name="Picture 20" descr="Providing High Availability to SQL Server Reporting Services | Edwin M  Sarmiento">
            <a:extLst>
              <a:ext uri="{FF2B5EF4-FFF2-40B4-BE49-F238E27FC236}">
                <a16:creationId xmlns:a16="http://schemas.microsoft.com/office/drawing/2014/main" id="{7D8BDBAA-EC21-5289-8BF1-5B95478A1CF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51145" y="5285372"/>
            <a:ext cx="1465984" cy="505248"/>
          </a:xfrm>
          <a:prstGeom prst="rect">
            <a:avLst/>
          </a:prstGeom>
          <a:noFill/>
          <a:extLst>
            <a:ext uri="{909E8E84-426E-40DD-AFC4-6F175D3DCCD1}">
              <a14:hiddenFill xmlns:a14="http://schemas.microsoft.com/office/drawing/2010/main">
                <a:solidFill>
                  <a:srgbClr val="FFFFFF"/>
                </a:solidFill>
              </a14:hiddenFill>
            </a:ext>
          </a:extLst>
        </p:spPr>
      </p:pic>
      <p:pic>
        <p:nvPicPr>
          <p:cNvPr id="23574" name="Picture 22" descr="Oracle-data-warehousing | RPA DevOps Workday Hyperion Oracle Apps Training">
            <a:extLst>
              <a:ext uri="{FF2B5EF4-FFF2-40B4-BE49-F238E27FC236}">
                <a16:creationId xmlns:a16="http://schemas.microsoft.com/office/drawing/2014/main" id="{BB2F28C5-0A93-E44E-7341-C42E3896FEE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96816" y="942098"/>
            <a:ext cx="1075420" cy="64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97742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185799" y="879839"/>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Tradicional está morto?</a:t>
            </a:r>
            <a:endParaRPr sz="4400" dirty="0"/>
          </a:p>
        </p:txBody>
      </p:sp>
      <p:sp>
        <p:nvSpPr>
          <p:cNvPr id="3" name="AutoShape 2" descr="Typical Data Warehousing Environment">
            <a:extLst>
              <a:ext uri="{FF2B5EF4-FFF2-40B4-BE49-F238E27FC236}">
                <a16:creationId xmlns:a16="http://schemas.microsoft.com/office/drawing/2014/main" id="{4F0E348C-EF45-A88E-7816-4DCE091081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pic>
        <p:nvPicPr>
          <p:cNvPr id="5" name="Picture 4">
            <a:extLst>
              <a:ext uri="{FF2B5EF4-FFF2-40B4-BE49-F238E27FC236}">
                <a16:creationId xmlns:a16="http://schemas.microsoft.com/office/drawing/2014/main" id="{43779934-0B8E-5487-17F9-126EC8B206A2}"/>
              </a:ext>
            </a:extLst>
          </p:cNvPr>
          <p:cNvPicPr>
            <a:picLocks noChangeAspect="1"/>
          </p:cNvPicPr>
          <p:nvPr/>
        </p:nvPicPr>
        <p:blipFill>
          <a:blip r:embed="rId3"/>
          <a:stretch>
            <a:fillRect/>
          </a:stretch>
        </p:blipFill>
        <p:spPr>
          <a:xfrm>
            <a:off x="1335093" y="1672195"/>
            <a:ext cx="6391502" cy="4431257"/>
          </a:xfrm>
          <a:prstGeom prst="rect">
            <a:avLst/>
          </a:prstGeom>
        </p:spPr>
      </p:pic>
    </p:spTree>
    <p:extLst>
      <p:ext uri="{BB962C8B-B14F-4D97-AF65-F5344CB8AC3E}">
        <p14:creationId xmlns:p14="http://schemas.microsoft.com/office/powerpoint/2010/main" val="3351119840"/>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185799" y="879839"/>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Tradicional está morto?</a:t>
            </a:r>
            <a:endParaRPr sz="4400" dirty="0"/>
          </a:p>
        </p:txBody>
      </p:sp>
      <p:sp>
        <p:nvSpPr>
          <p:cNvPr id="3" name="AutoShape 2" descr="Typical Data Warehousing Environment">
            <a:extLst>
              <a:ext uri="{FF2B5EF4-FFF2-40B4-BE49-F238E27FC236}">
                <a16:creationId xmlns:a16="http://schemas.microsoft.com/office/drawing/2014/main" id="{4F0E348C-EF45-A88E-7816-4DCE091081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pic>
        <p:nvPicPr>
          <p:cNvPr id="6" name="Picture 5">
            <a:extLst>
              <a:ext uri="{FF2B5EF4-FFF2-40B4-BE49-F238E27FC236}">
                <a16:creationId xmlns:a16="http://schemas.microsoft.com/office/drawing/2014/main" id="{F23FCF7E-52E1-EE5C-9D67-851CBD78EBB4}"/>
              </a:ext>
            </a:extLst>
          </p:cNvPr>
          <p:cNvPicPr>
            <a:picLocks noChangeAspect="1"/>
          </p:cNvPicPr>
          <p:nvPr/>
        </p:nvPicPr>
        <p:blipFill>
          <a:blip r:embed="rId3"/>
          <a:stretch>
            <a:fillRect/>
          </a:stretch>
        </p:blipFill>
        <p:spPr>
          <a:xfrm>
            <a:off x="1308542" y="1808967"/>
            <a:ext cx="7034456" cy="4196077"/>
          </a:xfrm>
          <a:prstGeom prst="rect">
            <a:avLst/>
          </a:prstGeom>
        </p:spPr>
      </p:pic>
    </p:spTree>
    <p:extLst>
      <p:ext uri="{BB962C8B-B14F-4D97-AF65-F5344CB8AC3E}">
        <p14:creationId xmlns:p14="http://schemas.microsoft.com/office/powerpoint/2010/main" val="285421446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185799" y="879839"/>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Diferenças-chave</a:t>
            </a:r>
            <a:endParaRPr sz="4400" dirty="0"/>
          </a:p>
        </p:txBody>
      </p:sp>
      <p:sp>
        <p:nvSpPr>
          <p:cNvPr id="3" name="AutoShape 2" descr="Typical Data Warehousing Environment">
            <a:extLst>
              <a:ext uri="{FF2B5EF4-FFF2-40B4-BE49-F238E27FC236}">
                <a16:creationId xmlns:a16="http://schemas.microsoft.com/office/drawing/2014/main" id="{4F0E348C-EF45-A88E-7816-4DCE091081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pic>
        <p:nvPicPr>
          <p:cNvPr id="5" name="Picture 4">
            <a:extLst>
              <a:ext uri="{FF2B5EF4-FFF2-40B4-BE49-F238E27FC236}">
                <a16:creationId xmlns:a16="http://schemas.microsoft.com/office/drawing/2014/main" id="{2E751535-C006-0691-69C6-1C667020028E}"/>
              </a:ext>
            </a:extLst>
          </p:cNvPr>
          <p:cNvPicPr>
            <a:picLocks noChangeAspect="1"/>
          </p:cNvPicPr>
          <p:nvPr/>
        </p:nvPicPr>
        <p:blipFill>
          <a:blip r:embed="rId3"/>
          <a:stretch>
            <a:fillRect/>
          </a:stretch>
        </p:blipFill>
        <p:spPr>
          <a:xfrm>
            <a:off x="176059" y="1742612"/>
            <a:ext cx="4395941" cy="1937971"/>
          </a:xfrm>
          <a:prstGeom prst="rect">
            <a:avLst/>
          </a:prstGeom>
        </p:spPr>
      </p:pic>
      <p:sp>
        <p:nvSpPr>
          <p:cNvPr id="8" name="TextBox 7">
            <a:extLst>
              <a:ext uri="{FF2B5EF4-FFF2-40B4-BE49-F238E27FC236}">
                <a16:creationId xmlns:a16="http://schemas.microsoft.com/office/drawing/2014/main" id="{D5FC1F9E-4CEA-7F14-A820-E889A5A06FE9}"/>
              </a:ext>
            </a:extLst>
          </p:cNvPr>
          <p:cNvSpPr txBox="1"/>
          <p:nvPr/>
        </p:nvSpPr>
        <p:spPr>
          <a:xfrm>
            <a:off x="-299268" y="5273808"/>
            <a:ext cx="4572000"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2400" b="1" dirty="0"/>
              <a:t>1) Modular </a:t>
            </a:r>
            <a:r>
              <a:rPr lang="pt-PT" sz="2400" b="1" dirty="0" err="1"/>
              <a:t>vs</a:t>
            </a:r>
            <a:r>
              <a:rPr lang="pt-PT" b="1" dirty="0"/>
              <a:t> Acoplada</a:t>
            </a:r>
            <a:endParaRPr lang="pt-PT" dirty="0"/>
          </a:p>
        </p:txBody>
      </p:sp>
      <p:sp>
        <p:nvSpPr>
          <p:cNvPr id="9" name="TextBox 8">
            <a:extLst>
              <a:ext uri="{FF2B5EF4-FFF2-40B4-BE49-F238E27FC236}">
                <a16:creationId xmlns:a16="http://schemas.microsoft.com/office/drawing/2014/main" id="{A83E8E51-4F86-4B33-90FF-C422C1060F46}"/>
              </a:ext>
            </a:extLst>
          </p:cNvPr>
          <p:cNvSpPr txBox="1"/>
          <p:nvPr/>
        </p:nvSpPr>
        <p:spPr>
          <a:xfrm>
            <a:off x="298784" y="5985576"/>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https://www.youtube.com/watch?v=GVyuPHumef8/</a:t>
            </a:r>
          </a:p>
        </p:txBody>
      </p:sp>
      <p:pic>
        <p:nvPicPr>
          <p:cNvPr id="24580" name="Picture 4" descr="filtering objects">
            <a:extLst>
              <a:ext uri="{FF2B5EF4-FFF2-40B4-BE49-F238E27FC236}">
                <a16:creationId xmlns:a16="http://schemas.microsoft.com/office/drawing/2014/main" id="{D3D8C1B1-F625-4B89-3147-ABF7B13B27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3519708"/>
            <a:ext cx="4151489" cy="240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34912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598925" y="844762"/>
            <a:ext cx="8191208"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dirty="0"/>
              <a:t>Outros </a:t>
            </a:r>
            <a:r>
              <a:rPr lang="pt-PT" dirty="0" err="1"/>
              <a:t>V’s</a:t>
            </a:r>
            <a:endParaRPr dirty="0"/>
          </a:p>
        </p:txBody>
      </p:sp>
      <p:sp>
        <p:nvSpPr>
          <p:cNvPr id="58" name="TextBox 57">
            <a:extLst>
              <a:ext uri="{FF2B5EF4-FFF2-40B4-BE49-F238E27FC236}">
                <a16:creationId xmlns:a16="http://schemas.microsoft.com/office/drawing/2014/main" id="{23E11B9A-6B8D-E76D-7EFC-1BD27DCBA779}"/>
              </a:ext>
            </a:extLst>
          </p:cNvPr>
          <p:cNvSpPr txBox="1"/>
          <p:nvPr/>
        </p:nvSpPr>
        <p:spPr>
          <a:xfrm>
            <a:off x="113002" y="1436699"/>
            <a:ext cx="8430107" cy="424731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702900" indent="-342900" algn="l" rtl="0">
              <a:spcBef>
                <a:spcPts val="1200"/>
              </a:spcBef>
              <a:buFont typeface="Wingdings" panose="05000000000000000000" pitchFamily="2" charset="2"/>
              <a:buChar char="§"/>
            </a:pPr>
            <a:r>
              <a:rPr kumimoji="0" lang="pt-PT" b="1" i="0" u="none" cap="none" spc="0" normalizeH="0" baseline="0" dirty="0">
                <a:ln>
                  <a:noFill/>
                </a:ln>
                <a:solidFill>
                  <a:srgbClr val="000000"/>
                </a:solidFill>
                <a:effectLst/>
                <a:uFillTx/>
                <a:latin typeface="+mn-lt"/>
                <a:ea typeface="+mn-ea"/>
                <a:cs typeface="+mn-cs"/>
                <a:sym typeface="Helvetica Light"/>
              </a:rPr>
              <a:t>Veracidade</a:t>
            </a:r>
            <a:r>
              <a:rPr kumimoji="0" lang="pt-PT" b="0" i="0" u="none" cap="none" spc="0" normalizeH="0" baseline="0" dirty="0">
                <a:ln>
                  <a:noFill/>
                </a:ln>
                <a:solidFill>
                  <a:srgbClr val="000000"/>
                </a:solidFill>
                <a:effectLst/>
                <a:uFillTx/>
                <a:latin typeface="+mn-lt"/>
                <a:ea typeface="+mn-ea"/>
                <a:cs typeface="+mn-cs"/>
                <a:sym typeface="Helvetica Light"/>
              </a:rPr>
              <a:t>: Podemos acreditar no dado.</a:t>
            </a:r>
          </a:p>
          <a:p>
            <a:pPr marL="702900" indent="-342900" algn="l" rtl="0">
              <a:spcBef>
                <a:spcPts val="1200"/>
              </a:spcBef>
              <a:buFont typeface="Wingdings" panose="05000000000000000000" pitchFamily="2" charset="2"/>
              <a:buChar char="§"/>
            </a:pPr>
            <a:r>
              <a:rPr lang="pt-PT" b="1" dirty="0">
                <a:solidFill>
                  <a:srgbClr val="000000"/>
                </a:solidFill>
              </a:rPr>
              <a:t>Valor</a:t>
            </a:r>
            <a:r>
              <a:rPr lang="pt-PT" dirty="0">
                <a:solidFill>
                  <a:srgbClr val="000000"/>
                </a:solidFill>
              </a:rPr>
              <a:t>: Depois de processar, traz algum valor para o Negócio?</a:t>
            </a:r>
          </a:p>
          <a:p>
            <a:pPr marL="702900" indent="-342900" algn="l" rtl="0">
              <a:spcBef>
                <a:spcPts val="1200"/>
              </a:spcBef>
              <a:buFont typeface="Wingdings" panose="05000000000000000000" pitchFamily="2" charset="2"/>
              <a:buChar char="§"/>
            </a:pPr>
            <a:r>
              <a:rPr kumimoji="0" lang="pt-PT" b="1" i="0" u="none" cap="none" spc="0" normalizeH="0" baseline="0" dirty="0">
                <a:ln>
                  <a:noFill/>
                </a:ln>
                <a:solidFill>
                  <a:srgbClr val="000000"/>
                </a:solidFill>
                <a:effectLst/>
                <a:uFillTx/>
                <a:latin typeface="+mn-lt"/>
                <a:ea typeface="+mn-ea"/>
                <a:cs typeface="+mn-cs"/>
                <a:sym typeface="Helvetica Light"/>
              </a:rPr>
              <a:t>Volatilidade</a:t>
            </a:r>
            <a:r>
              <a:rPr lang="pt-PT" b="1" dirty="0">
                <a:solidFill>
                  <a:srgbClr val="000000"/>
                </a:solidFill>
              </a:rPr>
              <a:t>: </a:t>
            </a:r>
            <a:r>
              <a:rPr lang="pt-PT" dirty="0">
                <a:solidFill>
                  <a:srgbClr val="000000"/>
                </a:solidFill>
              </a:rPr>
              <a:t>por quanto tempo os dados são relevantes?</a:t>
            </a:r>
          </a:p>
          <a:p>
            <a:pPr marL="702900" indent="-342900" algn="l" rtl="0">
              <a:spcBef>
                <a:spcPts val="1200"/>
              </a:spcBef>
              <a:buFont typeface="Wingdings" panose="05000000000000000000" pitchFamily="2" charset="2"/>
              <a:buChar char="§"/>
            </a:pPr>
            <a:r>
              <a:rPr lang="pt-PT" b="1" dirty="0">
                <a:solidFill>
                  <a:srgbClr val="000000"/>
                </a:solidFill>
              </a:rPr>
              <a:t>Vulnerabilidade:  </a:t>
            </a:r>
            <a:r>
              <a:rPr lang="pt-PT" dirty="0">
                <a:solidFill>
                  <a:srgbClr val="000000"/>
                </a:solidFill>
                <a:hlinkClick r:id="rId3"/>
              </a:rPr>
              <a:t>Sonae</a:t>
            </a:r>
            <a:endParaRPr lang="pt-PT" b="1" dirty="0">
              <a:solidFill>
                <a:srgbClr val="000000"/>
              </a:solidFill>
            </a:endParaRPr>
          </a:p>
          <a:p>
            <a:pPr marL="702900" indent="-342900" algn="l" rtl="0">
              <a:spcBef>
                <a:spcPts val="1200"/>
              </a:spcBef>
              <a:buFont typeface="Wingdings" panose="05000000000000000000" pitchFamily="2" charset="2"/>
              <a:buChar char="§"/>
            </a:pPr>
            <a:r>
              <a:rPr kumimoji="0" lang="pt-PT" b="1" i="0" u="none" cap="none" spc="0" normalizeH="0" baseline="0" dirty="0">
                <a:ln>
                  <a:noFill/>
                </a:ln>
                <a:solidFill>
                  <a:srgbClr val="000000"/>
                </a:solidFill>
                <a:effectLst/>
                <a:uFillTx/>
                <a:latin typeface="+mn-lt"/>
                <a:ea typeface="+mn-ea"/>
                <a:cs typeface="+mn-cs"/>
                <a:sym typeface="Helvetica Light"/>
              </a:rPr>
              <a:t>Validade: </a:t>
            </a:r>
            <a:r>
              <a:rPr kumimoji="0" lang="pt-PT" b="0" i="0" u="none" cap="none" spc="0" normalizeH="0" baseline="0" dirty="0">
                <a:ln>
                  <a:noFill/>
                </a:ln>
                <a:solidFill>
                  <a:srgbClr val="000000"/>
                </a:solidFill>
                <a:effectLst/>
                <a:uFillTx/>
                <a:latin typeface="+mn-lt"/>
                <a:ea typeface="+mn-ea"/>
                <a:cs typeface="+mn-cs"/>
                <a:sym typeface="Helvetica Light"/>
              </a:rPr>
              <a:t>Os dados capturados respondem as perguntas de negócio?</a:t>
            </a:r>
          </a:p>
          <a:p>
            <a:pPr marL="702900" indent="-342900" algn="l" rtl="0">
              <a:spcBef>
                <a:spcPts val="1200"/>
              </a:spcBef>
              <a:buFont typeface="Wingdings" panose="05000000000000000000" pitchFamily="2" charset="2"/>
              <a:buChar char="§"/>
            </a:pPr>
            <a:r>
              <a:rPr lang="pt-PT" b="1" dirty="0">
                <a:solidFill>
                  <a:srgbClr val="000000"/>
                </a:solidFill>
              </a:rPr>
              <a:t>Visualização</a:t>
            </a:r>
            <a:r>
              <a:rPr lang="pt-PT" dirty="0">
                <a:solidFill>
                  <a:srgbClr val="000000"/>
                </a:solidFill>
              </a:rPr>
              <a:t>: Como extrair insights?</a:t>
            </a:r>
            <a:endParaRPr kumimoji="0" lang="pt-PT" b="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Box 5">
            <a:extLst>
              <a:ext uri="{FF2B5EF4-FFF2-40B4-BE49-F238E27FC236}">
                <a16:creationId xmlns:a16="http://schemas.microsoft.com/office/drawing/2014/main" id="{BA567128-59E0-EBD2-3D3D-20E7EA0B14BE}"/>
              </a:ext>
            </a:extLst>
          </p:cNvPr>
          <p:cNvSpPr txBox="1"/>
          <p:nvPr/>
        </p:nvSpPr>
        <p:spPr>
          <a:xfrm>
            <a:off x="113001" y="5956005"/>
            <a:ext cx="493796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t>https://www.kdnuggets.com/2017/04/42-vs-big-data-data-science.html</a:t>
            </a:r>
          </a:p>
        </p:txBody>
      </p:sp>
    </p:spTree>
    <p:extLst>
      <p:ext uri="{BB962C8B-B14F-4D97-AF65-F5344CB8AC3E}">
        <p14:creationId xmlns:p14="http://schemas.microsoft.com/office/powerpoint/2010/main" val="273568596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185799" y="879839"/>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Diferenças-chave</a:t>
            </a:r>
            <a:endParaRPr sz="4400" dirty="0"/>
          </a:p>
        </p:txBody>
      </p:sp>
      <p:sp>
        <p:nvSpPr>
          <p:cNvPr id="3" name="AutoShape 2" descr="Typical Data Warehousing Environment">
            <a:extLst>
              <a:ext uri="{FF2B5EF4-FFF2-40B4-BE49-F238E27FC236}">
                <a16:creationId xmlns:a16="http://schemas.microsoft.com/office/drawing/2014/main" id="{4F0E348C-EF45-A88E-7816-4DCE091081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sp>
        <p:nvSpPr>
          <p:cNvPr id="8" name="TextBox 7">
            <a:extLst>
              <a:ext uri="{FF2B5EF4-FFF2-40B4-BE49-F238E27FC236}">
                <a16:creationId xmlns:a16="http://schemas.microsoft.com/office/drawing/2014/main" id="{D5FC1F9E-4CEA-7F14-A820-E889A5A06FE9}"/>
              </a:ext>
            </a:extLst>
          </p:cNvPr>
          <p:cNvSpPr txBox="1"/>
          <p:nvPr/>
        </p:nvSpPr>
        <p:spPr>
          <a:xfrm>
            <a:off x="74023" y="5470738"/>
            <a:ext cx="4572000"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b="1" dirty="0"/>
              <a:t>2</a:t>
            </a:r>
            <a:r>
              <a:rPr lang="pt-PT" sz="2400" b="1" dirty="0"/>
              <a:t>) </a:t>
            </a:r>
            <a:r>
              <a:rPr lang="pt-PT" b="1" dirty="0" err="1"/>
              <a:t>On</a:t>
            </a:r>
            <a:r>
              <a:rPr lang="pt-PT" b="1" dirty="0"/>
              <a:t> </a:t>
            </a:r>
            <a:r>
              <a:rPr lang="pt-PT" b="1" dirty="0" err="1"/>
              <a:t>Premise</a:t>
            </a:r>
            <a:r>
              <a:rPr lang="pt-PT" b="1" dirty="0"/>
              <a:t> </a:t>
            </a:r>
            <a:r>
              <a:rPr lang="pt-PT" b="1" dirty="0" err="1"/>
              <a:t>vs</a:t>
            </a:r>
            <a:r>
              <a:rPr lang="pt-PT" b="1" dirty="0"/>
              <a:t> </a:t>
            </a:r>
            <a:r>
              <a:rPr lang="pt-PT" b="1" dirty="0" err="1"/>
              <a:t>Cloud</a:t>
            </a:r>
            <a:endParaRPr lang="pt-PT" dirty="0"/>
          </a:p>
        </p:txBody>
      </p:sp>
      <p:pic>
        <p:nvPicPr>
          <p:cNvPr id="25604" name="Picture 4">
            <a:extLst>
              <a:ext uri="{FF2B5EF4-FFF2-40B4-BE49-F238E27FC236}">
                <a16:creationId xmlns:a16="http://schemas.microsoft.com/office/drawing/2014/main" id="{07F13F37-97DF-87B2-D7AC-6E757910F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13" y="1632613"/>
            <a:ext cx="6357257" cy="35759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28CFD1-898F-9736-C43E-62FDA32C156C}"/>
              </a:ext>
            </a:extLst>
          </p:cNvPr>
          <p:cNvSpPr txBox="1"/>
          <p:nvPr/>
        </p:nvSpPr>
        <p:spPr>
          <a:xfrm>
            <a:off x="298784" y="6074982"/>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https://www.youtube.com/watch?v=GVyuPHumef8/</a:t>
            </a:r>
          </a:p>
        </p:txBody>
      </p:sp>
    </p:spTree>
    <p:extLst>
      <p:ext uri="{BB962C8B-B14F-4D97-AF65-F5344CB8AC3E}">
        <p14:creationId xmlns:p14="http://schemas.microsoft.com/office/powerpoint/2010/main" val="185410463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185799" y="879839"/>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Diferenças-chave</a:t>
            </a:r>
            <a:endParaRPr sz="4400" dirty="0"/>
          </a:p>
        </p:txBody>
      </p:sp>
      <p:sp>
        <p:nvSpPr>
          <p:cNvPr id="3" name="AutoShape 2" descr="Typical Data Warehousing Environment">
            <a:extLst>
              <a:ext uri="{FF2B5EF4-FFF2-40B4-BE49-F238E27FC236}">
                <a16:creationId xmlns:a16="http://schemas.microsoft.com/office/drawing/2014/main" id="{4F0E348C-EF45-A88E-7816-4DCE091081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sp>
        <p:nvSpPr>
          <p:cNvPr id="8" name="TextBox 7">
            <a:extLst>
              <a:ext uri="{FF2B5EF4-FFF2-40B4-BE49-F238E27FC236}">
                <a16:creationId xmlns:a16="http://schemas.microsoft.com/office/drawing/2014/main" id="{D5FC1F9E-4CEA-7F14-A820-E889A5A06FE9}"/>
              </a:ext>
            </a:extLst>
          </p:cNvPr>
          <p:cNvSpPr txBox="1"/>
          <p:nvPr/>
        </p:nvSpPr>
        <p:spPr>
          <a:xfrm>
            <a:off x="74023" y="5470739"/>
            <a:ext cx="7467600" cy="83099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rtl="0"/>
            <a:r>
              <a:rPr lang="pt-PT" sz="2400" b="1" dirty="0"/>
              <a:t>3) </a:t>
            </a:r>
            <a:r>
              <a:rPr lang="pt-PT" dirty="0">
                <a:solidFill>
                  <a:srgbClr val="202124"/>
                </a:solidFill>
                <a:latin typeface="Arial Unicode MS"/>
              </a:rPr>
              <a:t>I</a:t>
            </a:r>
            <a:r>
              <a:rPr kumimoji="0" lang="pt-PT" altLang="pt-PT" sz="2400" b="0" i="0" u="none" strike="noStrike" cap="none" normalizeH="0" baseline="0" dirty="0">
                <a:ln>
                  <a:noFill/>
                </a:ln>
                <a:solidFill>
                  <a:srgbClr val="202124"/>
                </a:solidFill>
                <a:effectLst/>
                <a:latin typeface="Arial Unicode MS"/>
                <a:ea typeface="inherit"/>
              </a:rPr>
              <a:t>ntimidar </a:t>
            </a:r>
            <a:r>
              <a:rPr kumimoji="0" lang="pt-PT" altLang="pt-PT" sz="2400" b="0" i="0" u="none" strike="noStrike" cap="none" normalizeH="0" baseline="0" dirty="0" err="1">
                <a:ln>
                  <a:noFill/>
                </a:ln>
                <a:solidFill>
                  <a:srgbClr val="202124"/>
                </a:solidFill>
                <a:effectLst/>
                <a:latin typeface="Arial Unicode MS"/>
                <a:ea typeface="inherit"/>
              </a:rPr>
              <a:t>vs</a:t>
            </a:r>
            <a:r>
              <a:rPr kumimoji="0" lang="pt-PT" altLang="pt-PT" sz="2400" b="0" i="0" u="none" strike="noStrike" cap="none" normalizeH="0" baseline="0" dirty="0">
                <a:ln>
                  <a:noFill/>
                </a:ln>
                <a:solidFill>
                  <a:srgbClr val="202124"/>
                </a:solidFill>
                <a:effectLst/>
                <a:latin typeface="Arial Unicode MS"/>
                <a:ea typeface="inherit"/>
              </a:rPr>
              <a:t> Entusiasmar a área de neg</a:t>
            </a:r>
            <a:r>
              <a:rPr lang="pt-PT" altLang="pt-PT" dirty="0">
                <a:solidFill>
                  <a:srgbClr val="202124"/>
                </a:solidFill>
                <a:latin typeface="Arial Unicode MS"/>
                <a:ea typeface="inherit"/>
              </a:rPr>
              <a:t>ócio</a:t>
            </a:r>
            <a:endParaRPr kumimoji="0" lang="pt-PT" altLang="pt-PT" sz="2000" b="0" i="0" u="none" strike="noStrike" cap="none" normalizeH="0" baseline="0" dirty="0">
              <a:ln>
                <a:noFill/>
              </a:ln>
              <a:solidFill>
                <a:schemeClr val="tx1"/>
              </a:solidFill>
              <a:effectLst/>
              <a:latin typeface="Arial" panose="020B0604020202020204" pitchFamily="34" charset="0"/>
            </a:endParaRPr>
          </a:p>
          <a:p>
            <a:endParaRPr lang="pt-PT" dirty="0"/>
          </a:p>
        </p:txBody>
      </p:sp>
      <p:sp>
        <p:nvSpPr>
          <p:cNvPr id="4" name="TextBox 3">
            <a:extLst>
              <a:ext uri="{FF2B5EF4-FFF2-40B4-BE49-F238E27FC236}">
                <a16:creationId xmlns:a16="http://schemas.microsoft.com/office/drawing/2014/main" id="{8928CFD1-898F-9736-C43E-62FDA32C156C}"/>
              </a:ext>
            </a:extLst>
          </p:cNvPr>
          <p:cNvSpPr txBox="1"/>
          <p:nvPr/>
        </p:nvSpPr>
        <p:spPr>
          <a:xfrm>
            <a:off x="231284" y="6085006"/>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https://www.youtube.com/watch?v=GVyuPHumef8/</a:t>
            </a:r>
          </a:p>
        </p:txBody>
      </p:sp>
      <p:pic>
        <p:nvPicPr>
          <p:cNvPr id="26629" name="Picture 5" descr="Machine Learning Model">
            <a:extLst>
              <a:ext uri="{FF2B5EF4-FFF2-40B4-BE49-F238E27FC236}">
                <a16:creationId xmlns:a16="http://schemas.microsoft.com/office/drawing/2014/main" id="{A14787E1-D2F9-5373-B5BF-8842DEB513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166" y="1814174"/>
            <a:ext cx="6068284" cy="343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96683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grpSp>
        <p:nvGrpSpPr>
          <p:cNvPr id="39" name="Google Shape;2490;p45">
            <a:extLst>
              <a:ext uri="{FF2B5EF4-FFF2-40B4-BE49-F238E27FC236}">
                <a16:creationId xmlns:a16="http://schemas.microsoft.com/office/drawing/2014/main" id="{D104F233-0F7F-AAD1-8AB3-949845183538}"/>
              </a:ext>
            </a:extLst>
          </p:cNvPr>
          <p:cNvGrpSpPr/>
          <p:nvPr/>
        </p:nvGrpSpPr>
        <p:grpSpPr>
          <a:xfrm>
            <a:off x="1018006" y="4186570"/>
            <a:ext cx="1397112" cy="725333"/>
            <a:chOff x="1071829" y="2610537"/>
            <a:chExt cx="1397112" cy="725333"/>
          </a:xfrm>
        </p:grpSpPr>
        <p:sp>
          <p:nvSpPr>
            <p:cNvPr id="40" name="Google Shape;2491;p45">
              <a:extLst>
                <a:ext uri="{FF2B5EF4-FFF2-40B4-BE49-F238E27FC236}">
                  <a16:creationId xmlns:a16="http://schemas.microsoft.com/office/drawing/2014/main" id="{337D4D81-86F8-DF8F-BAC6-E6650176A76D}"/>
                </a:ext>
              </a:extLst>
            </p:cNvPr>
            <p:cNvSpPr/>
            <p:nvPr/>
          </p:nvSpPr>
          <p:spPr>
            <a:xfrm>
              <a:off x="1071829" y="2610537"/>
              <a:ext cx="1397112" cy="171339"/>
            </a:xfrm>
            <a:custGeom>
              <a:avLst/>
              <a:gdLst/>
              <a:ahLst/>
              <a:cxnLst/>
              <a:rect l="l" t="t" r="r" b="b"/>
              <a:pathLst>
                <a:path w="63985" h="7847" extrusionOk="0">
                  <a:moveTo>
                    <a:pt x="2679" y="703"/>
                  </a:moveTo>
                  <a:cubicBezTo>
                    <a:pt x="2429" y="846"/>
                    <a:pt x="2167" y="1179"/>
                    <a:pt x="1917" y="1429"/>
                  </a:cubicBezTo>
                  <a:lnTo>
                    <a:pt x="1334" y="703"/>
                  </a:lnTo>
                  <a:close/>
                  <a:moveTo>
                    <a:pt x="4239" y="703"/>
                  </a:moveTo>
                  <a:cubicBezTo>
                    <a:pt x="3703" y="1143"/>
                    <a:pt x="3167" y="1774"/>
                    <a:pt x="2644" y="2322"/>
                  </a:cubicBezTo>
                  <a:lnTo>
                    <a:pt x="2048" y="1572"/>
                  </a:lnTo>
                  <a:cubicBezTo>
                    <a:pt x="2358" y="1262"/>
                    <a:pt x="2667" y="1000"/>
                    <a:pt x="2977" y="703"/>
                  </a:cubicBezTo>
                  <a:close/>
                  <a:moveTo>
                    <a:pt x="6215" y="703"/>
                  </a:moveTo>
                  <a:cubicBezTo>
                    <a:pt x="5299" y="1596"/>
                    <a:pt x="4394" y="2477"/>
                    <a:pt x="3501" y="3394"/>
                  </a:cubicBezTo>
                  <a:lnTo>
                    <a:pt x="2917" y="2655"/>
                  </a:lnTo>
                  <a:cubicBezTo>
                    <a:pt x="3572" y="2001"/>
                    <a:pt x="4227" y="1298"/>
                    <a:pt x="4882" y="703"/>
                  </a:cubicBezTo>
                  <a:close/>
                  <a:moveTo>
                    <a:pt x="22134" y="703"/>
                  </a:moveTo>
                  <a:cubicBezTo>
                    <a:pt x="19979" y="2786"/>
                    <a:pt x="17824" y="5037"/>
                    <a:pt x="15681" y="7239"/>
                  </a:cubicBezTo>
                  <a:lnTo>
                    <a:pt x="14204" y="7227"/>
                  </a:lnTo>
                  <a:cubicBezTo>
                    <a:pt x="16467" y="5025"/>
                    <a:pt x="18765" y="2786"/>
                    <a:pt x="21051" y="703"/>
                  </a:cubicBezTo>
                  <a:close/>
                  <a:moveTo>
                    <a:pt x="54079" y="703"/>
                  </a:moveTo>
                  <a:cubicBezTo>
                    <a:pt x="51828" y="2786"/>
                    <a:pt x="49578" y="5049"/>
                    <a:pt x="47328" y="7239"/>
                  </a:cubicBezTo>
                  <a:lnTo>
                    <a:pt x="46447" y="7227"/>
                  </a:lnTo>
                  <a:cubicBezTo>
                    <a:pt x="48578" y="5037"/>
                    <a:pt x="50697" y="2786"/>
                    <a:pt x="52840" y="703"/>
                  </a:cubicBezTo>
                  <a:close/>
                  <a:moveTo>
                    <a:pt x="61079" y="1203"/>
                  </a:moveTo>
                  <a:lnTo>
                    <a:pt x="61651" y="1941"/>
                  </a:lnTo>
                  <a:cubicBezTo>
                    <a:pt x="59948" y="3691"/>
                    <a:pt x="58270" y="5453"/>
                    <a:pt x="56591" y="7239"/>
                  </a:cubicBezTo>
                  <a:lnTo>
                    <a:pt x="55579" y="7239"/>
                  </a:lnTo>
                  <a:cubicBezTo>
                    <a:pt x="55885" y="6944"/>
                    <a:pt x="56190" y="6604"/>
                    <a:pt x="56495" y="6299"/>
                  </a:cubicBezTo>
                  <a:cubicBezTo>
                    <a:pt x="58091" y="4668"/>
                    <a:pt x="59567" y="2917"/>
                    <a:pt x="61079" y="1203"/>
                  </a:cubicBezTo>
                  <a:close/>
                  <a:moveTo>
                    <a:pt x="8013" y="703"/>
                  </a:moveTo>
                  <a:cubicBezTo>
                    <a:pt x="5858" y="2786"/>
                    <a:pt x="3703" y="5013"/>
                    <a:pt x="1584" y="7251"/>
                  </a:cubicBezTo>
                  <a:lnTo>
                    <a:pt x="1334" y="7251"/>
                  </a:lnTo>
                  <a:lnTo>
                    <a:pt x="3941" y="3941"/>
                  </a:lnTo>
                  <a:lnTo>
                    <a:pt x="3703" y="3667"/>
                  </a:lnTo>
                  <a:cubicBezTo>
                    <a:pt x="4691" y="2655"/>
                    <a:pt x="5680" y="1596"/>
                    <a:pt x="6680" y="703"/>
                  </a:cubicBezTo>
                  <a:close/>
                  <a:moveTo>
                    <a:pt x="9835" y="703"/>
                  </a:moveTo>
                  <a:cubicBezTo>
                    <a:pt x="7597" y="2786"/>
                    <a:pt x="5358" y="5013"/>
                    <a:pt x="3144" y="7251"/>
                  </a:cubicBezTo>
                  <a:lnTo>
                    <a:pt x="2084" y="7251"/>
                  </a:lnTo>
                  <a:cubicBezTo>
                    <a:pt x="4370" y="5013"/>
                    <a:pt x="6644" y="2786"/>
                    <a:pt x="8906" y="703"/>
                  </a:cubicBezTo>
                  <a:close/>
                  <a:moveTo>
                    <a:pt x="11240" y="703"/>
                  </a:moveTo>
                  <a:cubicBezTo>
                    <a:pt x="9109" y="2786"/>
                    <a:pt x="6989" y="5013"/>
                    <a:pt x="4906" y="7251"/>
                  </a:cubicBezTo>
                  <a:lnTo>
                    <a:pt x="3453" y="7251"/>
                  </a:lnTo>
                  <a:cubicBezTo>
                    <a:pt x="5703" y="5013"/>
                    <a:pt x="7930" y="2786"/>
                    <a:pt x="10168" y="703"/>
                  </a:cubicBezTo>
                  <a:close/>
                  <a:moveTo>
                    <a:pt x="13026" y="703"/>
                  </a:moveTo>
                  <a:cubicBezTo>
                    <a:pt x="10859" y="2786"/>
                    <a:pt x="8716" y="5013"/>
                    <a:pt x="6608" y="7251"/>
                  </a:cubicBezTo>
                  <a:lnTo>
                    <a:pt x="5406" y="7251"/>
                  </a:lnTo>
                  <a:cubicBezTo>
                    <a:pt x="7489" y="5013"/>
                    <a:pt x="9561" y="2786"/>
                    <a:pt x="11645" y="703"/>
                  </a:cubicBezTo>
                  <a:close/>
                  <a:moveTo>
                    <a:pt x="16038" y="703"/>
                  </a:moveTo>
                  <a:cubicBezTo>
                    <a:pt x="13752" y="2786"/>
                    <a:pt x="11430" y="5013"/>
                    <a:pt x="9144" y="7251"/>
                  </a:cubicBezTo>
                  <a:lnTo>
                    <a:pt x="7096" y="7251"/>
                  </a:lnTo>
                  <a:cubicBezTo>
                    <a:pt x="9216" y="5013"/>
                    <a:pt x="11347" y="2786"/>
                    <a:pt x="13490" y="703"/>
                  </a:cubicBezTo>
                  <a:close/>
                  <a:moveTo>
                    <a:pt x="16348" y="667"/>
                  </a:moveTo>
                  <a:lnTo>
                    <a:pt x="18372" y="679"/>
                  </a:lnTo>
                  <a:cubicBezTo>
                    <a:pt x="16062" y="2870"/>
                    <a:pt x="13752" y="5013"/>
                    <a:pt x="11454" y="7251"/>
                  </a:cubicBezTo>
                  <a:lnTo>
                    <a:pt x="9621" y="7251"/>
                  </a:lnTo>
                  <a:cubicBezTo>
                    <a:pt x="11859" y="5013"/>
                    <a:pt x="14109" y="2870"/>
                    <a:pt x="16348" y="667"/>
                  </a:cubicBezTo>
                  <a:close/>
                  <a:moveTo>
                    <a:pt x="20658" y="703"/>
                  </a:moveTo>
                  <a:cubicBezTo>
                    <a:pt x="18336" y="2786"/>
                    <a:pt x="15979" y="5013"/>
                    <a:pt x="13740" y="7251"/>
                  </a:cubicBezTo>
                  <a:lnTo>
                    <a:pt x="11835" y="7251"/>
                  </a:lnTo>
                  <a:cubicBezTo>
                    <a:pt x="14085" y="5013"/>
                    <a:pt x="16336" y="2786"/>
                    <a:pt x="18586" y="703"/>
                  </a:cubicBezTo>
                  <a:close/>
                  <a:moveTo>
                    <a:pt x="24122" y="703"/>
                  </a:moveTo>
                  <a:cubicBezTo>
                    <a:pt x="21944" y="2786"/>
                    <a:pt x="19777" y="5013"/>
                    <a:pt x="17610" y="7251"/>
                  </a:cubicBezTo>
                  <a:lnTo>
                    <a:pt x="15824" y="7251"/>
                  </a:lnTo>
                  <a:cubicBezTo>
                    <a:pt x="18014" y="5013"/>
                    <a:pt x="20229" y="2786"/>
                    <a:pt x="22444" y="703"/>
                  </a:cubicBezTo>
                  <a:close/>
                  <a:moveTo>
                    <a:pt x="25420" y="703"/>
                  </a:moveTo>
                  <a:cubicBezTo>
                    <a:pt x="23229" y="2786"/>
                    <a:pt x="21122" y="5013"/>
                    <a:pt x="19038" y="7251"/>
                  </a:cubicBezTo>
                  <a:lnTo>
                    <a:pt x="17955" y="7251"/>
                  </a:lnTo>
                  <a:cubicBezTo>
                    <a:pt x="20098" y="5013"/>
                    <a:pt x="22265" y="2786"/>
                    <a:pt x="24444" y="703"/>
                  </a:cubicBezTo>
                  <a:close/>
                  <a:moveTo>
                    <a:pt x="27956" y="703"/>
                  </a:moveTo>
                  <a:cubicBezTo>
                    <a:pt x="27456" y="1143"/>
                    <a:pt x="26944" y="1667"/>
                    <a:pt x="26456" y="2155"/>
                  </a:cubicBezTo>
                  <a:cubicBezTo>
                    <a:pt x="24730" y="3858"/>
                    <a:pt x="23003" y="5465"/>
                    <a:pt x="21277" y="7251"/>
                  </a:cubicBezTo>
                  <a:lnTo>
                    <a:pt x="19348" y="7251"/>
                  </a:lnTo>
                  <a:cubicBezTo>
                    <a:pt x="21086" y="5310"/>
                    <a:pt x="22848" y="3548"/>
                    <a:pt x="24658" y="1762"/>
                  </a:cubicBezTo>
                  <a:cubicBezTo>
                    <a:pt x="25015" y="1393"/>
                    <a:pt x="25384" y="1000"/>
                    <a:pt x="25754" y="703"/>
                  </a:cubicBezTo>
                  <a:close/>
                  <a:moveTo>
                    <a:pt x="30183" y="703"/>
                  </a:moveTo>
                  <a:cubicBezTo>
                    <a:pt x="29599" y="1298"/>
                    <a:pt x="29004" y="1893"/>
                    <a:pt x="28421" y="2501"/>
                  </a:cubicBezTo>
                  <a:cubicBezTo>
                    <a:pt x="26897" y="4096"/>
                    <a:pt x="25349" y="5608"/>
                    <a:pt x="23801" y="7251"/>
                  </a:cubicBezTo>
                  <a:lnTo>
                    <a:pt x="21467" y="7251"/>
                  </a:lnTo>
                  <a:cubicBezTo>
                    <a:pt x="22944" y="5763"/>
                    <a:pt x="24420" y="4429"/>
                    <a:pt x="25849" y="3001"/>
                  </a:cubicBezTo>
                  <a:cubicBezTo>
                    <a:pt x="26611" y="2227"/>
                    <a:pt x="27397" y="1441"/>
                    <a:pt x="28171" y="703"/>
                  </a:cubicBezTo>
                  <a:close/>
                  <a:moveTo>
                    <a:pt x="33100" y="703"/>
                  </a:moveTo>
                  <a:cubicBezTo>
                    <a:pt x="31635" y="2191"/>
                    <a:pt x="30159" y="3632"/>
                    <a:pt x="28671" y="5084"/>
                  </a:cubicBezTo>
                  <a:cubicBezTo>
                    <a:pt x="27932" y="5811"/>
                    <a:pt x="27194" y="6501"/>
                    <a:pt x="26456" y="7251"/>
                  </a:cubicBezTo>
                  <a:lnTo>
                    <a:pt x="24087" y="7251"/>
                  </a:lnTo>
                  <a:cubicBezTo>
                    <a:pt x="25587" y="5608"/>
                    <a:pt x="27075" y="4179"/>
                    <a:pt x="28563" y="2632"/>
                  </a:cubicBezTo>
                  <a:cubicBezTo>
                    <a:pt x="29183" y="1977"/>
                    <a:pt x="29825" y="1298"/>
                    <a:pt x="30468" y="703"/>
                  </a:cubicBezTo>
                  <a:close/>
                  <a:moveTo>
                    <a:pt x="35005" y="703"/>
                  </a:moveTo>
                  <a:cubicBezTo>
                    <a:pt x="33219" y="2489"/>
                    <a:pt x="31397" y="4358"/>
                    <a:pt x="29516" y="6132"/>
                  </a:cubicBezTo>
                  <a:cubicBezTo>
                    <a:pt x="29123" y="6501"/>
                    <a:pt x="28742" y="6799"/>
                    <a:pt x="28349" y="7251"/>
                  </a:cubicBezTo>
                  <a:lnTo>
                    <a:pt x="26789" y="7251"/>
                  </a:lnTo>
                  <a:cubicBezTo>
                    <a:pt x="29040" y="5013"/>
                    <a:pt x="31290" y="2786"/>
                    <a:pt x="33528" y="703"/>
                  </a:cubicBezTo>
                  <a:close/>
                  <a:moveTo>
                    <a:pt x="36314" y="703"/>
                  </a:moveTo>
                  <a:cubicBezTo>
                    <a:pt x="34576" y="2334"/>
                    <a:pt x="32838" y="4120"/>
                    <a:pt x="31099" y="5834"/>
                  </a:cubicBezTo>
                  <a:cubicBezTo>
                    <a:pt x="30611" y="6299"/>
                    <a:pt x="30135" y="6799"/>
                    <a:pt x="29647" y="7251"/>
                  </a:cubicBezTo>
                  <a:lnTo>
                    <a:pt x="28635" y="7251"/>
                  </a:lnTo>
                  <a:cubicBezTo>
                    <a:pt x="28730" y="7096"/>
                    <a:pt x="28825" y="7061"/>
                    <a:pt x="28933" y="6965"/>
                  </a:cubicBezTo>
                  <a:cubicBezTo>
                    <a:pt x="31111" y="4918"/>
                    <a:pt x="33243" y="2786"/>
                    <a:pt x="35362" y="703"/>
                  </a:cubicBezTo>
                  <a:close/>
                  <a:moveTo>
                    <a:pt x="37684" y="703"/>
                  </a:moveTo>
                  <a:cubicBezTo>
                    <a:pt x="35540" y="2786"/>
                    <a:pt x="33397" y="5013"/>
                    <a:pt x="31266" y="7251"/>
                  </a:cubicBezTo>
                  <a:lnTo>
                    <a:pt x="29897" y="7251"/>
                  </a:lnTo>
                  <a:cubicBezTo>
                    <a:pt x="30099" y="6954"/>
                    <a:pt x="30290" y="6870"/>
                    <a:pt x="30480" y="6680"/>
                  </a:cubicBezTo>
                  <a:cubicBezTo>
                    <a:pt x="32516" y="4679"/>
                    <a:pt x="34576" y="2632"/>
                    <a:pt x="36636" y="703"/>
                  </a:cubicBezTo>
                  <a:close/>
                  <a:moveTo>
                    <a:pt x="39601" y="703"/>
                  </a:moveTo>
                  <a:cubicBezTo>
                    <a:pt x="37600" y="2632"/>
                    <a:pt x="35600" y="4608"/>
                    <a:pt x="33647" y="6596"/>
                  </a:cubicBezTo>
                  <a:cubicBezTo>
                    <a:pt x="33433" y="6811"/>
                    <a:pt x="33231" y="6954"/>
                    <a:pt x="33028" y="7251"/>
                  </a:cubicBezTo>
                  <a:lnTo>
                    <a:pt x="32278" y="7251"/>
                  </a:lnTo>
                  <a:cubicBezTo>
                    <a:pt x="34421" y="5013"/>
                    <a:pt x="36564" y="2786"/>
                    <a:pt x="38684" y="703"/>
                  </a:cubicBezTo>
                  <a:close/>
                  <a:moveTo>
                    <a:pt x="41541" y="703"/>
                  </a:moveTo>
                  <a:cubicBezTo>
                    <a:pt x="39374" y="2786"/>
                    <a:pt x="37195" y="5013"/>
                    <a:pt x="35005" y="7251"/>
                  </a:cubicBezTo>
                  <a:lnTo>
                    <a:pt x="33338" y="7251"/>
                  </a:lnTo>
                  <a:cubicBezTo>
                    <a:pt x="33493" y="7096"/>
                    <a:pt x="33647" y="6930"/>
                    <a:pt x="33814" y="6763"/>
                  </a:cubicBezTo>
                  <a:cubicBezTo>
                    <a:pt x="35814" y="4703"/>
                    <a:pt x="37898" y="2632"/>
                    <a:pt x="39993" y="703"/>
                  </a:cubicBezTo>
                  <a:close/>
                  <a:moveTo>
                    <a:pt x="44327" y="703"/>
                  </a:moveTo>
                  <a:cubicBezTo>
                    <a:pt x="42029" y="2786"/>
                    <a:pt x="39720" y="5013"/>
                    <a:pt x="37422" y="7251"/>
                  </a:cubicBezTo>
                  <a:lnTo>
                    <a:pt x="35445" y="7251"/>
                  </a:lnTo>
                  <a:cubicBezTo>
                    <a:pt x="37672" y="5013"/>
                    <a:pt x="39922" y="2786"/>
                    <a:pt x="42160" y="703"/>
                  </a:cubicBezTo>
                  <a:close/>
                  <a:moveTo>
                    <a:pt x="46208" y="703"/>
                  </a:moveTo>
                  <a:cubicBezTo>
                    <a:pt x="43982" y="2786"/>
                    <a:pt x="41744" y="5013"/>
                    <a:pt x="39481" y="7251"/>
                  </a:cubicBezTo>
                  <a:lnTo>
                    <a:pt x="37684" y="7251"/>
                  </a:lnTo>
                  <a:cubicBezTo>
                    <a:pt x="39993" y="5013"/>
                    <a:pt x="42315" y="2786"/>
                    <a:pt x="44613" y="703"/>
                  </a:cubicBezTo>
                  <a:close/>
                  <a:moveTo>
                    <a:pt x="49030" y="703"/>
                  </a:moveTo>
                  <a:cubicBezTo>
                    <a:pt x="46828" y="2786"/>
                    <a:pt x="44649" y="5013"/>
                    <a:pt x="42458" y="7251"/>
                  </a:cubicBezTo>
                  <a:lnTo>
                    <a:pt x="39791" y="7251"/>
                  </a:lnTo>
                  <a:cubicBezTo>
                    <a:pt x="42053" y="5013"/>
                    <a:pt x="44303" y="2786"/>
                    <a:pt x="46530" y="703"/>
                  </a:cubicBezTo>
                  <a:close/>
                  <a:moveTo>
                    <a:pt x="50792" y="703"/>
                  </a:moveTo>
                  <a:cubicBezTo>
                    <a:pt x="50721" y="703"/>
                    <a:pt x="50650" y="846"/>
                    <a:pt x="50578" y="917"/>
                  </a:cubicBezTo>
                  <a:cubicBezTo>
                    <a:pt x="48483" y="3048"/>
                    <a:pt x="46363" y="5168"/>
                    <a:pt x="44244" y="7251"/>
                  </a:cubicBezTo>
                  <a:lnTo>
                    <a:pt x="42744" y="7251"/>
                  </a:lnTo>
                  <a:cubicBezTo>
                    <a:pt x="44970" y="5013"/>
                    <a:pt x="47185" y="2786"/>
                    <a:pt x="49411" y="703"/>
                  </a:cubicBezTo>
                  <a:close/>
                  <a:moveTo>
                    <a:pt x="52662" y="703"/>
                  </a:moveTo>
                  <a:cubicBezTo>
                    <a:pt x="51733" y="1596"/>
                    <a:pt x="50804" y="2691"/>
                    <a:pt x="49852" y="3656"/>
                  </a:cubicBezTo>
                  <a:cubicBezTo>
                    <a:pt x="48661" y="4858"/>
                    <a:pt x="47471" y="6061"/>
                    <a:pt x="46280" y="7251"/>
                  </a:cubicBezTo>
                  <a:lnTo>
                    <a:pt x="44613" y="7251"/>
                  </a:lnTo>
                  <a:cubicBezTo>
                    <a:pt x="46673" y="5168"/>
                    <a:pt x="48721" y="3167"/>
                    <a:pt x="50769" y="1108"/>
                  </a:cubicBezTo>
                  <a:cubicBezTo>
                    <a:pt x="50900" y="977"/>
                    <a:pt x="51031" y="846"/>
                    <a:pt x="51161" y="703"/>
                  </a:cubicBezTo>
                  <a:close/>
                  <a:moveTo>
                    <a:pt x="56781" y="703"/>
                  </a:moveTo>
                  <a:cubicBezTo>
                    <a:pt x="54579" y="2786"/>
                    <a:pt x="52376" y="5013"/>
                    <a:pt x="50149" y="7251"/>
                  </a:cubicBezTo>
                  <a:lnTo>
                    <a:pt x="48090" y="7251"/>
                  </a:lnTo>
                  <a:cubicBezTo>
                    <a:pt x="50280" y="5013"/>
                    <a:pt x="52459" y="2786"/>
                    <a:pt x="54638" y="703"/>
                  </a:cubicBezTo>
                  <a:close/>
                  <a:moveTo>
                    <a:pt x="58484" y="703"/>
                  </a:moveTo>
                  <a:cubicBezTo>
                    <a:pt x="56365" y="2929"/>
                    <a:pt x="54186" y="5013"/>
                    <a:pt x="51983" y="7251"/>
                  </a:cubicBezTo>
                  <a:lnTo>
                    <a:pt x="50471" y="7251"/>
                  </a:lnTo>
                  <a:cubicBezTo>
                    <a:pt x="52709" y="5013"/>
                    <a:pt x="54924" y="2786"/>
                    <a:pt x="57138" y="703"/>
                  </a:cubicBezTo>
                  <a:close/>
                  <a:moveTo>
                    <a:pt x="59651" y="703"/>
                  </a:moveTo>
                  <a:cubicBezTo>
                    <a:pt x="58210" y="2191"/>
                    <a:pt x="56805" y="3929"/>
                    <a:pt x="55329" y="5501"/>
                  </a:cubicBezTo>
                  <a:cubicBezTo>
                    <a:pt x="54793" y="6084"/>
                    <a:pt x="54233" y="6656"/>
                    <a:pt x="53686" y="7251"/>
                  </a:cubicBezTo>
                  <a:lnTo>
                    <a:pt x="52566" y="7251"/>
                  </a:lnTo>
                  <a:cubicBezTo>
                    <a:pt x="54757" y="5013"/>
                    <a:pt x="56924" y="2929"/>
                    <a:pt x="58996" y="703"/>
                  </a:cubicBezTo>
                  <a:close/>
                  <a:moveTo>
                    <a:pt x="60663" y="703"/>
                  </a:moveTo>
                  <a:lnTo>
                    <a:pt x="60901" y="977"/>
                  </a:lnTo>
                  <a:cubicBezTo>
                    <a:pt x="59377" y="2703"/>
                    <a:pt x="57912" y="4501"/>
                    <a:pt x="56329" y="6156"/>
                  </a:cubicBezTo>
                  <a:cubicBezTo>
                    <a:pt x="55984" y="6513"/>
                    <a:pt x="55626" y="6799"/>
                    <a:pt x="55281" y="7251"/>
                  </a:cubicBezTo>
                  <a:lnTo>
                    <a:pt x="53876" y="7251"/>
                  </a:lnTo>
                  <a:cubicBezTo>
                    <a:pt x="55936" y="5013"/>
                    <a:pt x="57960" y="2786"/>
                    <a:pt x="59996" y="703"/>
                  </a:cubicBezTo>
                  <a:close/>
                  <a:moveTo>
                    <a:pt x="61829" y="2167"/>
                  </a:moveTo>
                  <a:lnTo>
                    <a:pt x="62675" y="3251"/>
                  </a:lnTo>
                  <a:cubicBezTo>
                    <a:pt x="61532" y="4608"/>
                    <a:pt x="60353" y="5906"/>
                    <a:pt x="59162" y="7251"/>
                  </a:cubicBezTo>
                  <a:lnTo>
                    <a:pt x="57007" y="7251"/>
                  </a:lnTo>
                  <a:cubicBezTo>
                    <a:pt x="58615" y="5465"/>
                    <a:pt x="60222" y="3846"/>
                    <a:pt x="61829" y="2167"/>
                  </a:cubicBezTo>
                  <a:close/>
                  <a:moveTo>
                    <a:pt x="62830" y="3441"/>
                  </a:moveTo>
                  <a:lnTo>
                    <a:pt x="63175" y="3882"/>
                  </a:lnTo>
                  <a:lnTo>
                    <a:pt x="60651" y="7251"/>
                  </a:lnTo>
                  <a:lnTo>
                    <a:pt x="59532" y="7251"/>
                  </a:lnTo>
                  <a:cubicBezTo>
                    <a:pt x="60651" y="5906"/>
                    <a:pt x="61746" y="4715"/>
                    <a:pt x="62830" y="3441"/>
                  </a:cubicBezTo>
                  <a:close/>
                  <a:moveTo>
                    <a:pt x="0" y="0"/>
                  </a:moveTo>
                  <a:lnTo>
                    <a:pt x="3120" y="3917"/>
                  </a:lnTo>
                  <a:lnTo>
                    <a:pt x="0" y="7847"/>
                  </a:lnTo>
                  <a:lnTo>
                    <a:pt x="60972" y="7847"/>
                  </a:lnTo>
                  <a:lnTo>
                    <a:pt x="63985" y="3846"/>
                  </a:lnTo>
                  <a:lnTo>
                    <a:pt x="60972" y="0"/>
                  </a:ln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92;p45">
              <a:extLst>
                <a:ext uri="{FF2B5EF4-FFF2-40B4-BE49-F238E27FC236}">
                  <a16:creationId xmlns:a16="http://schemas.microsoft.com/office/drawing/2014/main" id="{C3C2C59C-6256-96C7-D76A-F489A7C90E24}"/>
                </a:ext>
              </a:extLst>
            </p:cNvPr>
            <p:cNvSpPr/>
            <p:nvPr/>
          </p:nvSpPr>
          <p:spPr>
            <a:xfrm>
              <a:off x="1716683" y="2726744"/>
              <a:ext cx="107406" cy="344229"/>
            </a:xfrm>
            <a:custGeom>
              <a:avLst/>
              <a:gdLst/>
              <a:ahLst/>
              <a:cxnLst/>
              <a:rect l="l" t="t" r="r" b="b"/>
              <a:pathLst>
                <a:path w="4919" h="15765" extrusionOk="0">
                  <a:moveTo>
                    <a:pt x="2454" y="0"/>
                  </a:moveTo>
                  <a:cubicBezTo>
                    <a:pt x="1084" y="0"/>
                    <a:pt x="1" y="1108"/>
                    <a:pt x="1" y="2477"/>
                  </a:cubicBezTo>
                  <a:cubicBezTo>
                    <a:pt x="1" y="3727"/>
                    <a:pt x="977" y="4763"/>
                    <a:pt x="2168" y="4918"/>
                  </a:cubicBezTo>
                  <a:lnTo>
                    <a:pt x="2168" y="15764"/>
                  </a:lnTo>
                  <a:lnTo>
                    <a:pt x="2763" y="15764"/>
                  </a:lnTo>
                  <a:lnTo>
                    <a:pt x="2763" y="4918"/>
                  </a:lnTo>
                  <a:cubicBezTo>
                    <a:pt x="3954" y="4763"/>
                    <a:pt x="4918" y="3727"/>
                    <a:pt x="4918" y="2477"/>
                  </a:cubicBezTo>
                  <a:cubicBezTo>
                    <a:pt x="4918" y="1108"/>
                    <a:pt x="3823" y="0"/>
                    <a:pt x="2454"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05;p45">
              <a:extLst>
                <a:ext uri="{FF2B5EF4-FFF2-40B4-BE49-F238E27FC236}">
                  <a16:creationId xmlns:a16="http://schemas.microsoft.com/office/drawing/2014/main" id="{4A0881B2-A304-174F-5708-B0DBC662C61A}"/>
                </a:ext>
              </a:extLst>
            </p:cNvPr>
            <p:cNvSpPr txBox="1"/>
            <p:nvPr/>
          </p:nvSpPr>
          <p:spPr>
            <a:xfrm>
              <a:off x="1093286" y="3065870"/>
              <a:ext cx="13542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2015</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55" name="Google Shape;2506;p45">
            <a:extLst>
              <a:ext uri="{FF2B5EF4-FFF2-40B4-BE49-F238E27FC236}">
                <a16:creationId xmlns:a16="http://schemas.microsoft.com/office/drawing/2014/main" id="{515C7B3E-2958-FEF9-A152-B0705722B5F6}"/>
              </a:ext>
            </a:extLst>
          </p:cNvPr>
          <p:cNvGrpSpPr/>
          <p:nvPr/>
        </p:nvGrpSpPr>
        <p:grpSpPr>
          <a:xfrm>
            <a:off x="3819741" y="4186570"/>
            <a:ext cx="1396872" cy="725333"/>
            <a:chOff x="3873564" y="2610537"/>
            <a:chExt cx="1396872" cy="725333"/>
          </a:xfrm>
        </p:grpSpPr>
        <p:sp>
          <p:nvSpPr>
            <p:cNvPr id="57" name="Google Shape;2507;p45">
              <a:extLst>
                <a:ext uri="{FF2B5EF4-FFF2-40B4-BE49-F238E27FC236}">
                  <a16:creationId xmlns:a16="http://schemas.microsoft.com/office/drawing/2014/main" id="{FFABD143-F35C-DF5A-034C-EF032DB8AD41}"/>
                </a:ext>
              </a:extLst>
            </p:cNvPr>
            <p:cNvSpPr/>
            <p:nvPr/>
          </p:nvSpPr>
          <p:spPr>
            <a:xfrm>
              <a:off x="3873564" y="2610537"/>
              <a:ext cx="1396872" cy="171339"/>
            </a:xfrm>
            <a:custGeom>
              <a:avLst/>
              <a:gdLst/>
              <a:ahLst/>
              <a:cxnLst/>
              <a:rect l="l" t="t" r="r" b="b"/>
              <a:pathLst>
                <a:path w="63974" h="7847" extrusionOk="0">
                  <a:moveTo>
                    <a:pt x="2668" y="703"/>
                  </a:moveTo>
                  <a:cubicBezTo>
                    <a:pt x="2418" y="846"/>
                    <a:pt x="2168" y="1179"/>
                    <a:pt x="1918" y="1429"/>
                  </a:cubicBezTo>
                  <a:lnTo>
                    <a:pt x="1334" y="703"/>
                  </a:lnTo>
                  <a:close/>
                  <a:moveTo>
                    <a:pt x="4228" y="703"/>
                  </a:moveTo>
                  <a:cubicBezTo>
                    <a:pt x="3692" y="1143"/>
                    <a:pt x="3168" y="1774"/>
                    <a:pt x="2632" y="2322"/>
                  </a:cubicBezTo>
                  <a:lnTo>
                    <a:pt x="2037" y="1572"/>
                  </a:lnTo>
                  <a:cubicBezTo>
                    <a:pt x="2347" y="1262"/>
                    <a:pt x="2668" y="1000"/>
                    <a:pt x="2978" y="703"/>
                  </a:cubicBezTo>
                  <a:close/>
                  <a:moveTo>
                    <a:pt x="6204" y="703"/>
                  </a:moveTo>
                  <a:cubicBezTo>
                    <a:pt x="5287" y="1596"/>
                    <a:pt x="4382" y="2477"/>
                    <a:pt x="3490" y="3394"/>
                  </a:cubicBezTo>
                  <a:lnTo>
                    <a:pt x="2906" y="2655"/>
                  </a:lnTo>
                  <a:cubicBezTo>
                    <a:pt x="3573" y="2001"/>
                    <a:pt x="4228" y="1298"/>
                    <a:pt x="4883" y="703"/>
                  </a:cubicBezTo>
                  <a:close/>
                  <a:moveTo>
                    <a:pt x="22135" y="703"/>
                  </a:moveTo>
                  <a:cubicBezTo>
                    <a:pt x="19968" y="2786"/>
                    <a:pt x="17825" y="5037"/>
                    <a:pt x="15670" y="7239"/>
                  </a:cubicBezTo>
                  <a:lnTo>
                    <a:pt x="14205" y="7227"/>
                  </a:lnTo>
                  <a:cubicBezTo>
                    <a:pt x="16467" y="5025"/>
                    <a:pt x="18753" y="2786"/>
                    <a:pt x="21039" y="703"/>
                  </a:cubicBezTo>
                  <a:close/>
                  <a:moveTo>
                    <a:pt x="54067" y="703"/>
                  </a:moveTo>
                  <a:cubicBezTo>
                    <a:pt x="51829" y="2786"/>
                    <a:pt x="49579" y="5049"/>
                    <a:pt x="47316" y="7239"/>
                  </a:cubicBezTo>
                  <a:lnTo>
                    <a:pt x="46435" y="7227"/>
                  </a:lnTo>
                  <a:cubicBezTo>
                    <a:pt x="48567" y="5037"/>
                    <a:pt x="50698" y="2786"/>
                    <a:pt x="52829" y="703"/>
                  </a:cubicBezTo>
                  <a:close/>
                  <a:moveTo>
                    <a:pt x="61080" y="1203"/>
                  </a:moveTo>
                  <a:lnTo>
                    <a:pt x="61652" y="1941"/>
                  </a:lnTo>
                  <a:cubicBezTo>
                    <a:pt x="59949" y="3691"/>
                    <a:pt x="58258" y="5453"/>
                    <a:pt x="56591" y="7239"/>
                  </a:cubicBezTo>
                  <a:lnTo>
                    <a:pt x="55580" y="7239"/>
                  </a:lnTo>
                  <a:cubicBezTo>
                    <a:pt x="55885" y="6944"/>
                    <a:pt x="56191" y="6604"/>
                    <a:pt x="56484" y="6299"/>
                  </a:cubicBezTo>
                  <a:cubicBezTo>
                    <a:pt x="58092" y="4668"/>
                    <a:pt x="59568" y="2917"/>
                    <a:pt x="61080" y="1203"/>
                  </a:cubicBezTo>
                  <a:close/>
                  <a:moveTo>
                    <a:pt x="8014" y="703"/>
                  </a:moveTo>
                  <a:cubicBezTo>
                    <a:pt x="5847" y="2786"/>
                    <a:pt x="3704" y="5013"/>
                    <a:pt x="1585" y="7251"/>
                  </a:cubicBezTo>
                  <a:lnTo>
                    <a:pt x="1334" y="7251"/>
                  </a:lnTo>
                  <a:lnTo>
                    <a:pt x="3942" y="3941"/>
                  </a:lnTo>
                  <a:lnTo>
                    <a:pt x="3704" y="3667"/>
                  </a:lnTo>
                  <a:cubicBezTo>
                    <a:pt x="4680" y="2655"/>
                    <a:pt x="5680" y="1596"/>
                    <a:pt x="6680" y="703"/>
                  </a:cubicBezTo>
                  <a:close/>
                  <a:moveTo>
                    <a:pt x="9836" y="703"/>
                  </a:moveTo>
                  <a:cubicBezTo>
                    <a:pt x="7585" y="2786"/>
                    <a:pt x="5347" y="5013"/>
                    <a:pt x="3132" y="7251"/>
                  </a:cubicBezTo>
                  <a:lnTo>
                    <a:pt x="2073" y="7251"/>
                  </a:lnTo>
                  <a:cubicBezTo>
                    <a:pt x="4359" y="5013"/>
                    <a:pt x="6633" y="2786"/>
                    <a:pt x="8907" y="703"/>
                  </a:cubicBezTo>
                  <a:close/>
                  <a:moveTo>
                    <a:pt x="11229" y="703"/>
                  </a:moveTo>
                  <a:cubicBezTo>
                    <a:pt x="9097" y="2786"/>
                    <a:pt x="6990" y="5013"/>
                    <a:pt x="4906" y="7251"/>
                  </a:cubicBezTo>
                  <a:lnTo>
                    <a:pt x="3454" y="7251"/>
                  </a:lnTo>
                  <a:cubicBezTo>
                    <a:pt x="5692" y="5013"/>
                    <a:pt x="7931" y="2786"/>
                    <a:pt x="10157" y="703"/>
                  </a:cubicBezTo>
                  <a:close/>
                  <a:moveTo>
                    <a:pt x="13015" y="703"/>
                  </a:moveTo>
                  <a:cubicBezTo>
                    <a:pt x="10848" y="2786"/>
                    <a:pt x="8704" y="5013"/>
                    <a:pt x="6597" y="7251"/>
                  </a:cubicBezTo>
                  <a:lnTo>
                    <a:pt x="5406" y="7251"/>
                  </a:lnTo>
                  <a:cubicBezTo>
                    <a:pt x="7478" y="5013"/>
                    <a:pt x="9550" y="2786"/>
                    <a:pt x="11645" y="703"/>
                  </a:cubicBezTo>
                  <a:close/>
                  <a:moveTo>
                    <a:pt x="16027" y="703"/>
                  </a:moveTo>
                  <a:cubicBezTo>
                    <a:pt x="13753" y="2786"/>
                    <a:pt x="11431" y="5013"/>
                    <a:pt x="9145" y="7251"/>
                  </a:cubicBezTo>
                  <a:lnTo>
                    <a:pt x="7097" y="7251"/>
                  </a:lnTo>
                  <a:cubicBezTo>
                    <a:pt x="9205" y="5013"/>
                    <a:pt x="11336" y="2786"/>
                    <a:pt x="13491" y="703"/>
                  </a:cubicBezTo>
                  <a:close/>
                  <a:moveTo>
                    <a:pt x="16336" y="667"/>
                  </a:moveTo>
                  <a:lnTo>
                    <a:pt x="18372" y="679"/>
                  </a:lnTo>
                  <a:cubicBezTo>
                    <a:pt x="16063" y="2870"/>
                    <a:pt x="13741" y="5013"/>
                    <a:pt x="11455" y="7251"/>
                  </a:cubicBezTo>
                  <a:lnTo>
                    <a:pt x="9609" y="7251"/>
                  </a:lnTo>
                  <a:cubicBezTo>
                    <a:pt x="11848" y="5013"/>
                    <a:pt x="14110" y="2870"/>
                    <a:pt x="16336" y="667"/>
                  </a:cubicBezTo>
                  <a:close/>
                  <a:moveTo>
                    <a:pt x="20658" y="703"/>
                  </a:moveTo>
                  <a:cubicBezTo>
                    <a:pt x="18325" y="2786"/>
                    <a:pt x="15967" y="5013"/>
                    <a:pt x="13741" y="7251"/>
                  </a:cubicBezTo>
                  <a:lnTo>
                    <a:pt x="11836" y="7251"/>
                  </a:lnTo>
                  <a:cubicBezTo>
                    <a:pt x="14074" y="5013"/>
                    <a:pt x="16324" y="2786"/>
                    <a:pt x="18587" y="703"/>
                  </a:cubicBezTo>
                  <a:close/>
                  <a:moveTo>
                    <a:pt x="24111" y="703"/>
                  </a:moveTo>
                  <a:cubicBezTo>
                    <a:pt x="21932" y="2786"/>
                    <a:pt x="19765" y="5013"/>
                    <a:pt x="17598" y="7251"/>
                  </a:cubicBezTo>
                  <a:lnTo>
                    <a:pt x="15812" y="7251"/>
                  </a:lnTo>
                  <a:cubicBezTo>
                    <a:pt x="18015" y="5013"/>
                    <a:pt x="20230" y="2786"/>
                    <a:pt x="22432" y="703"/>
                  </a:cubicBezTo>
                  <a:close/>
                  <a:moveTo>
                    <a:pt x="25409" y="703"/>
                  </a:moveTo>
                  <a:cubicBezTo>
                    <a:pt x="23218" y="2786"/>
                    <a:pt x="21111" y="5013"/>
                    <a:pt x="19027" y="7251"/>
                  </a:cubicBezTo>
                  <a:lnTo>
                    <a:pt x="17944" y="7251"/>
                  </a:lnTo>
                  <a:cubicBezTo>
                    <a:pt x="20099" y="5013"/>
                    <a:pt x="22254" y="2786"/>
                    <a:pt x="24433" y="703"/>
                  </a:cubicBezTo>
                  <a:close/>
                  <a:moveTo>
                    <a:pt x="27945" y="703"/>
                  </a:moveTo>
                  <a:cubicBezTo>
                    <a:pt x="27445" y="1143"/>
                    <a:pt x="26945" y="1667"/>
                    <a:pt x="26445" y="2155"/>
                  </a:cubicBezTo>
                  <a:cubicBezTo>
                    <a:pt x="24730" y="3858"/>
                    <a:pt x="23004" y="5465"/>
                    <a:pt x="21277" y="7251"/>
                  </a:cubicBezTo>
                  <a:lnTo>
                    <a:pt x="19337" y="7251"/>
                  </a:lnTo>
                  <a:cubicBezTo>
                    <a:pt x="21087" y="5310"/>
                    <a:pt x="22837" y="3548"/>
                    <a:pt x="24647" y="1762"/>
                  </a:cubicBezTo>
                  <a:cubicBezTo>
                    <a:pt x="25016" y="1393"/>
                    <a:pt x="25385" y="1000"/>
                    <a:pt x="25754" y="703"/>
                  </a:cubicBezTo>
                  <a:close/>
                  <a:moveTo>
                    <a:pt x="30183" y="703"/>
                  </a:moveTo>
                  <a:cubicBezTo>
                    <a:pt x="29588" y="1298"/>
                    <a:pt x="29005" y="1893"/>
                    <a:pt x="28421" y="2501"/>
                  </a:cubicBezTo>
                  <a:cubicBezTo>
                    <a:pt x="26885" y="4096"/>
                    <a:pt x="25349" y="5608"/>
                    <a:pt x="23802" y="7251"/>
                  </a:cubicBezTo>
                  <a:lnTo>
                    <a:pt x="21468" y="7251"/>
                  </a:lnTo>
                  <a:cubicBezTo>
                    <a:pt x="22944" y="5763"/>
                    <a:pt x="24409" y="4429"/>
                    <a:pt x="25838" y="3001"/>
                  </a:cubicBezTo>
                  <a:cubicBezTo>
                    <a:pt x="26611" y="2227"/>
                    <a:pt x="27385" y="1441"/>
                    <a:pt x="28159" y="703"/>
                  </a:cubicBezTo>
                  <a:close/>
                  <a:moveTo>
                    <a:pt x="33088" y="703"/>
                  </a:moveTo>
                  <a:cubicBezTo>
                    <a:pt x="31624" y="2191"/>
                    <a:pt x="30160" y="3632"/>
                    <a:pt x="28659" y="5084"/>
                  </a:cubicBezTo>
                  <a:cubicBezTo>
                    <a:pt x="27921" y="5811"/>
                    <a:pt x="27183" y="6501"/>
                    <a:pt x="26445" y="7251"/>
                  </a:cubicBezTo>
                  <a:lnTo>
                    <a:pt x="24075" y="7251"/>
                  </a:lnTo>
                  <a:cubicBezTo>
                    <a:pt x="25576" y="5608"/>
                    <a:pt x="27076" y="4179"/>
                    <a:pt x="28552" y="2632"/>
                  </a:cubicBezTo>
                  <a:cubicBezTo>
                    <a:pt x="29183" y="1977"/>
                    <a:pt x="29814" y="1298"/>
                    <a:pt x="30457" y="703"/>
                  </a:cubicBezTo>
                  <a:close/>
                  <a:moveTo>
                    <a:pt x="35005" y="703"/>
                  </a:moveTo>
                  <a:cubicBezTo>
                    <a:pt x="33208" y="2489"/>
                    <a:pt x="31386" y="4358"/>
                    <a:pt x="29517" y="6132"/>
                  </a:cubicBezTo>
                  <a:cubicBezTo>
                    <a:pt x="29124" y="6501"/>
                    <a:pt x="28731" y="6799"/>
                    <a:pt x="28338" y="7251"/>
                  </a:cubicBezTo>
                  <a:lnTo>
                    <a:pt x="26778" y="7251"/>
                  </a:lnTo>
                  <a:cubicBezTo>
                    <a:pt x="29040" y="5013"/>
                    <a:pt x="31279" y="2786"/>
                    <a:pt x="33517" y="703"/>
                  </a:cubicBezTo>
                  <a:close/>
                  <a:moveTo>
                    <a:pt x="36315" y="703"/>
                  </a:moveTo>
                  <a:cubicBezTo>
                    <a:pt x="34577" y="2334"/>
                    <a:pt x="32838" y="4120"/>
                    <a:pt x="31088" y="5834"/>
                  </a:cubicBezTo>
                  <a:cubicBezTo>
                    <a:pt x="30612" y="6299"/>
                    <a:pt x="30124" y="6799"/>
                    <a:pt x="29636" y="7251"/>
                  </a:cubicBezTo>
                  <a:lnTo>
                    <a:pt x="28624" y="7251"/>
                  </a:lnTo>
                  <a:cubicBezTo>
                    <a:pt x="28731" y="7096"/>
                    <a:pt x="28826" y="7061"/>
                    <a:pt x="28921" y="6965"/>
                  </a:cubicBezTo>
                  <a:cubicBezTo>
                    <a:pt x="31100" y="4918"/>
                    <a:pt x="33243" y="2786"/>
                    <a:pt x="35363" y="703"/>
                  </a:cubicBezTo>
                  <a:close/>
                  <a:moveTo>
                    <a:pt x="37684" y="703"/>
                  </a:moveTo>
                  <a:cubicBezTo>
                    <a:pt x="35529" y="2786"/>
                    <a:pt x="33386" y="5013"/>
                    <a:pt x="31255" y="7251"/>
                  </a:cubicBezTo>
                  <a:lnTo>
                    <a:pt x="29898" y="7251"/>
                  </a:lnTo>
                  <a:cubicBezTo>
                    <a:pt x="30088" y="6954"/>
                    <a:pt x="30279" y="6870"/>
                    <a:pt x="30469" y="6680"/>
                  </a:cubicBezTo>
                  <a:cubicBezTo>
                    <a:pt x="32505" y="4679"/>
                    <a:pt x="34565" y="2632"/>
                    <a:pt x="36625" y="703"/>
                  </a:cubicBezTo>
                  <a:close/>
                  <a:moveTo>
                    <a:pt x="39589" y="703"/>
                  </a:moveTo>
                  <a:cubicBezTo>
                    <a:pt x="37589" y="2632"/>
                    <a:pt x="35601" y="4608"/>
                    <a:pt x="33648" y="6596"/>
                  </a:cubicBezTo>
                  <a:cubicBezTo>
                    <a:pt x="33434" y="6811"/>
                    <a:pt x="33219" y="6954"/>
                    <a:pt x="33017" y="7251"/>
                  </a:cubicBezTo>
                  <a:lnTo>
                    <a:pt x="32267" y="7251"/>
                  </a:lnTo>
                  <a:cubicBezTo>
                    <a:pt x="34410" y="5013"/>
                    <a:pt x="36553" y="2786"/>
                    <a:pt x="38684" y="703"/>
                  </a:cubicBezTo>
                  <a:close/>
                  <a:moveTo>
                    <a:pt x="41542" y="703"/>
                  </a:moveTo>
                  <a:cubicBezTo>
                    <a:pt x="39363" y="2786"/>
                    <a:pt x="37196" y="5013"/>
                    <a:pt x="35005" y="7251"/>
                  </a:cubicBezTo>
                  <a:lnTo>
                    <a:pt x="33327" y="7251"/>
                  </a:lnTo>
                  <a:cubicBezTo>
                    <a:pt x="33481" y="7096"/>
                    <a:pt x="33648" y="6930"/>
                    <a:pt x="33803" y="6763"/>
                  </a:cubicBezTo>
                  <a:cubicBezTo>
                    <a:pt x="35803" y="4703"/>
                    <a:pt x="37899" y="2632"/>
                    <a:pt x="39994" y="703"/>
                  </a:cubicBezTo>
                  <a:close/>
                  <a:moveTo>
                    <a:pt x="44316" y="703"/>
                  </a:moveTo>
                  <a:cubicBezTo>
                    <a:pt x="42018" y="2786"/>
                    <a:pt x="39708" y="5013"/>
                    <a:pt x="37422" y="7251"/>
                  </a:cubicBezTo>
                  <a:lnTo>
                    <a:pt x="35446" y="7251"/>
                  </a:lnTo>
                  <a:cubicBezTo>
                    <a:pt x="37672" y="5013"/>
                    <a:pt x="39911" y="2786"/>
                    <a:pt x="42149" y="703"/>
                  </a:cubicBezTo>
                  <a:close/>
                  <a:moveTo>
                    <a:pt x="46209" y="703"/>
                  </a:moveTo>
                  <a:cubicBezTo>
                    <a:pt x="43983" y="2786"/>
                    <a:pt x="41732" y="5013"/>
                    <a:pt x="39482" y="7251"/>
                  </a:cubicBezTo>
                  <a:lnTo>
                    <a:pt x="37684" y="7251"/>
                  </a:lnTo>
                  <a:cubicBezTo>
                    <a:pt x="39982" y="5013"/>
                    <a:pt x="42304" y="2786"/>
                    <a:pt x="44614" y="703"/>
                  </a:cubicBezTo>
                  <a:close/>
                  <a:moveTo>
                    <a:pt x="49019" y="703"/>
                  </a:moveTo>
                  <a:cubicBezTo>
                    <a:pt x="46828" y="2786"/>
                    <a:pt x="44638" y="5013"/>
                    <a:pt x="42447" y="7251"/>
                  </a:cubicBezTo>
                  <a:lnTo>
                    <a:pt x="39780" y="7251"/>
                  </a:lnTo>
                  <a:cubicBezTo>
                    <a:pt x="42042" y="5013"/>
                    <a:pt x="44292" y="2786"/>
                    <a:pt x="46531" y="703"/>
                  </a:cubicBezTo>
                  <a:close/>
                  <a:moveTo>
                    <a:pt x="50793" y="703"/>
                  </a:moveTo>
                  <a:cubicBezTo>
                    <a:pt x="50722" y="703"/>
                    <a:pt x="50650" y="846"/>
                    <a:pt x="50567" y="917"/>
                  </a:cubicBezTo>
                  <a:cubicBezTo>
                    <a:pt x="48483" y="3048"/>
                    <a:pt x="46364" y="5168"/>
                    <a:pt x="44233" y="7251"/>
                  </a:cubicBezTo>
                  <a:lnTo>
                    <a:pt x="42744" y="7251"/>
                  </a:lnTo>
                  <a:cubicBezTo>
                    <a:pt x="44959" y="5013"/>
                    <a:pt x="47185" y="2786"/>
                    <a:pt x="49400" y="703"/>
                  </a:cubicBezTo>
                  <a:close/>
                  <a:moveTo>
                    <a:pt x="52662" y="703"/>
                  </a:moveTo>
                  <a:cubicBezTo>
                    <a:pt x="51734" y="1596"/>
                    <a:pt x="50805" y="2691"/>
                    <a:pt x="49841" y="3656"/>
                  </a:cubicBezTo>
                  <a:cubicBezTo>
                    <a:pt x="48650" y="4858"/>
                    <a:pt x="47459" y="6061"/>
                    <a:pt x="46281" y="7251"/>
                  </a:cubicBezTo>
                  <a:lnTo>
                    <a:pt x="44602" y="7251"/>
                  </a:lnTo>
                  <a:cubicBezTo>
                    <a:pt x="46662" y="5168"/>
                    <a:pt x="48721" y="3167"/>
                    <a:pt x="50757" y="1108"/>
                  </a:cubicBezTo>
                  <a:cubicBezTo>
                    <a:pt x="50888" y="977"/>
                    <a:pt x="51019" y="846"/>
                    <a:pt x="51150" y="703"/>
                  </a:cubicBezTo>
                  <a:close/>
                  <a:moveTo>
                    <a:pt x="56770" y="703"/>
                  </a:moveTo>
                  <a:cubicBezTo>
                    <a:pt x="54567" y="2786"/>
                    <a:pt x="52365" y="5013"/>
                    <a:pt x="50150" y="7251"/>
                  </a:cubicBezTo>
                  <a:lnTo>
                    <a:pt x="48078" y="7251"/>
                  </a:lnTo>
                  <a:cubicBezTo>
                    <a:pt x="50269" y="5013"/>
                    <a:pt x="52448" y="2786"/>
                    <a:pt x="54627" y="703"/>
                  </a:cubicBezTo>
                  <a:close/>
                  <a:moveTo>
                    <a:pt x="58484" y="703"/>
                  </a:moveTo>
                  <a:cubicBezTo>
                    <a:pt x="56353" y="2929"/>
                    <a:pt x="54186" y="5013"/>
                    <a:pt x="51984" y="7251"/>
                  </a:cubicBezTo>
                  <a:lnTo>
                    <a:pt x="50460" y="7251"/>
                  </a:lnTo>
                  <a:cubicBezTo>
                    <a:pt x="52698" y="5013"/>
                    <a:pt x="54925" y="2786"/>
                    <a:pt x="57127" y="703"/>
                  </a:cubicBezTo>
                  <a:close/>
                  <a:moveTo>
                    <a:pt x="59639" y="703"/>
                  </a:moveTo>
                  <a:cubicBezTo>
                    <a:pt x="58211" y="2191"/>
                    <a:pt x="56794" y="3929"/>
                    <a:pt x="55329" y="5501"/>
                  </a:cubicBezTo>
                  <a:cubicBezTo>
                    <a:pt x="54782" y="6084"/>
                    <a:pt x="54234" y="6656"/>
                    <a:pt x="53674" y="7251"/>
                  </a:cubicBezTo>
                  <a:lnTo>
                    <a:pt x="52555" y="7251"/>
                  </a:lnTo>
                  <a:cubicBezTo>
                    <a:pt x="54758" y="5013"/>
                    <a:pt x="56913" y="2929"/>
                    <a:pt x="58996" y="703"/>
                  </a:cubicBezTo>
                  <a:close/>
                  <a:moveTo>
                    <a:pt x="60651" y="703"/>
                  </a:moveTo>
                  <a:lnTo>
                    <a:pt x="60890" y="977"/>
                  </a:lnTo>
                  <a:cubicBezTo>
                    <a:pt x="59366" y="2703"/>
                    <a:pt x="57901" y="4501"/>
                    <a:pt x="56329" y="6156"/>
                  </a:cubicBezTo>
                  <a:cubicBezTo>
                    <a:pt x="55984" y="6513"/>
                    <a:pt x="55627" y="6799"/>
                    <a:pt x="55270" y="7251"/>
                  </a:cubicBezTo>
                  <a:lnTo>
                    <a:pt x="53877" y="7251"/>
                  </a:lnTo>
                  <a:cubicBezTo>
                    <a:pt x="55925" y="5013"/>
                    <a:pt x="57961" y="2786"/>
                    <a:pt x="59985" y="703"/>
                  </a:cubicBezTo>
                  <a:close/>
                  <a:moveTo>
                    <a:pt x="61830" y="2167"/>
                  </a:moveTo>
                  <a:lnTo>
                    <a:pt x="62675" y="3251"/>
                  </a:lnTo>
                  <a:cubicBezTo>
                    <a:pt x="61521" y="4608"/>
                    <a:pt x="60342" y="5906"/>
                    <a:pt x="59151" y="7251"/>
                  </a:cubicBezTo>
                  <a:lnTo>
                    <a:pt x="57008" y="7251"/>
                  </a:lnTo>
                  <a:cubicBezTo>
                    <a:pt x="58604" y="5465"/>
                    <a:pt x="60211" y="3846"/>
                    <a:pt x="61830" y="2167"/>
                  </a:cubicBezTo>
                  <a:close/>
                  <a:moveTo>
                    <a:pt x="62830" y="3441"/>
                  </a:moveTo>
                  <a:lnTo>
                    <a:pt x="63164" y="3882"/>
                  </a:lnTo>
                  <a:lnTo>
                    <a:pt x="60651" y="7251"/>
                  </a:lnTo>
                  <a:lnTo>
                    <a:pt x="59520" y="7251"/>
                  </a:lnTo>
                  <a:cubicBezTo>
                    <a:pt x="60640" y="5906"/>
                    <a:pt x="61747" y="4715"/>
                    <a:pt x="62830" y="3441"/>
                  </a:cubicBezTo>
                  <a:close/>
                  <a:moveTo>
                    <a:pt x="1" y="0"/>
                  </a:moveTo>
                  <a:lnTo>
                    <a:pt x="3120" y="3917"/>
                  </a:lnTo>
                  <a:lnTo>
                    <a:pt x="1" y="7847"/>
                  </a:lnTo>
                  <a:lnTo>
                    <a:pt x="60973" y="7847"/>
                  </a:lnTo>
                  <a:lnTo>
                    <a:pt x="63973" y="3846"/>
                  </a:lnTo>
                  <a:lnTo>
                    <a:pt x="60961" y="0"/>
                  </a:ln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508;p45">
              <a:extLst>
                <a:ext uri="{FF2B5EF4-FFF2-40B4-BE49-F238E27FC236}">
                  <a16:creationId xmlns:a16="http://schemas.microsoft.com/office/drawing/2014/main" id="{277AAA0B-3FCE-2989-02A7-D6EA7B0FEA4D}"/>
                </a:ext>
              </a:extLst>
            </p:cNvPr>
            <p:cNvSpPr/>
            <p:nvPr/>
          </p:nvSpPr>
          <p:spPr>
            <a:xfrm>
              <a:off x="4518177" y="2726744"/>
              <a:ext cx="107647" cy="344229"/>
            </a:xfrm>
            <a:custGeom>
              <a:avLst/>
              <a:gdLst/>
              <a:ahLst/>
              <a:cxnLst/>
              <a:rect l="l" t="t" r="r" b="b"/>
              <a:pathLst>
                <a:path w="4930" h="15765" extrusionOk="0">
                  <a:moveTo>
                    <a:pt x="2465" y="0"/>
                  </a:moveTo>
                  <a:cubicBezTo>
                    <a:pt x="1096" y="0"/>
                    <a:pt x="1" y="1108"/>
                    <a:pt x="1" y="2477"/>
                  </a:cubicBezTo>
                  <a:cubicBezTo>
                    <a:pt x="1" y="3727"/>
                    <a:pt x="965" y="4763"/>
                    <a:pt x="2156" y="4918"/>
                  </a:cubicBezTo>
                  <a:lnTo>
                    <a:pt x="2156" y="15764"/>
                  </a:lnTo>
                  <a:lnTo>
                    <a:pt x="2751" y="15764"/>
                  </a:lnTo>
                  <a:lnTo>
                    <a:pt x="2751" y="4918"/>
                  </a:lnTo>
                  <a:cubicBezTo>
                    <a:pt x="4096" y="4763"/>
                    <a:pt x="4930" y="3727"/>
                    <a:pt x="4930" y="2477"/>
                  </a:cubicBezTo>
                  <a:cubicBezTo>
                    <a:pt x="4930" y="1108"/>
                    <a:pt x="3834" y="0"/>
                    <a:pt x="2465"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13;p45">
              <a:extLst>
                <a:ext uri="{FF2B5EF4-FFF2-40B4-BE49-F238E27FC236}">
                  <a16:creationId xmlns:a16="http://schemas.microsoft.com/office/drawing/2014/main" id="{31A59F15-64EE-CCA1-4F12-3A1153589DD8}"/>
                </a:ext>
              </a:extLst>
            </p:cNvPr>
            <p:cNvSpPr txBox="1"/>
            <p:nvPr/>
          </p:nvSpPr>
          <p:spPr>
            <a:xfrm>
              <a:off x="3894900" y="3065870"/>
              <a:ext cx="13542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2018</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9457" name="Google Shape;2515;p45">
            <a:extLst>
              <a:ext uri="{FF2B5EF4-FFF2-40B4-BE49-F238E27FC236}">
                <a16:creationId xmlns:a16="http://schemas.microsoft.com/office/drawing/2014/main" id="{3CADB978-0CAD-18F6-EECF-EE029294096A}"/>
              </a:ext>
            </a:extLst>
          </p:cNvPr>
          <p:cNvGrpSpPr/>
          <p:nvPr/>
        </p:nvGrpSpPr>
        <p:grpSpPr>
          <a:xfrm>
            <a:off x="6621235" y="4186570"/>
            <a:ext cx="1397112" cy="460436"/>
            <a:chOff x="6675058" y="2610537"/>
            <a:chExt cx="1397112" cy="460436"/>
          </a:xfrm>
        </p:grpSpPr>
        <p:sp>
          <p:nvSpPr>
            <p:cNvPr id="19459" name="Google Shape;2516;p45">
              <a:extLst>
                <a:ext uri="{FF2B5EF4-FFF2-40B4-BE49-F238E27FC236}">
                  <a16:creationId xmlns:a16="http://schemas.microsoft.com/office/drawing/2014/main" id="{202BB2D7-9DDF-B0A1-DBD9-719E00118752}"/>
                </a:ext>
              </a:extLst>
            </p:cNvPr>
            <p:cNvSpPr/>
            <p:nvPr/>
          </p:nvSpPr>
          <p:spPr>
            <a:xfrm>
              <a:off x="6675058" y="2610537"/>
              <a:ext cx="1397112" cy="171339"/>
            </a:xfrm>
            <a:custGeom>
              <a:avLst/>
              <a:gdLst/>
              <a:ahLst/>
              <a:cxnLst/>
              <a:rect l="l" t="t" r="r" b="b"/>
              <a:pathLst>
                <a:path w="63985" h="7847" extrusionOk="0">
                  <a:moveTo>
                    <a:pt x="2680" y="703"/>
                  </a:moveTo>
                  <a:cubicBezTo>
                    <a:pt x="2418" y="846"/>
                    <a:pt x="2168" y="1179"/>
                    <a:pt x="1918" y="1429"/>
                  </a:cubicBezTo>
                  <a:lnTo>
                    <a:pt x="1334" y="703"/>
                  </a:lnTo>
                  <a:close/>
                  <a:moveTo>
                    <a:pt x="4239" y="703"/>
                  </a:moveTo>
                  <a:cubicBezTo>
                    <a:pt x="3704" y="1143"/>
                    <a:pt x="3168" y="1774"/>
                    <a:pt x="2632" y="2322"/>
                  </a:cubicBezTo>
                  <a:lnTo>
                    <a:pt x="2049" y="1572"/>
                  </a:lnTo>
                  <a:cubicBezTo>
                    <a:pt x="2358" y="1262"/>
                    <a:pt x="2668" y="1000"/>
                    <a:pt x="2977" y="703"/>
                  </a:cubicBezTo>
                  <a:close/>
                  <a:moveTo>
                    <a:pt x="6216" y="703"/>
                  </a:moveTo>
                  <a:cubicBezTo>
                    <a:pt x="5299" y="1596"/>
                    <a:pt x="4382" y="2477"/>
                    <a:pt x="3489" y="3394"/>
                  </a:cubicBezTo>
                  <a:lnTo>
                    <a:pt x="2918" y="2655"/>
                  </a:lnTo>
                  <a:cubicBezTo>
                    <a:pt x="3573" y="2001"/>
                    <a:pt x="4227" y="1298"/>
                    <a:pt x="4882" y="703"/>
                  </a:cubicBezTo>
                  <a:close/>
                  <a:moveTo>
                    <a:pt x="22134" y="703"/>
                  </a:moveTo>
                  <a:cubicBezTo>
                    <a:pt x="19979" y="2786"/>
                    <a:pt x="17824" y="5037"/>
                    <a:pt x="15669" y="7239"/>
                  </a:cubicBezTo>
                  <a:lnTo>
                    <a:pt x="14205" y="7227"/>
                  </a:lnTo>
                  <a:cubicBezTo>
                    <a:pt x="16467" y="5025"/>
                    <a:pt x="18753" y="2786"/>
                    <a:pt x="21039" y="703"/>
                  </a:cubicBezTo>
                  <a:close/>
                  <a:moveTo>
                    <a:pt x="54079" y="703"/>
                  </a:moveTo>
                  <a:cubicBezTo>
                    <a:pt x="51829" y="2786"/>
                    <a:pt x="49578" y="5049"/>
                    <a:pt x="47328" y="7239"/>
                  </a:cubicBezTo>
                  <a:lnTo>
                    <a:pt x="46447" y="7227"/>
                  </a:lnTo>
                  <a:cubicBezTo>
                    <a:pt x="48566" y="5037"/>
                    <a:pt x="50698" y="2786"/>
                    <a:pt x="52841" y="703"/>
                  </a:cubicBezTo>
                  <a:close/>
                  <a:moveTo>
                    <a:pt x="61080" y="1203"/>
                  </a:moveTo>
                  <a:lnTo>
                    <a:pt x="61651" y="1941"/>
                  </a:lnTo>
                  <a:cubicBezTo>
                    <a:pt x="59949" y="3691"/>
                    <a:pt x="58270" y="5453"/>
                    <a:pt x="56591" y="7239"/>
                  </a:cubicBezTo>
                  <a:lnTo>
                    <a:pt x="55580" y="7239"/>
                  </a:lnTo>
                  <a:cubicBezTo>
                    <a:pt x="55885" y="6944"/>
                    <a:pt x="56190" y="6604"/>
                    <a:pt x="56496" y="6299"/>
                  </a:cubicBezTo>
                  <a:cubicBezTo>
                    <a:pt x="58091" y="4668"/>
                    <a:pt x="59568" y="2917"/>
                    <a:pt x="61080" y="1203"/>
                  </a:cubicBezTo>
                  <a:close/>
                  <a:moveTo>
                    <a:pt x="8014" y="703"/>
                  </a:moveTo>
                  <a:cubicBezTo>
                    <a:pt x="5859" y="2786"/>
                    <a:pt x="3704" y="5013"/>
                    <a:pt x="1584" y="7251"/>
                  </a:cubicBezTo>
                  <a:lnTo>
                    <a:pt x="1334" y="7251"/>
                  </a:lnTo>
                  <a:lnTo>
                    <a:pt x="3942" y="3941"/>
                  </a:lnTo>
                  <a:lnTo>
                    <a:pt x="3704" y="3667"/>
                  </a:lnTo>
                  <a:cubicBezTo>
                    <a:pt x="4692" y="2655"/>
                    <a:pt x="5680" y="1596"/>
                    <a:pt x="6680" y="703"/>
                  </a:cubicBezTo>
                  <a:close/>
                  <a:moveTo>
                    <a:pt x="9835" y="703"/>
                  </a:moveTo>
                  <a:cubicBezTo>
                    <a:pt x="7597" y="2786"/>
                    <a:pt x="5359" y="5013"/>
                    <a:pt x="3132" y="7251"/>
                  </a:cubicBezTo>
                  <a:lnTo>
                    <a:pt x="2084" y="7251"/>
                  </a:lnTo>
                  <a:cubicBezTo>
                    <a:pt x="4370" y="5013"/>
                    <a:pt x="6644" y="2786"/>
                    <a:pt x="8907" y="703"/>
                  </a:cubicBezTo>
                  <a:close/>
                  <a:moveTo>
                    <a:pt x="11240" y="703"/>
                  </a:moveTo>
                  <a:cubicBezTo>
                    <a:pt x="9109" y="2786"/>
                    <a:pt x="6990" y="5013"/>
                    <a:pt x="4906" y="7251"/>
                  </a:cubicBezTo>
                  <a:lnTo>
                    <a:pt x="3454" y="7251"/>
                  </a:lnTo>
                  <a:cubicBezTo>
                    <a:pt x="5704" y="5013"/>
                    <a:pt x="7930" y="2786"/>
                    <a:pt x="10169" y="703"/>
                  </a:cubicBezTo>
                  <a:close/>
                  <a:moveTo>
                    <a:pt x="13026" y="703"/>
                  </a:moveTo>
                  <a:cubicBezTo>
                    <a:pt x="10859" y="2786"/>
                    <a:pt x="8704" y="5013"/>
                    <a:pt x="6609" y="7251"/>
                  </a:cubicBezTo>
                  <a:lnTo>
                    <a:pt x="5406" y="7251"/>
                  </a:lnTo>
                  <a:cubicBezTo>
                    <a:pt x="7490" y="5013"/>
                    <a:pt x="9561" y="2786"/>
                    <a:pt x="11645" y="703"/>
                  </a:cubicBezTo>
                  <a:close/>
                  <a:moveTo>
                    <a:pt x="16038" y="703"/>
                  </a:moveTo>
                  <a:cubicBezTo>
                    <a:pt x="13752" y="2786"/>
                    <a:pt x="11431" y="5013"/>
                    <a:pt x="9145" y="7251"/>
                  </a:cubicBezTo>
                  <a:lnTo>
                    <a:pt x="7097" y="7251"/>
                  </a:lnTo>
                  <a:cubicBezTo>
                    <a:pt x="9204" y="5013"/>
                    <a:pt x="11347" y="2786"/>
                    <a:pt x="13491" y="703"/>
                  </a:cubicBezTo>
                  <a:close/>
                  <a:moveTo>
                    <a:pt x="16348" y="667"/>
                  </a:moveTo>
                  <a:lnTo>
                    <a:pt x="18372" y="679"/>
                  </a:lnTo>
                  <a:cubicBezTo>
                    <a:pt x="16062" y="2870"/>
                    <a:pt x="13741" y="5013"/>
                    <a:pt x="11455" y="7251"/>
                  </a:cubicBezTo>
                  <a:lnTo>
                    <a:pt x="9621" y="7251"/>
                  </a:lnTo>
                  <a:cubicBezTo>
                    <a:pt x="11859" y="5013"/>
                    <a:pt x="14110" y="2870"/>
                    <a:pt x="16348" y="667"/>
                  </a:cubicBezTo>
                  <a:close/>
                  <a:moveTo>
                    <a:pt x="20658" y="703"/>
                  </a:moveTo>
                  <a:cubicBezTo>
                    <a:pt x="18324" y="2786"/>
                    <a:pt x="15979" y="5013"/>
                    <a:pt x="13741" y="7251"/>
                  </a:cubicBezTo>
                  <a:lnTo>
                    <a:pt x="11836" y="7251"/>
                  </a:lnTo>
                  <a:cubicBezTo>
                    <a:pt x="14086" y="5013"/>
                    <a:pt x="16336" y="2786"/>
                    <a:pt x="18586" y="703"/>
                  </a:cubicBezTo>
                  <a:close/>
                  <a:moveTo>
                    <a:pt x="24123" y="703"/>
                  </a:moveTo>
                  <a:cubicBezTo>
                    <a:pt x="21944" y="2786"/>
                    <a:pt x="19765" y="5013"/>
                    <a:pt x="17610" y="7251"/>
                  </a:cubicBezTo>
                  <a:lnTo>
                    <a:pt x="15824" y="7251"/>
                  </a:lnTo>
                  <a:cubicBezTo>
                    <a:pt x="18015" y="5013"/>
                    <a:pt x="20229" y="2786"/>
                    <a:pt x="22444" y="703"/>
                  </a:cubicBezTo>
                  <a:close/>
                  <a:moveTo>
                    <a:pt x="25409" y="703"/>
                  </a:moveTo>
                  <a:cubicBezTo>
                    <a:pt x="23230" y="2786"/>
                    <a:pt x="21111" y="5013"/>
                    <a:pt x="19039" y="7251"/>
                  </a:cubicBezTo>
                  <a:lnTo>
                    <a:pt x="17955" y="7251"/>
                  </a:lnTo>
                  <a:cubicBezTo>
                    <a:pt x="20098" y="5013"/>
                    <a:pt x="22265" y="2786"/>
                    <a:pt x="24432" y="703"/>
                  </a:cubicBezTo>
                  <a:close/>
                  <a:moveTo>
                    <a:pt x="27957" y="703"/>
                  </a:moveTo>
                  <a:cubicBezTo>
                    <a:pt x="27445" y="1143"/>
                    <a:pt x="26945" y="1667"/>
                    <a:pt x="26456" y="2155"/>
                  </a:cubicBezTo>
                  <a:cubicBezTo>
                    <a:pt x="24730" y="3858"/>
                    <a:pt x="23004" y="5465"/>
                    <a:pt x="21277" y="7251"/>
                  </a:cubicBezTo>
                  <a:lnTo>
                    <a:pt x="19348" y="7251"/>
                  </a:lnTo>
                  <a:cubicBezTo>
                    <a:pt x="21087" y="5310"/>
                    <a:pt x="22849" y="3548"/>
                    <a:pt x="24659" y="1762"/>
                  </a:cubicBezTo>
                  <a:cubicBezTo>
                    <a:pt x="25016" y="1393"/>
                    <a:pt x="25385" y="1000"/>
                    <a:pt x="25754" y="703"/>
                  </a:cubicBezTo>
                  <a:close/>
                  <a:moveTo>
                    <a:pt x="30183" y="703"/>
                  </a:moveTo>
                  <a:cubicBezTo>
                    <a:pt x="29600" y="1298"/>
                    <a:pt x="29004" y="1893"/>
                    <a:pt x="28421" y="2501"/>
                  </a:cubicBezTo>
                  <a:cubicBezTo>
                    <a:pt x="26897" y="4096"/>
                    <a:pt x="25349" y="5608"/>
                    <a:pt x="23801" y="7251"/>
                  </a:cubicBezTo>
                  <a:lnTo>
                    <a:pt x="21468" y="7251"/>
                  </a:lnTo>
                  <a:cubicBezTo>
                    <a:pt x="22944" y="5763"/>
                    <a:pt x="24420" y="4429"/>
                    <a:pt x="25849" y="3001"/>
                  </a:cubicBezTo>
                  <a:cubicBezTo>
                    <a:pt x="26611" y="2227"/>
                    <a:pt x="27385" y="1441"/>
                    <a:pt x="28171" y="703"/>
                  </a:cubicBezTo>
                  <a:close/>
                  <a:moveTo>
                    <a:pt x="33100" y="703"/>
                  </a:moveTo>
                  <a:cubicBezTo>
                    <a:pt x="31636" y="2191"/>
                    <a:pt x="30159" y="3632"/>
                    <a:pt x="28671" y="5084"/>
                  </a:cubicBezTo>
                  <a:cubicBezTo>
                    <a:pt x="27933" y="5811"/>
                    <a:pt x="27195" y="6501"/>
                    <a:pt x="26456" y="7251"/>
                  </a:cubicBezTo>
                  <a:lnTo>
                    <a:pt x="24087" y="7251"/>
                  </a:lnTo>
                  <a:cubicBezTo>
                    <a:pt x="25587" y="5608"/>
                    <a:pt x="27076" y="4179"/>
                    <a:pt x="28564" y="2632"/>
                  </a:cubicBezTo>
                  <a:cubicBezTo>
                    <a:pt x="29183" y="1977"/>
                    <a:pt x="29826" y="1298"/>
                    <a:pt x="30469" y="703"/>
                  </a:cubicBezTo>
                  <a:close/>
                  <a:moveTo>
                    <a:pt x="35005" y="703"/>
                  </a:moveTo>
                  <a:cubicBezTo>
                    <a:pt x="33207" y="2489"/>
                    <a:pt x="31398" y="4358"/>
                    <a:pt x="29516" y="6132"/>
                  </a:cubicBezTo>
                  <a:cubicBezTo>
                    <a:pt x="29123" y="6501"/>
                    <a:pt x="28742" y="6799"/>
                    <a:pt x="28350" y="7251"/>
                  </a:cubicBezTo>
                  <a:lnTo>
                    <a:pt x="26778" y="7251"/>
                  </a:lnTo>
                  <a:cubicBezTo>
                    <a:pt x="29040" y="5013"/>
                    <a:pt x="31290" y="2786"/>
                    <a:pt x="33517" y="703"/>
                  </a:cubicBezTo>
                  <a:close/>
                  <a:moveTo>
                    <a:pt x="36315" y="703"/>
                  </a:moveTo>
                  <a:cubicBezTo>
                    <a:pt x="34576" y="2334"/>
                    <a:pt x="32838" y="4120"/>
                    <a:pt x="31100" y="5834"/>
                  </a:cubicBezTo>
                  <a:cubicBezTo>
                    <a:pt x="30612" y="6299"/>
                    <a:pt x="30124" y="6799"/>
                    <a:pt x="29647" y="7251"/>
                  </a:cubicBezTo>
                  <a:lnTo>
                    <a:pt x="28635" y="7251"/>
                  </a:lnTo>
                  <a:cubicBezTo>
                    <a:pt x="28731" y="7096"/>
                    <a:pt x="28826" y="7061"/>
                    <a:pt x="28921" y="6965"/>
                  </a:cubicBezTo>
                  <a:cubicBezTo>
                    <a:pt x="31112" y="4918"/>
                    <a:pt x="33243" y="2786"/>
                    <a:pt x="35362" y="703"/>
                  </a:cubicBezTo>
                  <a:close/>
                  <a:moveTo>
                    <a:pt x="37684" y="703"/>
                  </a:moveTo>
                  <a:cubicBezTo>
                    <a:pt x="35541" y="2786"/>
                    <a:pt x="33398" y="5013"/>
                    <a:pt x="31267" y="7251"/>
                  </a:cubicBezTo>
                  <a:lnTo>
                    <a:pt x="29897" y="7251"/>
                  </a:lnTo>
                  <a:cubicBezTo>
                    <a:pt x="30088" y="6954"/>
                    <a:pt x="30290" y="6870"/>
                    <a:pt x="30481" y="6680"/>
                  </a:cubicBezTo>
                  <a:cubicBezTo>
                    <a:pt x="32517" y="4679"/>
                    <a:pt x="34576" y="2632"/>
                    <a:pt x="36636" y="703"/>
                  </a:cubicBezTo>
                  <a:close/>
                  <a:moveTo>
                    <a:pt x="39601" y="703"/>
                  </a:moveTo>
                  <a:cubicBezTo>
                    <a:pt x="37601" y="2632"/>
                    <a:pt x="35600" y="4608"/>
                    <a:pt x="33648" y="6596"/>
                  </a:cubicBezTo>
                  <a:cubicBezTo>
                    <a:pt x="33433" y="6811"/>
                    <a:pt x="33231" y="6954"/>
                    <a:pt x="33017" y="7251"/>
                  </a:cubicBezTo>
                  <a:lnTo>
                    <a:pt x="32267" y="7251"/>
                  </a:lnTo>
                  <a:cubicBezTo>
                    <a:pt x="34422" y="5013"/>
                    <a:pt x="36553" y="2786"/>
                    <a:pt x="38684" y="703"/>
                  </a:cubicBezTo>
                  <a:close/>
                  <a:moveTo>
                    <a:pt x="41542" y="703"/>
                  </a:moveTo>
                  <a:cubicBezTo>
                    <a:pt x="39375" y="2786"/>
                    <a:pt x="37196" y="5013"/>
                    <a:pt x="35005" y="7251"/>
                  </a:cubicBezTo>
                  <a:lnTo>
                    <a:pt x="33326" y="7251"/>
                  </a:lnTo>
                  <a:cubicBezTo>
                    <a:pt x="33493" y="7096"/>
                    <a:pt x="33648" y="6930"/>
                    <a:pt x="33803" y="6763"/>
                  </a:cubicBezTo>
                  <a:cubicBezTo>
                    <a:pt x="35815" y="4703"/>
                    <a:pt x="37898" y="2632"/>
                    <a:pt x="39994" y="703"/>
                  </a:cubicBezTo>
                  <a:close/>
                  <a:moveTo>
                    <a:pt x="44328" y="703"/>
                  </a:moveTo>
                  <a:cubicBezTo>
                    <a:pt x="42030" y="2786"/>
                    <a:pt x="39720" y="5013"/>
                    <a:pt x="37422" y="7251"/>
                  </a:cubicBezTo>
                  <a:lnTo>
                    <a:pt x="35446" y="7251"/>
                  </a:lnTo>
                  <a:cubicBezTo>
                    <a:pt x="37672" y="5013"/>
                    <a:pt x="39922" y="2786"/>
                    <a:pt x="42149" y="703"/>
                  </a:cubicBezTo>
                  <a:close/>
                  <a:moveTo>
                    <a:pt x="46209" y="703"/>
                  </a:moveTo>
                  <a:cubicBezTo>
                    <a:pt x="43982" y="2786"/>
                    <a:pt x="41744" y="5013"/>
                    <a:pt x="39482" y="7251"/>
                  </a:cubicBezTo>
                  <a:lnTo>
                    <a:pt x="37684" y="7251"/>
                  </a:lnTo>
                  <a:cubicBezTo>
                    <a:pt x="39994" y="5013"/>
                    <a:pt x="42304" y="2786"/>
                    <a:pt x="44613" y="703"/>
                  </a:cubicBezTo>
                  <a:close/>
                  <a:moveTo>
                    <a:pt x="49031" y="703"/>
                  </a:moveTo>
                  <a:cubicBezTo>
                    <a:pt x="46828" y="2786"/>
                    <a:pt x="44649" y="5013"/>
                    <a:pt x="42447" y="7251"/>
                  </a:cubicBezTo>
                  <a:lnTo>
                    <a:pt x="39791" y="7251"/>
                  </a:lnTo>
                  <a:cubicBezTo>
                    <a:pt x="42054" y="5013"/>
                    <a:pt x="44304" y="2786"/>
                    <a:pt x="46530" y="703"/>
                  </a:cubicBezTo>
                  <a:close/>
                  <a:moveTo>
                    <a:pt x="50793" y="703"/>
                  </a:moveTo>
                  <a:cubicBezTo>
                    <a:pt x="50721" y="703"/>
                    <a:pt x="50650" y="846"/>
                    <a:pt x="50579" y="917"/>
                  </a:cubicBezTo>
                  <a:cubicBezTo>
                    <a:pt x="48483" y="3048"/>
                    <a:pt x="46364" y="5168"/>
                    <a:pt x="44244" y="7251"/>
                  </a:cubicBezTo>
                  <a:lnTo>
                    <a:pt x="42744" y="7251"/>
                  </a:lnTo>
                  <a:cubicBezTo>
                    <a:pt x="44971" y="5013"/>
                    <a:pt x="47185" y="2786"/>
                    <a:pt x="49412" y="703"/>
                  </a:cubicBezTo>
                  <a:close/>
                  <a:moveTo>
                    <a:pt x="52662" y="703"/>
                  </a:moveTo>
                  <a:cubicBezTo>
                    <a:pt x="51733" y="1596"/>
                    <a:pt x="50805" y="2691"/>
                    <a:pt x="49852" y="3656"/>
                  </a:cubicBezTo>
                  <a:cubicBezTo>
                    <a:pt x="48662" y="4858"/>
                    <a:pt x="47471" y="6061"/>
                    <a:pt x="46280" y="7251"/>
                  </a:cubicBezTo>
                  <a:lnTo>
                    <a:pt x="44613" y="7251"/>
                  </a:lnTo>
                  <a:cubicBezTo>
                    <a:pt x="46673" y="5168"/>
                    <a:pt x="48721" y="3167"/>
                    <a:pt x="50757" y="1108"/>
                  </a:cubicBezTo>
                  <a:cubicBezTo>
                    <a:pt x="50900" y="977"/>
                    <a:pt x="51031" y="846"/>
                    <a:pt x="51162" y="703"/>
                  </a:cubicBezTo>
                  <a:close/>
                  <a:moveTo>
                    <a:pt x="56770" y="703"/>
                  </a:moveTo>
                  <a:cubicBezTo>
                    <a:pt x="54579" y="2786"/>
                    <a:pt x="52376" y="5013"/>
                    <a:pt x="50150" y="7251"/>
                  </a:cubicBezTo>
                  <a:lnTo>
                    <a:pt x="48090" y="7251"/>
                  </a:lnTo>
                  <a:cubicBezTo>
                    <a:pt x="50269" y="5013"/>
                    <a:pt x="52460" y="2786"/>
                    <a:pt x="54627" y="703"/>
                  </a:cubicBezTo>
                  <a:close/>
                  <a:moveTo>
                    <a:pt x="58484" y="703"/>
                  </a:moveTo>
                  <a:cubicBezTo>
                    <a:pt x="56365" y="2929"/>
                    <a:pt x="54186" y="5013"/>
                    <a:pt x="51983" y="7251"/>
                  </a:cubicBezTo>
                  <a:lnTo>
                    <a:pt x="50471" y="7251"/>
                  </a:lnTo>
                  <a:cubicBezTo>
                    <a:pt x="52710" y="5013"/>
                    <a:pt x="54924" y="2786"/>
                    <a:pt x="57139" y="703"/>
                  </a:cubicBezTo>
                  <a:close/>
                  <a:moveTo>
                    <a:pt x="59639" y="703"/>
                  </a:moveTo>
                  <a:cubicBezTo>
                    <a:pt x="58210" y="2191"/>
                    <a:pt x="56794" y="3929"/>
                    <a:pt x="55329" y="5501"/>
                  </a:cubicBezTo>
                  <a:cubicBezTo>
                    <a:pt x="54793" y="6084"/>
                    <a:pt x="54234" y="6656"/>
                    <a:pt x="53686" y="7251"/>
                  </a:cubicBezTo>
                  <a:lnTo>
                    <a:pt x="52567" y="7251"/>
                  </a:lnTo>
                  <a:cubicBezTo>
                    <a:pt x="54758" y="5013"/>
                    <a:pt x="56925" y="2929"/>
                    <a:pt x="58996" y="703"/>
                  </a:cubicBezTo>
                  <a:close/>
                  <a:moveTo>
                    <a:pt x="60651" y="703"/>
                  </a:moveTo>
                  <a:lnTo>
                    <a:pt x="60901" y="977"/>
                  </a:lnTo>
                  <a:cubicBezTo>
                    <a:pt x="59377" y="2703"/>
                    <a:pt x="57901" y="4501"/>
                    <a:pt x="56329" y="6156"/>
                  </a:cubicBezTo>
                  <a:cubicBezTo>
                    <a:pt x="55984" y="6513"/>
                    <a:pt x="55627" y="6799"/>
                    <a:pt x="55270" y="7251"/>
                  </a:cubicBezTo>
                  <a:lnTo>
                    <a:pt x="53877" y="7251"/>
                  </a:lnTo>
                  <a:cubicBezTo>
                    <a:pt x="55936" y="5013"/>
                    <a:pt x="57960" y="2786"/>
                    <a:pt x="59984" y="703"/>
                  </a:cubicBezTo>
                  <a:close/>
                  <a:moveTo>
                    <a:pt x="61830" y="2167"/>
                  </a:moveTo>
                  <a:lnTo>
                    <a:pt x="62675" y="3251"/>
                  </a:lnTo>
                  <a:cubicBezTo>
                    <a:pt x="61532" y="4608"/>
                    <a:pt x="60354" y="5906"/>
                    <a:pt x="59163" y="7251"/>
                  </a:cubicBezTo>
                  <a:lnTo>
                    <a:pt x="57008" y="7251"/>
                  </a:lnTo>
                  <a:cubicBezTo>
                    <a:pt x="58615" y="5465"/>
                    <a:pt x="60223" y="3846"/>
                    <a:pt x="61830" y="2167"/>
                  </a:cubicBezTo>
                  <a:close/>
                  <a:moveTo>
                    <a:pt x="62830" y="3441"/>
                  </a:moveTo>
                  <a:lnTo>
                    <a:pt x="63175" y="3882"/>
                  </a:lnTo>
                  <a:lnTo>
                    <a:pt x="60651" y="7251"/>
                  </a:lnTo>
                  <a:lnTo>
                    <a:pt x="59532" y="7251"/>
                  </a:lnTo>
                  <a:cubicBezTo>
                    <a:pt x="60651" y="5906"/>
                    <a:pt x="61747" y="4715"/>
                    <a:pt x="62830" y="3441"/>
                  </a:cubicBezTo>
                  <a:close/>
                  <a:moveTo>
                    <a:pt x="1" y="0"/>
                  </a:moveTo>
                  <a:lnTo>
                    <a:pt x="3120" y="3917"/>
                  </a:lnTo>
                  <a:lnTo>
                    <a:pt x="1" y="7847"/>
                  </a:lnTo>
                  <a:lnTo>
                    <a:pt x="60973" y="7847"/>
                  </a:lnTo>
                  <a:lnTo>
                    <a:pt x="63985" y="3846"/>
                  </a:lnTo>
                  <a:lnTo>
                    <a:pt x="60973" y="0"/>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1" name="Google Shape;2517;p45">
              <a:extLst>
                <a:ext uri="{FF2B5EF4-FFF2-40B4-BE49-F238E27FC236}">
                  <a16:creationId xmlns:a16="http://schemas.microsoft.com/office/drawing/2014/main" id="{5E203303-70E0-EE9A-D1C2-DE7A8D520D63}"/>
                </a:ext>
              </a:extLst>
            </p:cNvPr>
            <p:cNvSpPr/>
            <p:nvPr/>
          </p:nvSpPr>
          <p:spPr>
            <a:xfrm>
              <a:off x="7319791" y="2726744"/>
              <a:ext cx="107647" cy="344229"/>
            </a:xfrm>
            <a:custGeom>
              <a:avLst/>
              <a:gdLst/>
              <a:ahLst/>
              <a:cxnLst/>
              <a:rect l="l" t="t" r="r" b="b"/>
              <a:pathLst>
                <a:path w="4930" h="15765" extrusionOk="0">
                  <a:moveTo>
                    <a:pt x="2465" y="0"/>
                  </a:moveTo>
                  <a:cubicBezTo>
                    <a:pt x="1108" y="0"/>
                    <a:pt x="0" y="1108"/>
                    <a:pt x="0" y="2477"/>
                  </a:cubicBezTo>
                  <a:cubicBezTo>
                    <a:pt x="0" y="3727"/>
                    <a:pt x="965" y="4763"/>
                    <a:pt x="2155" y="4918"/>
                  </a:cubicBezTo>
                  <a:lnTo>
                    <a:pt x="2155" y="15764"/>
                  </a:lnTo>
                  <a:lnTo>
                    <a:pt x="2751" y="15764"/>
                  </a:lnTo>
                  <a:lnTo>
                    <a:pt x="2751" y="4918"/>
                  </a:lnTo>
                  <a:cubicBezTo>
                    <a:pt x="4084" y="4763"/>
                    <a:pt x="4930" y="3727"/>
                    <a:pt x="4930" y="2477"/>
                  </a:cubicBezTo>
                  <a:cubicBezTo>
                    <a:pt x="4930" y="1108"/>
                    <a:pt x="3834" y="0"/>
                    <a:pt x="2465"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1" name="Google Shape;2527;p45">
            <a:extLst>
              <a:ext uri="{FF2B5EF4-FFF2-40B4-BE49-F238E27FC236}">
                <a16:creationId xmlns:a16="http://schemas.microsoft.com/office/drawing/2014/main" id="{50A31CAD-BD2D-699E-35AE-7B49B46FBDF0}"/>
              </a:ext>
            </a:extLst>
          </p:cNvPr>
          <p:cNvGrpSpPr/>
          <p:nvPr/>
        </p:nvGrpSpPr>
        <p:grpSpPr>
          <a:xfrm>
            <a:off x="2400569" y="4186570"/>
            <a:ext cx="1415297" cy="724557"/>
            <a:chOff x="2454392" y="2610537"/>
            <a:chExt cx="1415297" cy="724557"/>
          </a:xfrm>
        </p:grpSpPr>
        <p:sp>
          <p:nvSpPr>
            <p:cNvPr id="19472" name="Google Shape;2528;p45">
              <a:extLst>
                <a:ext uri="{FF2B5EF4-FFF2-40B4-BE49-F238E27FC236}">
                  <a16:creationId xmlns:a16="http://schemas.microsoft.com/office/drawing/2014/main" id="{FE6C6197-A43F-411E-3B2C-2525142C4251}"/>
                </a:ext>
              </a:extLst>
            </p:cNvPr>
            <p:cNvSpPr/>
            <p:nvPr/>
          </p:nvSpPr>
          <p:spPr>
            <a:xfrm>
              <a:off x="2472577" y="2610537"/>
              <a:ext cx="1397112" cy="171339"/>
            </a:xfrm>
            <a:custGeom>
              <a:avLst/>
              <a:gdLst/>
              <a:ahLst/>
              <a:cxnLst/>
              <a:rect l="l" t="t" r="r" b="b"/>
              <a:pathLst>
                <a:path w="63985" h="7847" extrusionOk="0">
                  <a:moveTo>
                    <a:pt x="2679" y="703"/>
                  </a:moveTo>
                  <a:cubicBezTo>
                    <a:pt x="2429" y="846"/>
                    <a:pt x="2179" y="1179"/>
                    <a:pt x="1917" y="1429"/>
                  </a:cubicBezTo>
                  <a:lnTo>
                    <a:pt x="1334" y="703"/>
                  </a:lnTo>
                  <a:close/>
                  <a:moveTo>
                    <a:pt x="4239" y="703"/>
                  </a:moveTo>
                  <a:cubicBezTo>
                    <a:pt x="3703" y="1143"/>
                    <a:pt x="3167" y="1774"/>
                    <a:pt x="2643" y="2322"/>
                  </a:cubicBezTo>
                  <a:lnTo>
                    <a:pt x="2048" y="1572"/>
                  </a:lnTo>
                  <a:cubicBezTo>
                    <a:pt x="2358" y="1262"/>
                    <a:pt x="2667" y="1000"/>
                    <a:pt x="2989" y="703"/>
                  </a:cubicBezTo>
                  <a:close/>
                  <a:moveTo>
                    <a:pt x="6215" y="703"/>
                  </a:moveTo>
                  <a:cubicBezTo>
                    <a:pt x="5298" y="1596"/>
                    <a:pt x="4394" y="2477"/>
                    <a:pt x="3501" y="3394"/>
                  </a:cubicBezTo>
                  <a:lnTo>
                    <a:pt x="2917" y="2655"/>
                  </a:lnTo>
                  <a:cubicBezTo>
                    <a:pt x="3572" y="2001"/>
                    <a:pt x="4227" y="1298"/>
                    <a:pt x="4894" y="703"/>
                  </a:cubicBezTo>
                  <a:close/>
                  <a:moveTo>
                    <a:pt x="22146" y="703"/>
                  </a:moveTo>
                  <a:cubicBezTo>
                    <a:pt x="19979" y="2786"/>
                    <a:pt x="17836" y="5037"/>
                    <a:pt x="15681" y="7239"/>
                  </a:cubicBezTo>
                  <a:lnTo>
                    <a:pt x="14216" y="7227"/>
                  </a:lnTo>
                  <a:cubicBezTo>
                    <a:pt x="16478" y="5025"/>
                    <a:pt x="18764" y="2786"/>
                    <a:pt x="21050" y="703"/>
                  </a:cubicBezTo>
                  <a:close/>
                  <a:moveTo>
                    <a:pt x="54078" y="703"/>
                  </a:moveTo>
                  <a:cubicBezTo>
                    <a:pt x="51840" y="2786"/>
                    <a:pt x="49578" y="5049"/>
                    <a:pt x="47328" y="7239"/>
                  </a:cubicBezTo>
                  <a:lnTo>
                    <a:pt x="46446" y="7227"/>
                  </a:lnTo>
                  <a:cubicBezTo>
                    <a:pt x="48578" y="5037"/>
                    <a:pt x="50709" y="2786"/>
                    <a:pt x="52840" y="703"/>
                  </a:cubicBezTo>
                  <a:close/>
                  <a:moveTo>
                    <a:pt x="61079" y="1203"/>
                  </a:moveTo>
                  <a:lnTo>
                    <a:pt x="61651" y="1941"/>
                  </a:lnTo>
                  <a:cubicBezTo>
                    <a:pt x="59948" y="3691"/>
                    <a:pt x="58269" y="5453"/>
                    <a:pt x="56591" y="7239"/>
                  </a:cubicBezTo>
                  <a:lnTo>
                    <a:pt x="55591" y="7239"/>
                  </a:lnTo>
                  <a:cubicBezTo>
                    <a:pt x="55896" y="6944"/>
                    <a:pt x="56202" y="6604"/>
                    <a:pt x="56495" y="6299"/>
                  </a:cubicBezTo>
                  <a:cubicBezTo>
                    <a:pt x="58091" y="4668"/>
                    <a:pt x="59579" y="2917"/>
                    <a:pt x="61079" y="1203"/>
                  </a:cubicBezTo>
                  <a:close/>
                  <a:moveTo>
                    <a:pt x="8025" y="703"/>
                  </a:moveTo>
                  <a:cubicBezTo>
                    <a:pt x="5858" y="2786"/>
                    <a:pt x="3703" y="5013"/>
                    <a:pt x="1584" y="7251"/>
                  </a:cubicBezTo>
                  <a:lnTo>
                    <a:pt x="1334" y="7251"/>
                  </a:lnTo>
                  <a:lnTo>
                    <a:pt x="3941" y="3941"/>
                  </a:lnTo>
                  <a:lnTo>
                    <a:pt x="3715" y="3667"/>
                  </a:lnTo>
                  <a:cubicBezTo>
                    <a:pt x="4691" y="2655"/>
                    <a:pt x="5691" y="1596"/>
                    <a:pt x="6692" y="703"/>
                  </a:cubicBezTo>
                  <a:close/>
                  <a:moveTo>
                    <a:pt x="9847" y="703"/>
                  </a:moveTo>
                  <a:cubicBezTo>
                    <a:pt x="7596" y="2786"/>
                    <a:pt x="5358" y="5013"/>
                    <a:pt x="3143" y="7251"/>
                  </a:cubicBezTo>
                  <a:lnTo>
                    <a:pt x="2084" y="7251"/>
                  </a:lnTo>
                  <a:cubicBezTo>
                    <a:pt x="4370" y="5013"/>
                    <a:pt x="6644" y="2786"/>
                    <a:pt x="8906" y="703"/>
                  </a:cubicBezTo>
                  <a:close/>
                  <a:moveTo>
                    <a:pt x="11240" y="703"/>
                  </a:moveTo>
                  <a:cubicBezTo>
                    <a:pt x="9108" y="2786"/>
                    <a:pt x="7001" y="5013"/>
                    <a:pt x="4906" y="7251"/>
                  </a:cubicBezTo>
                  <a:lnTo>
                    <a:pt x="3465" y="7251"/>
                  </a:lnTo>
                  <a:cubicBezTo>
                    <a:pt x="5703" y="5013"/>
                    <a:pt x="7942" y="2786"/>
                    <a:pt x="10168" y="703"/>
                  </a:cubicBezTo>
                  <a:close/>
                  <a:moveTo>
                    <a:pt x="13026" y="703"/>
                  </a:moveTo>
                  <a:cubicBezTo>
                    <a:pt x="10859" y="2786"/>
                    <a:pt x="8716" y="5013"/>
                    <a:pt x="6608" y="7251"/>
                  </a:cubicBezTo>
                  <a:lnTo>
                    <a:pt x="5418" y="7251"/>
                  </a:lnTo>
                  <a:cubicBezTo>
                    <a:pt x="7489" y="5013"/>
                    <a:pt x="9561" y="2786"/>
                    <a:pt x="11656" y="703"/>
                  </a:cubicBezTo>
                  <a:close/>
                  <a:moveTo>
                    <a:pt x="16038" y="703"/>
                  </a:moveTo>
                  <a:cubicBezTo>
                    <a:pt x="13764" y="2786"/>
                    <a:pt x="11442" y="5013"/>
                    <a:pt x="9156" y="7251"/>
                  </a:cubicBezTo>
                  <a:lnTo>
                    <a:pt x="7108" y="7251"/>
                  </a:lnTo>
                  <a:cubicBezTo>
                    <a:pt x="9216" y="5013"/>
                    <a:pt x="11347" y="2786"/>
                    <a:pt x="13490" y="703"/>
                  </a:cubicBezTo>
                  <a:close/>
                  <a:moveTo>
                    <a:pt x="16347" y="667"/>
                  </a:moveTo>
                  <a:lnTo>
                    <a:pt x="18372" y="679"/>
                  </a:lnTo>
                  <a:cubicBezTo>
                    <a:pt x="16062" y="2870"/>
                    <a:pt x="13752" y="5013"/>
                    <a:pt x="11466" y="7251"/>
                  </a:cubicBezTo>
                  <a:lnTo>
                    <a:pt x="9620" y="7251"/>
                  </a:lnTo>
                  <a:cubicBezTo>
                    <a:pt x="11859" y="5013"/>
                    <a:pt x="14121" y="2870"/>
                    <a:pt x="16347" y="667"/>
                  </a:cubicBezTo>
                  <a:close/>
                  <a:moveTo>
                    <a:pt x="20658" y="703"/>
                  </a:moveTo>
                  <a:cubicBezTo>
                    <a:pt x="18336" y="2786"/>
                    <a:pt x="15978" y="5013"/>
                    <a:pt x="13752" y="7251"/>
                  </a:cubicBezTo>
                  <a:lnTo>
                    <a:pt x="11835" y="7251"/>
                  </a:lnTo>
                  <a:cubicBezTo>
                    <a:pt x="14085" y="5013"/>
                    <a:pt x="16336" y="2786"/>
                    <a:pt x="18586" y="703"/>
                  </a:cubicBezTo>
                  <a:close/>
                  <a:moveTo>
                    <a:pt x="24122" y="703"/>
                  </a:moveTo>
                  <a:cubicBezTo>
                    <a:pt x="21943" y="2786"/>
                    <a:pt x="19776" y="5013"/>
                    <a:pt x="17610" y="7251"/>
                  </a:cubicBezTo>
                  <a:lnTo>
                    <a:pt x="15824" y="7251"/>
                  </a:lnTo>
                  <a:cubicBezTo>
                    <a:pt x="18014" y="5013"/>
                    <a:pt x="20229" y="2786"/>
                    <a:pt x="22443" y="703"/>
                  </a:cubicBezTo>
                  <a:close/>
                  <a:moveTo>
                    <a:pt x="25420" y="703"/>
                  </a:moveTo>
                  <a:cubicBezTo>
                    <a:pt x="23229" y="2786"/>
                    <a:pt x="21122" y="5013"/>
                    <a:pt x="19038" y="7251"/>
                  </a:cubicBezTo>
                  <a:lnTo>
                    <a:pt x="17955" y="7251"/>
                  </a:lnTo>
                  <a:cubicBezTo>
                    <a:pt x="20110" y="5013"/>
                    <a:pt x="22265" y="2786"/>
                    <a:pt x="24444" y="703"/>
                  </a:cubicBezTo>
                  <a:close/>
                  <a:moveTo>
                    <a:pt x="27956" y="703"/>
                  </a:moveTo>
                  <a:cubicBezTo>
                    <a:pt x="27456" y="1143"/>
                    <a:pt x="26956" y="1667"/>
                    <a:pt x="26456" y="2155"/>
                  </a:cubicBezTo>
                  <a:cubicBezTo>
                    <a:pt x="24729" y="3858"/>
                    <a:pt x="23015" y="5465"/>
                    <a:pt x="21289" y="7251"/>
                  </a:cubicBezTo>
                  <a:lnTo>
                    <a:pt x="19348" y="7251"/>
                  </a:lnTo>
                  <a:cubicBezTo>
                    <a:pt x="21086" y="5310"/>
                    <a:pt x="22848" y="3548"/>
                    <a:pt x="24658" y="1762"/>
                  </a:cubicBezTo>
                  <a:cubicBezTo>
                    <a:pt x="25015" y="1393"/>
                    <a:pt x="25384" y="1000"/>
                    <a:pt x="25753" y="703"/>
                  </a:cubicBezTo>
                  <a:close/>
                  <a:moveTo>
                    <a:pt x="30194" y="703"/>
                  </a:moveTo>
                  <a:cubicBezTo>
                    <a:pt x="29599" y="1298"/>
                    <a:pt x="29004" y="1893"/>
                    <a:pt x="28432" y="2501"/>
                  </a:cubicBezTo>
                  <a:cubicBezTo>
                    <a:pt x="26896" y="4096"/>
                    <a:pt x="25361" y="5608"/>
                    <a:pt x="23801" y="7251"/>
                  </a:cubicBezTo>
                  <a:lnTo>
                    <a:pt x="21479" y="7251"/>
                  </a:lnTo>
                  <a:cubicBezTo>
                    <a:pt x="22944" y="5763"/>
                    <a:pt x="24420" y="4429"/>
                    <a:pt x="25849" y="3001"/>
                  </a:cubicBezTo>
                  <a:cubicBezTo>
                    <a:pt x="26623" y="2227"/>
                    <a:pt x="27396" y="1441"/>
                    <a:pt x="28170" y="703"/>
                  </a:cubicBezTo>
                  <a:close/>
                  <a:moveTo>
                    <a:pt x="33100" y="703"/>
                  </a:moveTo>
                  <a:cubicBezTo>
                    <a:pt x="31635" y="2191"/>
                    <a:pt x="30159" y="3632"/>
                    <a:pt x="28670" y="5084"/>
                  </a:cubicBezTo>
                  <a:cubicBezTo>
                    <a:pt x="27932" y="5811"/>
                    <a:pt x="27194" y="6501"/>
                    <a:pt x="26456" y="7251"/>
                  </a:cubicBezTo>
                  <a:lnTo>
                    <a:pt x="24087" y="7251"/>
                  </a:lnTo>
                  <a:cubicBezTo>
                    <a:pt x="25587" y="5608"/>
                    <a:pt x="27075" y="4179"/>
                    <a:pt x="28563" y="2632"/>
                  </a:cubicBezTo>
                  <a:cubicBezTo>
                    <a:pt x="29182" y="1977"/>
                    <a:pt x="29825" y="1298"/>
                    <a:pt x="30468" y="703"/>
                  </a:cubicBezTo>
                  <a:close/>
                  <a:moveTo>
                    <a:pt x="35005" y="703"/>
                  </a:moveTo>
                  <a:cubicBezTo>
                    <a:pt x="33219" y="2489"/>
                    <a:pt x="31397" y="4358"/>
                    <a:pt x="29528" y="6132"/>
                  </a:cubicBezTo>
                  <a:cubicBezTo>
                    <a:pt x="29135" y="6501"/>
                    <a:pt x="28742" y="6799"/>
                    <a:pt x="28349" y="7251"/>
                  </a:cubicBezTo>
                  <a:lnTo>
                    <a:pt x="26789" y="7251"/>
                  </a:lnTo>
                  <a:cubicBezTo>
                    <a:pt x="29040" y="5013"/>
                    <a:pt x="31290" y="2786"/>
                    <a:pt x="33528" y="703"/>
                  </a:cubicBezTo>
                  <a:close/>
                  <a:moveTo>
                    <a:pt x="36326" y="703"/>
                  </a:moveTo>
                  <a:cubicBezTo>
                    <a:pt x="34576" y="2334"/>
                    <a:pt x="32838" y="4120"/>
                    <a:pt x="31099" y="5834"/>
                  </a:cubicBezTo>
                  <a:cubicBezTo>
                    <a:pt x="30611" y="6299"/>
                    <a:pt x="30135" y="6799"/>
                    <a:pt x="29647" y="7251"/>
                  </a:cubicBezTo>
                  <a:lnTo>
                    <a:pt x="28635" y="7251"/>
                  </a:lnTo>
                  <a:cubicBezTo>
                    <a:pt x="28730" y="7096"/>
                    <a:pt x="28837" y="7061"/>
                    <a:pt x="28932" y="6965"/>
                  </a:cubicBezTo>
                  <a:cubicBezTo>
                    <a:pt x="31111" y="4918"/>
                    <a:pt x="33242" y="2786"/>
                    <a:pt x="35362" y="703"/>
                  </a:cubicBezTo>
                  <a:close/>
                  <a:moveTo>
                    <a:pt x="37683" y="703"/>
                  </a:moveTo>
                  <a:cubicBezTo>
                    <a:pt x="35540" y="2786"/>
                    <a:pt x="33397" y="5013"/>
                    <a:pt x="31266" y="7251"/>
                  </a:cubicBezTo>
                  <a:lnTo>
                    <a:pt x="29909" y="7251"/>
                  </a:lnTo>
                  <a:cubicBezTo>
                    <a:pt x="30099" y="6954"/>
                    <a:pt x="30290" y="6870"/>
                    <a:pt x="30480" y="6680"/>
                  </a:cubicBezTo>
                  <a:cubicBezTo>
                    <a:pt x="32516" y="4679"/>
                    <a:pt x="34576" y="2632"/>
                    <a:pt x="36636" y="703"/>
                  </a:cubicBezTo>
                  <a:close/>
                  <a:moveTo>
                    <a:pt x="39600" y="703"/>
                  </a:moveTo>
                  <a:cubicBezTo>
                    <a:pt x="37600" y="2632"/>
                    <a:pt x="35600" y="4608"/>
                    <a:pt x="33647" y="6596"/>
                  </a:cubicBezTo>
                  <a:cubicBezTo>
                    <a:pt x="33445" y="6811"/>
                    <a:pt x="33231" y="6954"/>
                    <a:pt x="33028" y="7251"/>
                  </a:cubicBezTo>
                  <a:lnTo>
                    <a:pt x="32278" y="7251"/>
                  </a:lnTo>
                  <a:cubicBezTo>
                    <a:pt x="34421" y="5013"/>
                    <a:pt x="36564" y="2786"/>
                    <a:pt x="38684" y="703"/>
                  </a:cubicBezTo>
                  <a:close/>
                  <a:moveTo>
                    <a:pt x="41541" y="703"/>
                  </a:moveTo>
                  <a:cubicBezTo>
                    <a:pt x="39374" y="2786"/>
                    <a:pt x="37195" y="5013"/>
                    <a:pt x="35005" y="7251"/>
                  </a:cubicBezTo>
                  <a:lnTo>
                    <a:pt x="33338" y="7251"/>
                  </a:lnTo>
                  <a:cubicBezTo>
                    <a:pt x="33492" y="7096"/>
                    <a:pt x="33647" y="6930"/>
                    <a:pt x="33814" y="6763"/>
                  </a:cubicBezTo>
                  <a:cubicBezTo>
                    <a:pt x="35814" y="4703"/>
                    <a:pt x="37898" y="2632"/>
                    <a:pt x="39993" y="703"/>
                  </a:cubicBezTo>
                  <a:close/>
                  <a:moveTo>
                    <a:pt x="44327" y="703"/>
                  </a:moveTo>
                  <a:cubicBezTo>
                    <a:pt x="42029" y="2786"/>
                    <a:pt x="39719" y="5013"/>
                    <a:pt x="37422" y="7251"/>
                  </a:cubicBezTo>
                  <a:lnTo>
                    <a:pt x="35445" y="7251"/>
                  </a:lnTo>
                  <a:cubicBezTo>
                    <a:pt x="37683" y="5013"/>
                    <a:pt x="39922" y="2786"/>
                    <a:pt x="42160" y="703"/>
                  </a:cubicBezTo>
                  <a:close/>
                  <a:moveTo>
                    <a:pt x="46220" y="703"/>
                  </a:moveTo>
                  <a:cubicBezTo>
                    <a:pt x="43994" y="2786"/>
                    <a:pt x="41744" y="5013"/>
                    <a:pt x="39481" y="7251"/>
                  </a:cubicBezTo>
                  <a:lnTo>
                    <a:pt x="37695" y="7251"/>
                  </a:lnTo>
                  <a:cubicBezTo>
                    <a:pt x="39993" y="5013"/>
                    <a:pt x="42315" y="2786"/>
                    <a:pt x="44613" y="703"/>
                  </a:cubicBezTo>
                  <a:close/>
                  <a:moveTo>
                    <a:pt x="49030" y="703"/>
                  </a:moveTo>
                  <a:cubicBezTo>
                    <a:pt x="46827" y="2786"/>
                    <a:pt x="44649" y="5013"/>
                    <a:pt x="42458" y="7251"/>
                  </a:cubicBezTo>
                  <a:lnTo>
                    <a:pt x="39791" y="7251"/>
                  </a:lnTo>
                  <a:cubicBezTo>
                    <a:pt x="42053" y="5013"/>
                    <a:pt x="44303" y="2786"/>
                    <a:pt x="46530" y="703"/>
                  </a:cubicBezTo>
                  <a:close/>
                  <a:moveTo>
                    <a:pt x="50804" y="703"/>
                  </a:moveTo>
                  <a:cubicBezTo>
                    <a:pt x="50721" y="703"/>
                    <a:pt x="50649" y="846"/>
                    <a:pt x="50578" y="917"/>
                  </a:cubicBezTo>
                  <a:cubicBezTo>
                    <a:pt x="48482" y="3048"/>
                    <a:pt x="46375" y="5168"/>
                    <a:pt x="44244" y="7251"/>
                  </a:cubicBezTo>
                  <a:lnTo>
                    <a:pt x="42756" y="7251"/>
                  </a:lnTo>
                  <a:cubicBezTo>
                    <a:pt x="44970" y="5013"/>
                    <a:pt x="47185" y="2786"/>
                    <a:pt x="49411" y="703"/>
                  </a:cubicBezTo>
                  <a:close/>
                  <a:moveTo>
                    <a:pt x="52673" y="703"/>
                  </a:moveTo>
                  <a:cubicBezTo>
                    <a:pt x="51745" y="1596"/>
                    <a:pt x="50804" y="2691"/>
                    <a:pt x="49852" y="3656"/>
                  </a:cubicBezTo>
                  <a:cubicBezTo>
                    <a:pt x="48661" y="4858"/>
                    <a:pt x="47470" y="6061"/>
                    <a:pt x="46280" y="7251"/>
                  </a:cubicBezTo>
                  <a:lnTo>
                    <a:pt x="44613" y="7251"/>
                  </a:lnTo>
                  <a:cubicBezTo>
                    <a:pt x="46673" y="5168"/>
                    <a:pt x="48732" y="3167"/>
                    <a:pt x="50768" y="1108"/>
                  </a:cubicBezTo>
                  <a:cubicBezTo>
                    <a:pt x="50899" y="977"/>
                    <a:pt x="51030" y="846"/>
                    <a:pt x="51161" y="703"/>
                  </a:cubicBezTo>
                  <a:close/>
                  <a:moveTo>
                    <a:pt x="56781" y="703"/>
                  </a:moveTo>
                  <a:cubicBezTo>
                    <a:pt x="54578" y="2786"/>
                    <a:pt x="52376" y="5013"/>
                    <a:pt x="50149" y="7251"/>
                  </a:cubicBezTo>
                  <a:lnTo>
                    <a:pt x="48090" y="7251"/>
                  </a:lnTo>
                  <a:cubicBezTo>
                    <a:pt x="50280" y="5013"/>
                    <a:pt x="52459" y="2786"/>
                    <a:pt x="54638" y="703"/>
                  </a:cubicBezTo>
                  <a:close/>
                  <a:moveTo>
                    <a:pt x="58484" y="703"/>
                  </a:moveTo>
                  <a:cubicBezTo>
                    <a:pt x="56364" y="2929"/>
                    <a:pt x="54197" y="5013"/>
                    <a:pt x="51983" y="7251"/>
                  </a:cubicBezTo>
                  <a:lnTo>
                    <a:pt x="50471" y="7251"/>
                  </a:lnTo>
                  <a:cubicBezTo>
                    <a:pt x="52709" y="5013"/>
                    <a:pt x="54924" y="2786"/>
                    <a:pt x="57138" y="703"/>
                  </a:cubicBezTo>
                  <a:close/>
                  <a:moveTo>
                    <a:pt x="59651" y="703"/>
                  </a:moveTo>
                  <a:cubicBezTo>
                    <a:pt x="58210" y="2191"/>
                    <a:pt x="56805" y="3929"/>
                    <a:pt x="55340" y="5501"/>
                  </a:cubicBezTo>
                  <a:cubicBezTo>
                    <a:pt x="54793" y="6084"/>
                    <a:pt x="54245" y="6656"/>
                    <a:pt x="53685" y="7251"/>
                  </a:cubicBezTo>
                  <a:lnTo>
                    <a:pt x="52566" y="7251"/>
                  </a:lnTo>
                  <a:cubicBezTo>
                    <a:pt x="54757" y="5013"/>
                    <a:pt x="56924" y="2929"/>
                    <a:pt x="58996" y="703"/>
                  </a:cubicBezTo>
                  <a:close/>
                  <a:moveTo>
                    <a:pt x="60663" y="703"/>
                  </a:moveTo>
                  <a:lnTo>
                    <a:pt x="60901" y="977"/>
                  </a:lnTo>
                  <a:cubicBezTo>
                    <a:pt x="59377" y="2703"/>
                    <a:pt x="57912" y="4501"/>
                    <a:pt x="56341" y="6156"/>
                  </a:cubicBezTo>
                  <a:cubicBezTo>
                    <a:pt x="55983" y="6513"/>
                    <a:pt x="55626" y="6799"/>
                    <a:pt x="55281" y="7251"/>
                  </a:cubicBezTo>
                  <a:lnTo>
                    <a:pt x="53876" y="7251"/>
                  </a:lnTo>
                  <a:cubicBezTo>
                    <a:pt x="55936" y="5013"/>
                    <a:pt x="57960" y="2786"/>
                    <a:pt x="59996" y="703"/>
                  </a:cubicBezTo>
                  <a:close/>
                  <a:moveTo>
                    <a:pt x="61841" y="2167"/>
                  </a:moveTo>
                  <a:lnTo>
                    <a:pt x="62675" y="3251"/>
                  </a:lnTo>
                  <a:cubicBezTo>
                    <a:pt x="61532" y="4608"/>
                    <a:pt x="60353" y="5906"/>
                    <a:pt x="59162" y="7251"/>
                  </a:cubicBezTo>
                  <a:lnTo>
                    <a:pt x="57007" y="7251"/>
                  </a:lnTo>
                  <a:cubicBezTo>
                    <a:pt x="58615" y="5465"/>
                    <a:pt x="60222" y="3846"/>
                    <a:pt x="61841" y="2167"/>
                  </a:cubicBezTo>
                  <a:close/>
                  <a:moveTo>
                    <a:pt x="62829" y="3441"/>
                  </a:moveTo>
                  <a:lnTo>
                    <a:pt x="63175" y="3882"/>
                  </a:lnTo>
                  <a:lnTo>
                    <a:pt x="60651" y="7251"/>
                  </a:lnTo>
                  <a:lnTo>
                    <a:pt x="59531" y="7251"/>
                  </a:lnTo>
                  <a:cubicBezTo>
                    <a:pt x="60651" y="5906"/>
                    <a:pt x="61758" y="4715"/>
                    <a:pt x="62829" y="3441"/>
                  </a:cubicBezTo>
                  <a:close/>
                  <a:moveTo>
                    <a:pt x="0" y="0"/>
                  </a:moveTo>
                  <a:lnTo>
                    <a:pt x="3120" y="3917"/>
                  </a:lnTo>
                  <a:lnTo>
                    <a:pt x="0" y="7847"/>
                  </a:lnTo>
                  <a:lnTo>
                    <a:pt x="60972" y="7847"/>
                  </a:lnTo>
                  <a:lnTo>
                    <a:pt x="63984" y="3846"/>
                  </a:lnTo>
                  <a:lnTo>
                    <a:pt x="60972"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3" name="Google Shape;2529;p45">
              <a:extLst>
                <a:ext uri="{FF2B5EF4-FFF2-40B4-BE49-F238E27FC236}">
                  <a16:creationId xmlns:a16="http://schemas.microsoft.com/office/drawing/2014/main" id="{809D753F-5EA6-2E40-91E4-027FC380404C}"/>
                </a:ext>
              </a:extLst>
            </p:cNvPr>
            <p:cNvSpPr/>
            <p:nvPr/>
          </p:nvSpPr>
          <p:spPr>
            <a:xfrm rot="10800000">
              <a:off x="3100740" y="2731127"/>
              <a:ext cx="107385" cy="348377"/>
            </a:xfrm>
            <a:custGeom>
              <a:avLst/>
              <a:gdLst/>
              <a:ahLst/>
              <a:cxnLst/>
              <a:rect l="l" t="t" r="r" b="b"/>
              <a:pathLst>
                <a:path w="4918" h="15955" extrusionOk="0">
                  <a:moveTo>
                    <a:pt x="2156" y="0"/>
                  </a:moveTo>
                  <a:lnTo>
                    <a:pt x="2156" y="11025"/>
                  </a:lnTo>
                  <a:cubicBezTo>
                    <a:pt x="965" y="11192"/>
                    <a:pt x="1" y="12228"/>
                    <a:pt x="1" y="13478"/>
                  </a:cubicBezTo>
                  <a:cubicBezTo>
                    <a:pt x="1" y="14847"/>
                    <a:pt x="1108" y="15955"/>
                    <a:pt x="2477" y="15955"/>
                  </a:cubicBezTo>
                  <a:cubicBezTo>
                    <a:pt x="3835" y="15955"/>
                    <a:pt x="4918" y="14847"/>
                    <a:pt x="4918" y="13478"/>
                  </a:cubicBezTo>
                  <a:cubicBezTo>
                    <a:pt x="4918" y="12228"/>
                    <a:pt x="3942" y="11192"/>
                    <a:pt x="2751" y="11025"/>
                  </a:cubicBezTo>
                  <a:lnTo>
                    <a:pt x="2751" y="0"/>
                  </a:ln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5" name="Google Shape;2545;p45">
              <a:extLst>
                <a:ext uri="{FF2B5EF4-FFF2-40B4-BE49-F238E27FC236}">
                  <a16:creationId xmlns:a16="http://schemas.microsoft.com/office/drawing/2014/main" id="{F7CB4DBC-3595-F76E-C801-51F9370EA39E}"/>
                </a:ext>
              </a:extLst>
            </p:cNvPr>
            <p:cNvSpPr txBox="1"/>
            <p:nvPr/>
          </p:nvSpPr>
          <p:spPr>
            <a:xfrm>
              <a:off x="2454392" y="3065094"/>
              <a:ext cx="13542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2017</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19491" name="Google Shape;2547;p45">
            <a:extLst>
              <a:ext uri="{FF2B5EF4-FFF2-40B4-BE49-F238E27FC236}">
                <a16:creationId xmlns:a16="http://schemas.microsoft.com/office/drawing/2014/main" id="{E56109F5-CEBB-EA09-F883-7B4DC84946E3}"/>
              </a:ext>
            </a:extLst>
          </p:cNvPr>
          <p:cNvGrpSpPr/>
          <p:nvPr/>
        </p:nvGrpSpPr>
        <p:grpSpPr>
          <a:xfrm>
            <a:off x="5220488" y="4186570"/>
            <a:ext cx="1397112" cy="434046"/>
            <a:chOff x="5274311" y="2610537"/>
            <a:chExt cx="1397112" cy="434046"/>
          </a:xfrm>
        </p:grpSpPr>
        <p:sp>
          <p:nvSpPr>
            <p:cNvPr id="19492" name="Google Shape;2548;p45">
              <a:extLst>
                <a:ext uri="{FF2B5EF4-FFF2-40B4-BE49-F238E27FC236}">
                  <a16:creationId xmlns:a16="http://schemas.microsoft.com/office/drawing/2014/main" id="{6302DDA4-9991-4042-12CD-4489C4931EFF}"/>
                </a:ext>
              </a:extLst>
            </p:cNvPr>
            <p:cNvSpPr/>
            <p:nvPr/>
          </p:nvSpPr>
          <p:spPr>
            <a:xfrm>
              <a:off x="5274311" y="2610537"/>
              <a:ext cx="1397112" cy="171339"/>
            </a:xfrm>
            <a:custGeom>
              <a:avLst/>
              <a:gdLst/>
              <a:ahLst/>
              <a:cxnLst/>
              <a:rect l="l" t="t" r="r" b="b"/>
              <a:pathLst>
                <a:path w="63985" h="7847" extrusionOk="0">
                  <a:moveTo>
                    <a:pt x="2680" y="703"/>
                  </a:moveTo>
                  <a:cubicBezTo>
                    <a:pt x="2418" y="846"/>
                    <a:pt x="2168" y="1179"/>
                    <a:pt x="1918" y="1429"/>
                  </a:cubicBezTo>
                  <a:lnTo>
                    <a:pt x="1334" y="703"/>
                  </a:lnTo>
                  <a:close/>
                  <a:moveTo>
                    <a:pt x="4239" y="703"/>
                  </a:moveTo>
                  <a:cubicBezTo>
                    <a:pt x="3704" y="1143"/>
                    <a:pt x="3168" y="1774"/>
                    <a:pt x="2632" y="2322"/>
                  </a:cubicBezTo>
                  <a:lnTo>
                    <a:pt x="2049" y="1572"/>
                  </a:lnTo>
                  <a:cubicBezTo>
                    <a:pt x="2358" y="1262"/>
                    <a:pt x="2668" y="1000"/>
                    <a:pt x="2977" y="703"/>
                  </a:cubicBezTo>
                  <a:close/>
                  <a:moveTo>
                    <a:pt x="6216" y="703"/>
                  </a:moveTo>
                  <a:cubicBezTo>
                    <a:pt x="5299" y="1596"/>
                    <a:pt x="4382" y="2477"/>
                    <a:pt x="3489" y="3394"/>
                  </a:cubicBezTo>
                  <a:lnTo>
                    <a:pt x="2918" y="2655"/>
                  </a:lnTo>
                  <a:cubicBezTo>
                    <a:pt x="3573" y="2001"/>
                    <a:pt x="4228" y="1298"/>
                    <a:pt x="4882" y="703"/>
                  </a:cubicBezTo>
                  <a:close/>
                  <a:moveTo>
                    <a:pt x="22135" y="703"/>
                  </a:moveTo>
                  <a:cubicBezTo>
                    <a:pt x="19968" y="2786"/>
                    <a:pt x="17825" y="5037"/>
                    <a:pt x="15669" y="7239"/>
                  </a:cubicBezTo>
                  <a:lnTo>
                    <a:pt x="14205" y="7227"/>
                  </a:lnTo>
                  <a:cubicBezTo>
                    <a:pt x="16467" y="5025"/>
                    <a:pt x="18753" y="2786"/>
                    <a:pt x="21039" y="703"/>
                  </a:cubicBezTo>
                  <a:close/>
                  <a:moveTo>
                    <a:pt x="54079" y="703"/>
                  </a:moveTo>
                  <a:cubicBezTo>
                    <a:pt x="51829" y="2786"/>
                    <a:pt x="49578" y="5049"/>
                    <a:pt x="47316" y="7239"/>
                  </a:cubicBezTo>
                  <a:lnTo>
                    <a:pt x="46447" y="7227"/>
                  </a:lnTo>
                  <a:cubicBezTo>
                    <a:pt x="48566" y="5037"/>
                    <a:pt x="50698" y="2786"/>
                    <a:pt x="52841" y="703"/>
                  </a:cubicBezTo>
                  <a:close/>
                  <a:moveTo>
                    <a:pt x="61080" y="1203"/>
                  </a:moveTo>
                  <a:lnTo>
                    <a:pt x="61651" y="1941"/>
                  </a:lnTo>
                  <a:cubicBezTo>
                    <a:pt x="59949" y="3691"/>
                    <a:pt x="58270" y="5453"/>
                    <a:pt x="56591" y="7239"/>
                  </a:cubicBezTo>
                  <a:lnTo>
                    <a:pt x="55580" y="7239"/>
                  </a:lnTo>
                  <a:cubicBezTo>
                    <a:pt x="55885" y="6944"/>
                    <a:pt x="56191" y="6604"/>
                    <a:pt x="56496" y="6299"/>
                  </a:cubicBezTo>
                  <a:cubicBezTo>
                    <a:pt x="58091" y="4668"/>
                    <a:pt x="59568" y="2917"/>
                    <a:pt x="61080" y="1203"/>
                  </a:cubicBezTo>
                  <a:close/>
                  <a:moveTo>
                    <a:pt x="8014" y="703"/>
                  </a:moveTo>
                  <a:cubicBezTo>
                    <a:pt x="5847" y="2786"/>
                    <a:pt x="3704" y="5013"/>
                    <a:pt x="1584" y="7251"/>
                  </a:cubicBezTo>
                  <a:lnTo>
                    <a:pt x="1334" y="7251"/>
                  </a:lnTo>
                  <a:lnTo>
                    <a:pt x="3942" y="3941"/>
                  </a:lnTo>
                  <a:lnTo>
                    <a:pt x="3704" y="3667"/>
                  </a:lnTo>
                  <a:cubicBezTo>
                    <a:pt x="4692" y="2655"/>
                    <a:pt x="5680" y="1596"/>
                    <a:pt x="6680" y="703"/>
                  </a:cubicBezTo>
                  <a:close/>
                  <a:moveTo>
                    <a:pt x="9835" y="703"/>
                  </a:moveTo>
                  <a:cubicBezTo>
                    <a:pt x="7585" y="2786"/>
                    <a:pt x="5347" y="5013"/>
                    <a:pt x="3132" y="7251"/>
                  </a:cubicBezTo>
                  <a:lnTo>
                    <a:pt x="2073" y="7251"/>
                  </a:lnTo>
                  <a:cubicBezTo>
                    <a:pt x="4359" y="5013"/>
                    <a:pt x="6633" y="2786"/>
                    <a:pt x="8907" y="703"/>
                  </a:cubicBezTo>
                  <a:close/>
                  <a:moveTo>
                    <a:pt x="11228" y="703"/>
                  </a:moveTo>
                  <a:cubicBezTo>
                    <a:pt x="9097" y="2786"/>
                    <a:pt x="6990" y="5013"/>
                    <a:pt x="4906" y="7251"/>
                  </a:cubicBezTo>
                  <a:lnTo>
                    <a:pt x="3454" y="7251"/>
                  </a:lnTo>
                  <a:cubicBezTo>
                    <a:pt x="5692" y="5013"/>
                    <a:pt x="7930" y="2786"/>
                    <a:pt x="10169" y="703"/>
                  </a:cubicBezTo>
                  <a:close/>
                  <a:moveTo>
                    <a:pt x="13014" y="703"/>
                  </a:moveTo>
                  <a:cubicBezTo>
                    <a:pt x="10859" y="2786"/>
                    <a:pt x="8704" y="5013"/>
                    <a:pt x="6609" y="7251"/>
                  </a:cubicBezTo>
                  <a:lnTo>
                    <a:pt x="5406" y="7251"/>
                  </a:lnTo>
                  <a:cubicBezTo>
                    <a:pt x="7478" y="5013"/>
                    <a:pt x="9550" y="2786"/>
                    <a:pt x="11645" y="703"/>
                  </a:cubicBezTo>
                  <a:close/>
                  <a:moveTo>
                    <a:pt x="16027" y="703"/>
                  </a:moveTo>
                  <a:cubicBezTo>
                    <a:pt x="13753" y="2786"/>
                    <a:pt x="11431" y="5013"/>
                    <a:pt x="9145" y="7251"/>
                  </a:cubicBezTo>
                  <a:lnTo>
                    <a:pt x="7097" y="7251"/>
                  </a:lnTo>
                  <a:cubicBezTo>
                    <a:pt x="9204" y="5013"/>
                    <a:pt x="11336" y="2786"/>
                    <a:pt x="13491" y="703"/>
                  </a:cubicBezTo>
                  <a:close/>
                  <a:moveTo>
                    <a:pt x="16336" y="667"/>
                  </a:moveTo>
                  <a:lnTo>
                    <a:pt x="18372" y="679"/>
                  </a:lnTo>
                  <a:cubicBezTo>
                    <a:pt x="16062" y="2870"/>
                    <a:pt x="13741" y="5013"/>
                    <a:pt x="11455" y="7251"/>
                  </a:cubicBezTo>
                  <a:lnTo>
                    <a:pt x="9609" y="7251"/>
                  </a:lnTo>
                  <a:cubicBezTo>
                    <a:pt x="11848" y="5013"/>
                    <a:pt x="14110" y="2870"/>
                    <a:pt x="16336" y="667"/>
                  </a:cubicBezTo>
                  <a:close/>
                  <a:moveTo>
                    <a:pt x="20658" y="703"/>
                  </a:moveTo>
                  <a:cubicBezTo>
                    <a:pt x="18325" y="2786"/>
                    <a:pt x="15967" y="5013"/>
                    <a:pt x="13741" y="7251"/>
                  </a:cubicBezTo>
                  <a:lnTo>
                    <a:pt x="11836" y="7251"/>
                  </a:lnTo>
                  <a:cubicBezTo>
                    <a:pt x="14074" y="5013"/>
                    <a:pt x="16324" y="2786"/>
                    <a:pt x="18587" y="703"/>
                  </a:cubicBezTo>
                  <a:close/>
                  <a:moveTo>
                    <a:pt x="24111" y="703"/>
                  </a:moveTo>
                  <a:cubicBezTo>
                    <a:pt x="21932" y="2786"/>
                    <a:pt x="19765" y="5013"/>
                    <a:pt x="17610" y="7251"/>
                  </a:cubicBezTo>
                  <a:lnTo>
                    <a:pt x="15812" y="7251"/>
                  </a:lnTo>
                  <a:cubicBezTo>
                    <a:pt x="18015" y="5013"/>
                    <a:pt x="20230" y="2786"/>
                    <a:pt x="22432" y="703"/>
                  </a:cubicBezTo>
                  <a:close/>
                  <a:moveTo>
                    <a:pt x="25409" y="703"/>
                  </a:moveTo>
                  <a:cubicBezTo>
                    <a:pt x="23230" y="2786"/>
                    <a:pt x="21111" y="5013"/>
                    <a:pt x="19027" y="7251"/>
                  </a:cubicBezTo>
                  <a:lnTo>
                    <a:pt x="17944" y="7251"/>
                  </a:lnTo>
                  <a:cubicBezTo>
                    <a:pt x="20099" y="5013"/>
                    <a:pt x="22266" y="2786"/>
                    <a:pt x="24432" y="703"/>
                  </a:cubicBezTo>
                  <a:close/>
                  <a:moveTo>
                    <a:pt x="27945" y="703"/>
                  </a:moveTo>
                  <a:cubicBezTo>
                    <a:pt x="27445" y="1143"/>
                    <a:pt x="26945" y="1667"/>
                    <a:pt x="26445" y="2155"/>
                  </a:cubicBezTo>
                  <a:cubicBezTo>
                    <a:pt x="24730" y="3858"/>
                    <a:pt x="23004" y="5465"/>
                    <a:pt x="21277" y="7251"/>
                  </a:cubicBezTo>
                  <a:lnTo>
                    <a:pt x="19337" y="7251"/>
                  </a:lnTo>
                  <a:cubicBezTo>
                    <a:pt x="21087" y="5310"/>
                    <a:pt x="22837" y="3548"/>
                    <a:pt x="24647" y="1762"/>
                  </a:cubicBezTo>
                  <a:cubicBezTo>
                    <a:pt x="25016" y="1393"/>
                    <a:pt x="25385" y="1000"/>
                    <a:pt x="25754" y="703"/>
                  </a:cubicBezTo>
                  <a:close/>
                  <a:moveTo>
                    <a:pt x="30183" y="703"/>
                  </a:moveTo>
                  <a:cubicBezTo>
                    <a:pt x="29588" y="1298"/>
                    <a:pt x="29004" y="1893"/>
                    <a:pt x="28421" y="2501"/>
                  </a:cubicBezTo>
                  <a:cubicBezTo>
                    <a:pt x="26897" y="4096"/>
                    <a:pt x="25349" y="5608"/>
                    <a:pt x="23801" y="7251"/>
                  </a:cubicBezTo>
                  <a:lnTo>
                    <a:pt x="21468" y="7251"/>
                  </a:lnTo>
                  <a:cubicBezTo>
                    <a:pt x="22944" y="5763"/>
                    <a:pt x="24409" y="4429"/>
                    <a:pt x="25837" y="3001"/>
                  </a:cubicBezTo>
                  <a:cubicBezTo>
                    <a:pt x="26611" y="2227"/>
                    <a:pt x="27385" y="1441"/>
                    <a:pt x="28171" y="703"/>
                  </a:cubicBezTo>
                  <a:close/>
                  <a:moveTo>
                    <a:pt x="33100" y="703"/>
                  </a:moveTo>
                  <a:cubicBezTo>
                    <a:pt x="31624" y="2191"/>
                    <a:pt x="30159" y="3632"/>
                    <a:pt x="28671" y="5084"/>
                  </a:cubicBezTo>
                  <a:cubicBezTo>
                    <a:pt x="27933" y="5811"/>
                    <a:pt x="27195" y="6501"/>
                    <a:pt x="26457" y="7251"/>
                  </a:cubicBezTo>
                  <a:lnTo>
                    <a:pt x="24087" y="7251"/>
                  </a:lnTo>
                  <a:cubicBezTo>
                    <a:pt x="25575" y="5608"/>
                    <a:pt x="27076" y="4179"/>
                    <a:pt x="28552" y="2632"/>
                  </a:cubicBezTo>
                  <a:cubicBezTo>
                    <a:pt x="29183" y="1977"/>
                    <a:pt x="29814" y="1298"/>
                    <a:pt x="30457" y="703"/>
                  </a:cubicBezTo>
                  <a:close/>
                  <a:moveTo>
                    <a:pt x="35005" y="703"/>
                  </a:moveTo>
                  <a:cubicBezTo>
                    <a:pt x="33207" y="2489"/>
                    <a:pt x="31386" y="4358"/>
                    <a:pt x="29516" y="6132"/>
                  </a:cubicBezTo>
                  <a:cubicBezTo>
                    <a:pt x="29124" y="6501"/>
                    <a:pt x="28731" y="6799"/>
                    <a:pt x="28350" y="7251"/>
                  </a:cubicBezTo>
                  <a:lnTo>
                    <a:pt x="26778" y="7251"/>
                  </a:lnTo>
                  <a:cubicBezTo>
                    <a:pt x="29040" y="5013"/>
                    <a:pt x="31290" y="2786"/>
                    <a:pt x="33517" y="703"/>
                  </a:cubicBezTo>
                  <a:close/>
                  <a:moveTo>
                    <a:pt x="36315" y="703"/>
                  </a:moveTo>
                  <a:cubicBezTo>
                    <a:pt x="34577" y="2334"/>
                    <a:pt x="32838" y="4120"/>
                    <a:pt x="31088" y="5834"/>
                  </a:cubicBezTo>
                  <a:cubicBezTo>
                    <a:pt x="30612" y="6299"/>
                    <a:pt x="30124" y="6799"/>
                    <a:pt x="29647" y="7251"/>
                  </a:cubicBezTo>
                  <a:lnTo>
                    <a:pt x="28635" y="7251"/>
                  </a:lnTo>
                  <a:cubicBezTo>
                    <a:pt x="28731" y="7096"/>
                    <a:pt x="28826" y="7061"/>
                    <a:pt x="28921" y="6965"/>
                  </a:cubicBezTo>
                  <a:cubicBezTo>
                    <a:pt x="31100" y="4918"/>
                    <a:pt x="33243" y="2786"/>
                    <a:pt x="35362" y="703"/>
                  </a:cubicBezTo>
                  <a:close/>
                  <a:moveTo>
                    <a:pt x="37684" y="703"/>
                  </a:moveTo>
                  <a:cubicBezTo>
                    <a:pt x="35541" y="2786"/>
                    <a:pt x="33398" y="5013"/>
                    <a:pt x="31255" y="7251"/>
                  </a:cubicBezTo>
                  <a:lnTo>
                    <a:pt x="29897" y="7251"/>
                  </a:lnTo>
                  <a:cubicBezTo>
                    <a:pt x="30088" y="6954"/>
                    <a:pt x="30278" y="6870"/>
                    <a:pt x="30469" y="6680"/>
                  </a:cubicBezTo>
                  <a:cubicBezTo>
                    <a:pt x="32517" y="4679"/>
                    <a:pt x="34565" y="2632"/>
                    <a:pt x="36624" y="703"/>
                  </a:cubicBezTo>
                  <a:close/>
                  <a:moveTo>
                    <a:pt x="39589" y="703"/>
                  </a:moveTo>
                  <a:cubicBezTo>
                    <a:pt x="37589" y="2632"/>
                    <a:pt x="35601" y="4608"/>
                    <a:pt x="33648" y="6596"/>
                  </a:cubicBezTo>
                  <a:cubicBezTo>
                    <a:pt x="33434" y="6811"/>
                    <a:pt x="33231" y="6954"/>
                    <a:pt x="33017" y="7251"/>
                  </a:cubicBezTo>
                  <a:lnTo>
                    <a:pt x="32267" y="7251"/>
                  </a:lnTo>
                  <a:cubicBezTo>
                    <a:pt x="34422" y="5013"/>
                    <a:pt x="36553" y="2786"/>
                    <a:pt x="38684" y="703"/>
                  </a:cubicBezTo>
                  <a:close/>
                  <a:moveTo>
                    <a:pt x="41542" y="703"/>
                  </a:moveTo>
                  <a:cubicBezTo>
                    <a:pt x="39363" y="2786"/>
                    <a:pt x="37196" y="5013"/>
                    <a:pt x="35005" y="7251"/>
                  </a:cubicBezTo>
                  <a:lnTo>
                    <a:pt x="33326" y="7251"/>
                  </a:lnTo>
                  <a:cubicBezTo>
                    <a:pt x="33493" y="7096"/>
                    <a:pt x="33648" y="6930"/>
                    <a:pt x="33803" y="6763"/>
                  </a:cubicBezTo>
                  <a:cubicBezTo>
                    <a:pt x="35815" y="4703"/>
                    <a:pt x="37898" y="2632"/>
                    <a:pt x="39994" y="703"/>
                  </a:cubicBezTo>
                  <a:close/>
                  <a:moveTo>
                    <a:pt x="44328" y="703"/>
                  </a:moveTo>
                  <a:cubicBezTo>
                    <a:pt x="42030" y="2786"/>
                    <a:pt x="39720" y="5013"/>
                    <a:pt x="37422" y="7251"/>
                  </a:cubicBezTo>
                  <a:lnTo>
                    <a:pt x="35446" y="7251"/>
                  </a:lnTo>
                  <a:cubicBezTo>
                    <a:pt x="37672" y="5013"/>
                    <a:pt x="39911" y="2786"/>
                    <a:pt x="42149" y="703"/>
                  </a:cubicBezTo>
                  <a:close/>
                  <a:moveTo>
                    <a:pt x="46209" y="703"/>
                  </a:moveTo>
                  <a:cubicBezTo>
                    <a:pt x="43983" y="2786"/>
                    <a:pt x="41744" y="5013"/>
                    <a:pt x="39482" y="7251"/>
                  </a:cubicBezTo>
                  <a:lnTo>
                    <a:pt x="37684" y="7251"/>
                  </a:lnTo>
                  <a:cubicBezTo>
                    <a:pt x="39994" y="5013"/>
                    <a:pt x="42304" y="2786"/>
                    <a:pt x="44614" y="703"/>
                  </a:cubicBezTo>
                  <a:close/>
                  <a:moveTo>
                    <a:pt x="49031" y="703"/>
                  </a:moveTo>
                  <a:cubicBezTo>
                    <a:pt x="46828" y="2786"/>
                    <a:pt x="44637" y="5013"/>
                    <a:pt x="42447" y="7251"/>
                  </a:cubicBezTo>
                  <a:lnTo>
                    <a:pt x="39780" y="7251"/>
                  </a:lnTo>
                  <a:cubicBezTo>
                    <a:pt x="42054" y="5013"/>
                    <a:pt x="44292" y="2786"/>
                    <a:pt x="46530" y="703"/>
                  </a:cubicBezTo>
                  <a:close/>
                  <a:moveTo>
                    <a:pt x="50793" y="703"/>
                  </a:moveTo>
                  <a:cubicBezTo>
                    <a:pt x="50721" y="703"/>
                    <a:pt x="50650" y="846"/>
                    <a:pt x="50579" y="917"/>
                  </a:cubicBezTo>
                  <a:cubicBezTo>
                    <a:pt x="48483" y="3048"/>
                    <a:pt x="46364" y="5168"/>
                    <a:pt x="44244" y="7251"/>
                  </a:cubicBezTo>
                  <a:lnTo>
                    <a:pt x="42744" y="7251"/>
                  </a:lnTo>
                  <a:cubicBezTo>
                    <a:pt x="44971" y="5013"/>
                    <a:pt x="47185" y="2786"/>
                    <a:pt x="49412" y="703"/>
                  </a:cubicBezTo>
                  <a:close/>
                  <a:moveTo>
                    <a:pt x="52662" y="703"/>
                  </a:moveTo>
                  <a:cubicBezTo>
                    <a:pt x="51734" y="1596"/>
                    <a:pt x="50805" y="2691"/>
                    <a:pt x="49840" y="3656"/>
                  </a:cubicBezTo>
                  <a:cubicBezTo>
                    <a:pt x="48662" y="4858"/>
                    <a:pt x="47471" y="6061"/>
                    <a:pt x="46280" y="7251"/>
                  </a:cubicBezTo>
                  <a:lnTo>
                    <a:pt x="44614" y="7251"/>
                  </a:lnTo>
                  <a:cubicBezTo>
                    <a:pt x="46661" y="5168"/>
                    <a:pt x="48721" y="3167"/>
                    <a:pt x="50757" y="1108"/>
                  </a:cubicBezTo>
                  <a:cubicBezTo>
                    <a:pt x="50888" y="977"/>
                    <a:pt x="51019" y="846"/>
                    <a:pt x="51162" y="703"/>
                  </a:cubicBezTo>
                  <a:close/>
                  <a:moveTo>
                    <a:pt x="56770" y="703"/>
                  </a:moveTo>
                  <a:cubicBezTo>
                    <a:pt x="54567" y="2786"/>
                    <a:pt x="52376" y="5013"/>
                    <a:pt x="50150" y="7251"/>
                  </a:cubicBezTo>
                  <a:lnTo>
                    <a:pt x="48090" y="7251"/>
                  </a:lnTo>
                  <a:cubicBezTo>
                    <a:pt x="50269" y="5013"/>
                    <a:pt x="52448" y="2786"/>
                    <a:pt x="54627" y="703"/>
                  </a:cubicBezTo>
                  <a:close/>
                  <a:moveTo>
                    <a:pt x="58484" y="703"/>
                  </a:moveTo>
                  <a:cubicBezTo>
                    <a:pt x="56365" y="2929"/>
                    <a:pt x="54186" y="5013"/>
                    <a:pt x="51984" y="7251"/>
                  </a:cubicBezTo>
                  <a:lnTo>
                    <a:pt x="50471" y="7251"/>
                  </a:lnTo>
                  <a:cubicBezTo>
                    <a:pt x="52710" y="5013"/>
                    <a:pt x="54924" y="2786"/>
                    <a:pt x="57139" y="703"/>
                  </a:cubicBezTo>
                  <a:close/>
                  <a:moveTo>
                    <a:pt x="59639" y="703"/>
                  </a:moveTo>
                  <a:cubicBezTo>
                    <a:pt x="58211" y="2191"/>
                    <a:pt x="56794" y="3929"/>
                    <a:pt x="55329" y="5501"/>
                  </a:cubicBezTo>
                  <a:cubicBezTo>
                    <a:pt x="54782" y="6084"/>
                    <a:pt x="54234" y="6656"/>
                    <a:pt x="53674" y="7251"/>
                  </a:cubicBezTo>
                  <a:lnTo>
                    <a:pt x="52555" y="7251"/>
                  </a:lnTo>
                  <a:cubicBezTo>
                    <a:pt x="54758" y="5013"/>
                    <a:pt x="56913" y="2929"/>
                    <a:pt x="58996" y="703"/>
                  </a:cubicBezTo>
                  <a:close/>
                  <a:moveTo>
                    <a:pt x="60651" y="703"/>
                  </a:moveTo>
                  <a:lnTo>
                    <a:pt x="60889" y="977"/>
                  </a:lnTo>
                  <a:cubicBezTo>
                    <a:pt x="59377" y="2703"/>
                    <a:pt x="57901" y="4501"/>
                    <a:pt x="56329" y="6156"/>
                  </a:cubicBezTo>
                  <a:cubicBezTo>
                    <a:pt x="55984" y="6513"/>
                    <a:pt x="55627" y="6799"/>
                    <a:pt x="55270" y="7251"/>
                  </a:cubicBezTo>
                  <a:lnTo>
                    <a:pt x="53877" y="7251"/>
                  </a:lnTo>
                  <a:cubicBezTo>
                    <a:pt x="55925" y="5013"/>
                    <a:pt x="57960" y="2786"/>
                    <a:pt x="59985" y="703"/>
                  </a:cubicBezTo>
                  <a:close/>
                  <a:moveTo>
                    <a:pt x="61830" y="2167"/>
                  </a:moveTo>
                  <a:lnTo>
                    <a:pt x="62675" y="3251"/>
                  </a:lnTo>
                  <a:cubicBezTo>
                    <a:pt x="61532" y="4608"/>
                    <a:pt x="60354" y="5906"/>
                    <a:pt x="59151" y="7251"/>
                  </a:cubicBezTo>
                  <a:lnTo>
                    <a:pt x="57008" y="7251"/>
                  </a:lnTo>
                  <a:cubicBezTo>
                    <a:pt x="58615" y="5465"/>
                    <a:pt x="60211" y="3846"/>
                    <a:pt x="61830" y="2167"/>
                  </a:cubicBezTo>
                  <a:close/>
                  <a:moveTo>
                    <a:pt x="62830" y="3441"/>
                  </a:moveTo>
                  <a:lnTo>
                    <a:pt x="63164" y="3882"/>
                  </a:lnTo>
                  <a:lnTo>
                    <a:pt x="60651" y="7251"/>
                  </a:lnTo>
                  <a:lnTo>
                    <a:pt x="59520" y="7251"/>
                  </a:lnTo>
                  <a:cubicBezTo>
                    <a:pt x="60639" y="5906"/>
                    <a:pt x="61747" y="4715"/>
                    <a:pt x="62830" y="3441"/>
                  </a:cubicBezTo>
                  <a:close/>
                  <a:moveTo>
                    <a:pt x="1" y="0"/>
                  </a:moveTo>
                  <a:lnTo>
                    <a:pt x="3120" y="3917"/>
                  </a:lnTo>
                  <a:lnTo>
                    <a:pt x="1" y="7847"/>
                  </a:lnTo>
                  <a:lnTo>
                    <a:pt x="60973" y="7847"/>
                  </a:lnTo>
                  <a:lnTo>
                    <a:pt x="63985" y="3846"/>
                  </a:lnTo>
                  <a:lnTo>
                    <a:pt x="60973" y="0"/>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3" name="Google Shape;2549;p45">
              <a:extLst>
                <a:ext uri="{FF2B5EF4-FFF2-40B4-BE49-F238E27FC236}">
                  <a16:creationId xmlns:a16="http://schemas.microsoft.com/office/drawing/2014/main" id="{598328CF-E392-B010-81DE-E830F55EBFDE}"/>
                </a:ext>
              </a:extLst>
            </p:cNvPr>
            <p:cNvSpPr/>
            <p:nvPr/>
          </p:nvSpPr>
          <p:spPr>
            <a:xfrm rot="10800000">
              <a:off x="5909127" y="2696206"/>
              <a:ext cx="107385" cy="348377"/>
            </a:xfrm>
            <a:custGeom>
              <a:avLst/>
              <a:gdLst/>
              <a:ahLst/>
              <a:cxnLst/>
              <a:rect l="l" t="t" r="r" b="b"/>
              <a:pathLst>
                <a:path w="4918" h="15955" extrusionOk="0">
                  <a:moveTo>
                    <a:pt x="2144" y="0"/>
                  </a:moveTo>
                  <a:lnTo>
                    <a:pt x="2144" y="11025"/>
                  </a:lnTo>
                  <a:cubicBezTo>
                    <a:pt x="953" y="11192"/>
                    <a:pt x="0" y="12228"/>
                    <a:pt x="0" y="13478"/>
                  </a:cubicBezTo>
                  <a:cubicBezTo>
                    <a:pt x="0" y="14847"/>
                    <a:pt x="1108" y="15955"/>
                    <a:pt x="2477" y="15955"/>
                  </a:cubicBezTo>
                  <a:cubicBezTo>
                    <a:pt x="3846" y="15955"/>
                    <a:pt x="4918" y="14847"/>
                    <a:pt x="4918" y="13478"/>
                  </a:cubicBezTo>
                  <a:cubicBezTo>
                    <a:pt x="4918" y="12228"/>
                    <a:pt x="4084" y="11192"/>
                    <a:pt x="2739" y="11025"/>
                  </a:cubicBezTo>
                  <a:lnTo>
                    <a:pt x="2739" y="0"/>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03" name="Picture 6" descr="Como criar uma planilha de estudos e tarefas no Excel">
            <a:extLst>
              <a:ext uri="{FF2B5EF4-FFF2-40B4-BE49-F238E27FC236}">
                <a16:creationId xmlns:a16="http://schemas.microsoft.com/office/drawing/2014/main" id="{537E7F1F-03C8-907A-F69C-40AC749CD6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1166" y="3363744"/>
            <a:ext cx="1023096" cy="737126"/>
          </a:xfrm>
          <a:prstGeom prst="rect">
            <a:avLst/>
          </a:prstGeom>
          <a:noFill/>
          <a:extLst>
            <a:ext uri="{909E8E84-426E-40DD-AFC4-6F175D3DCCD1}">
              <a14:hiddenFill xmlns:a14="http://schemas.microsoft.com/office/drawing/2010/main">
                <a:solidFill>
                  <a:srgbClr val="FFFFFF"/>
                </a:solidFill>
              </a14:hiddenFill>
            </a:ext>
          </a:extLst>
        </p:spPr>
      </p:pic>
      <p:pic>
        <p:nvPicPr>
          <p:cNvPr id="19504" name="Picture 8" descr="Sistema - O que é Sistema ERP e suas Vantagens🌐">
            <a:extLst>
              <a:ext uri="{FF2B5EF4-FFF2-40B4-BE49-F238E27FC236}">
                <a16:creationId xmlns:a16="http://schemas.microsoft.com/office/drawing/2014/main" id="{10E7F19D-4519-7267-D675-FE9AEA4C21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5589" y="2204968"/>
            <a:ext cx="1497225" cy="998670"/>
          </a:xfrm>
          <a:prstGeom prst="rect">
            <a:avLst/>
          </a:prstGeom>
          <a:noFill/>
          <a:extLst>
            <a:ext uri="{909E8E84-426E-40DD-AFC4-6F175D3DCCD1}">
              <a14:hiddenFill xmlns:a14="http://schemas.microsoft.com/office/drawing/2010/main">
                <a:solidFill>
                  <a:srgbClr val="FFFFFF"/>
                </a:solidFill>
              </a14:hiddenFill>
            </a:ext>
          </a:extLst>
        </p:spPr>
      </p:pic>
      <p:pic>
        <p:nvPicPr>
          <p:cNvPr id="19505" name="Picture 10" descr="Ipiranga (@ipiranga) / X">
            <a:extLst>
              <a:ext uri="{FF2B5EF4-FFF2-40B4-BE49-F238E27FC236}">
                <a16:creationId xmlns:a16="http://schemas.microsoft.com/office/drawing/2014/main" id="{5D5282F3-628F-8415-79D5-A4955B9D5D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6332" y="5019431"/>
            <a:ext cx="808294" cy="808294"/>
          </a:xfrm>
          <a:prstGeom prst="rect">
            <a:avLst/>
          </a:prstGeom>
          <a:noFill/>
          <a:extLst>
            <a:ext uri="{909E8E84-426E-40DD-AFC4-6F175D3DCCD1}">
              <a14:hiddenFill xmlns:a14="http://schemas.microsoft.com/office/drawing/2010/main">
                <a:solidFill>
                  <a:srgbClr val="FFFFFF"/>
                </a:solidFill>
              </a14:hiddenFill>
            </a:ext>
          </a:extLst>
        </p:spPr>
      </p:pic>
      <p:pic>
        <p:nvPicPr>
          <p:cNvPr id="19506" name="Picture 12" descr="GSK events – Apps no Google Play">
            <a:extLst>
              <a:ext uri="{FF2B5EF4-FFF2-40B4-BE49-F238E27FC236}">
                <a16:creationId xmlns:a16="http://schemas.microsoft.com/office/drawing/2014/main" id="{E7C79D0B-8884-8445-B3B6-687F9CCDD67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87347" y="4969133"/>
            <a:ext cx="821805" cy="821805"/>
          </a:xfrm>
          <a:prstGeom prst="rect">
            <a:avLst/>
          </a:prstGeom>
          <a:noFill/>
          <a:extLst>
            <a:ext uri="{909E8E84-426E-40DD-AFC4-6F175D3DCCD1}">
              <a14:hiddenFill xmlns:a14="http://schemas.microsoft.com/office/drawing/2010/main">
                <a:solidFill>
                  <a:srgbClr val="FFFFFF"/>
                </a:solidFill>
              </a14:hiddenFill>
            </a:ext>
          </a:extLst>
        </p:spPr>
      </p:pic>
      <p:pic>
        <p:nvPicPr>
          <p:cNvPr id="19507" name="Picture 6" descr="Como criar uma planilha de estudos e tarefas no Excel">
            <a:extLst>
              <a:ext uri="{FF2B5EF4-FFF2-40B4-BE49-F238E27FC236}">
                <a16:creationId xmlns:a16="http://schemas.microsoft.com/office/drawing/2014/main" id="{849D28F5-2C7A-AB2A-CE3A-C123F9DBCF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3937" y="3396540"/>
            <a:ext cx="1023096" cy="737126"/>
          </a:xfrm>
          <a:prstGeom prst="rect">
            <a:avLst/>
          </a:prstGeom>
          <a:noFill/>
          <a:extLst>
            <a:ext uri="{909E8E84-426E-40DD-AFC4-6F175D3DCCD1}">
              <a14:hiddenFill xmlns:a14="http://schemas.microsoft.com/office/drawing/2010/main">
                <a:solidFill>
                  <a:srgbClr val="FFFFFF"/>
                </a:solidFill>
              </a14:hiddenFill>
            </a:ext>
          </a:extLst>
        </p:spPr>
      </p:pic>
      <p:pic>
        <p:nvPicPr>
          <p:cNvPr id="19508" name="Picture 14" descr="Huawei Brasil">
            <a:extLst>
              <a:ext uri="{FF2B5EF4-FFF2-40B4-BE49-F238E27FC236}">
                <a16:creationId xmlns:a16="http://schemas.microsoft.com/office/drawing/2014/main" id="{5CD8A9FA-DD52-4201-2BB8-B37FFD73CC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2626" y="4919655"/>
            <a:ext cx="965073" cy="965073"/>
          </a:xfrm>
          <a:prstGeom prst="rect">
            <a:avLst/>
          </a:prstGeom>
          <a:noFill/>
          <a:extLst>
            <a:ext uri="{909E8E84-426E-40DD-AFC4-6F175D3DCCD1}">
              <a14:hiddenFill xmlns:a14="http://schemas.microsoft.com/office/drawing/2010/main">
                <a:solidFill>
                  <a:srgbClr val="FFFFFF"/>
                </a:solidFill>
              </a14:hiddenFill>
            </a:ext>
          </a:extLst>
        </p:spPr>
      </p:pic>
      <p:pic>
        <p:nvPicPr>
          <p:cNvPr id="19509" name="Picture 6" descr="Como criar uma planilha de estudos e tarefas no Excel">
            <a:extLst>
              <a:ext uri="{FF2B5EF4-FFF2-40B4-BE49-F238E27FC236}">
                <a16:creationId xmlns:a16="http://schemas.microsoft.com/office/drawing/2014/main" id="{F58B8162-0007-5319-A588-15FA6610F8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7144" y="3391341"/>
            <a:ext cx="1023096" cy="737126"/>
          </a:xfrm>
          <a:prstGeom prst="rect">
            <a:avLst/>
          </a:prstGeom>
          <a:noFill/>
          <a:extLst>
            <a:ext uri="{909E8E84-426E-40DD-AFC4-6F175D3DCCD1}">
              <a14:hiddenFill xmlns:a14="http://schemas.microsoft.com/office/drawing/2010/main">
                <a:solidFill>
                  <a:srgbClr val="FFFFFF"/>
                </a:solidFill>
              </a14:hiddenFill>
            </a:ext>
          </a:extLst>
        </p:spPr>
      </p:pic>
      <p:pic>
        <p:nvPicPr>
          <p:cNvPr id="19510" name="Picture 8" descr="Sistema - O que é Sistema ERP e suas Vantagens🌐">
            <a:extLst>
              <a:ext uri="{FF2B5EF4-FFF2-40B4-BE49-F238E27FC236}">
                <a16:creationId xmlns:a16="http://schemas.microsoft.com/office/drawing/2014/main" id="{30670766-2730-004E-1C85-69972868A6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4054" y="2311667"/>
            <a:ext cx="1497225" cy="998670"/>
          </a:xfrm>
          <a:prstGeom prst="rect">
            <a:avLst/>
          </a:prstGeom>
          <a:noFill/>
          <a:extLst>
            <a:ext uri="{909E8E84-426E-40DD-AFC4-6F175D3DCCD1}">
              <a14:hiddenFill xmlns:a14="http://schemas.microsoft.com/office/drawing/2010/main">
                <a:solidFill>
                  <a:srgbClr val="FFFFFF"/>
                </a:solidFill>
              </a14:hiddenFill>
            </a:ext>
          </a:extLst>
        </p:spPr>
      </p:pic>
      <p:pic>
        <p:nvPicPr>
          <p:cNvPr id="19511" name="Picture 16" descr="O que é o Power BI? - Guia do Power BI para iniciantes | DataCamp">
            <a:extLst>
              <a:ext uri="{FF2B5EF4-FFF2-40B4-BE49-F238E27FC236}">
                <a16:creationId xmlns:a16="http://schemas.microsoft.com/office/drawing/2014/main" id="{0200F664-0144-B6BE-BE4A-FF7EA541122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2897" y="1312168"/>
            <a:ext cx="1110499" cy="1094038"/>
          </a:xfrm>
          <a:prstGeom prst="rect">
            <a:avLst/>
          </a:prstGeom>
          <a:noFill/>
          <a:extLst>
            <a:ext uri="{909E8E84-426E-40DD-AFC4-6F175D3DCCD1}">
              <a14:hiddenFill xmlns:a14="http://schemas.microsoft.com/office/drawing/2010/main">
                <a:solidFill>
                  <a:srgbClr val="FFFFFF"/>
                </a:solidFill>
              </a14:hiddenFill>
            </a:ext>
          </a:extLst>
        </p:spPr>
      </p:pic>
      <p:sp>
        <p:nvSpPr>
          <p:cNvPr id="19514" name="Google Shape;2513;p45">
            <a:extLst>
              <a:ext uri="{FF2B5EF4-FFF2-40B4-BE49-F238E27FC236}">
                <a16:creationId xmlns:a16="http://schemas.microsoft.com/office/drawing/2014/main" id="{C06D9855-E5DF-856C-081A-ECDDFE8443CB}"/>
              </a:ext>
            </a:extLst>
          </p:cNvPr>
          <p:cNvSpPr txBox="1"/>
          <p:nvPr/>
        </p:nvSpPr>
        <p:spPr>
          <a:xfrm>
            <a:off x="5195277" y="4659303"/>
            <a:ext cx="13542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2021</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pic>
        <p:nvPicPr>
          <p:cNvPr id="19515" name="Picture 18" descr="Sonae MC – Wikipédia, a enciclopédia livre">
            <a:extLst>
              <a:ext uri="{FF2B5EF4-FFF2-40B4-BE49-F238E27FC236}">
                <a16:creationId xmlns:a16="http://schemas.microsoft.com/office/drawing/2014/main" id="{1B4521FC-313C-BDB8-D169-248424B9DA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47166" y="4982915"/>
            <a:ext cx="1323660" cy="745662"/>
          </a:xfrm>
          <a:prstGeom prst="rect">
            <a:avLst/>
          </a:prstGeom>
          <a:noFill/>
          <a:extLst>
            <a:ext uri="{909E8E84-426E-40DD-AFC4-6F175D3DCCD1}">
              <a14:hiddenFill xmlns:a14="http://schemas.microsoft.com/office/drawing/2010/main">
                <a:solidFill>
                  <a:srgbClr val="FFFFFF"/>
                </a:solidFill>
              </a14:hiddenFill>
            </a:ext>
          </a:extLst>
        </p:spPr>
      </p:pic>
      <p:pic>
        <p:nvPicPr>
          <p:cNvPr id="19516" name="Picture 6" descr="Como criar uma planilha de estudos e tarefas no Excel">
            <a:extLst>
              <a:ext uri="{FF2B5EF4-FFF2-40B4-BE49-F238E27FC236}">
                <a16:creationId xmlns:a16="http://schemas.microsoft.com/office/drawing/2014/main" id="{723EE124-8144-929E-71D2-1D0FE11E0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2600" y="3396540"/>
            <a:ext cx="1023096" cy="737126"/>
          </a:xfrm>
          <a:prstGeom prst="rect">
            <a:avLst/>
          </a:prstGeom>
          <a:noFill/>
          <a:extLst>
            <a:ext uri="{909E8E84-426E-40DD-AFC4-6F175D3DCCD1}">
              <a14:hiddenFill xmlns:a14="http://schemas.microsoft.com/office/drawing/2010/main">
                <a:solidFill>
                  <a:srgbClr val="FFFFFF"/>
                </a:solidFill>
              </a14:hiddenFill>
            </a:ext>
          </a:extLst>
        </p:spPr>
      </p:pic>
      <p:pic>
        <p:nvPicPr>
          <p:cNvPr id="19519" name="Picture 19518">
            <a:extLst>
              <a:ext uri="{FF2B5EF4-FFF2-40B4-BE49-F238E27FC236}">
                <a16:creationId xmlns:a16="http://schemas.microsoft.com/office/drawing/2014/main" id="{D246CF15-9CD2-EC44-E026-BDF5969B93DF}"/>
              </a:ext>
            </a:extLst>
          </p:cNvPr>
          <p:cNvPicPr>
            <a:picLocks noChangeAspect="1"/>
          </p:cNvPicPr>
          <p:nvPr/>
        </p:nvPicPr>
        <p:blipFill>
          <a:blip r:embed="rId10"/>
          <a:stretch>
            <a:fillRect/>
          </a:stretch>
        </p:blipFill>
        <p:spPr>
          <a:xfrm>
            <a:off x="5260469" y="2387471"/>
            <a:ext cx="1025406" cy="922866"/>
          </a:xfrm>
          <a:prstGeom prst="rect">
            <a:avLst/>
          </a:prstGeom>
        </p:spPr>
      </p:pic>
      <p:pic>
        <p:nvPicPr>
          <p:cNvPr id="17408" name="Picture 24" descr="MicroStrategy expande parceria com a Microsoft para impulsionar análises  habilitadas para IA | Business Wire">
            <a:extLst>
              <a:ext uri="{FF2B5EF4-FFF2-40B4-BE49-F238E27FC236}">
                <a16:creationId xmlns:a16="http://schemas.microsoft.com/office/drawing/2014/main" id="{3D9E6016-B5FC-FA20-473F-185A1123B20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32586" y="1502894"/>
            <a:ext cx="1588649" cy="794325"/>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26" descr="Databricks - Wikipedia">
            <a:extLst>
              <a:ext uri="{FF2B5EF4-FFF2-40B4-BE49-F238E27FC236}">
                <a16:creationId xmlns:a16="http://schemas.microsoft.com/office/drawing/2014/main" id="{4F0C8FFF-F7CE-D50A-E8CF-6689E0E6D08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49477" y="2511199"/>
            <a:ext cx="1570802" cy="824671"/>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6" descr="Como criar uma planilha de estudos e tarefas no Excel">
            <a:extLst>
              <a:ext uri="{FF2B5EF4-FFF2-40B4-BE49-F238E27FC236}">
                <a16:creationId xmlns:a16="http://schemas.microsoft.com/office/drawing/2014/main" id="{6ACBB111-D09F-BF02-D172-29020EFA0C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2510" y="3367944"/>
            <a:ext cx="1023096" cy="737126"/>
          </a:xfrm>
          <a:prstGeom prst="rect">
            <a:avLst/>
          </a:prstGeom>
          <a:noFill/>
          <a:extLst>
            <a:ext uri="{909E8E84-426E-40DD-AFC4-6F175D3DCCD1}">
              <a14:hiddenFill xmlns:a14="http://schemas.microsoft.com/office/drawing/2010/main">
                <a:solidFill>
                  <a:srgbClr val="FFFFFF"/>
                </a:solidFill>
              </a14:hiddenFill>
            </a:ext>
          </a:extLst>
        </p:spPr>
      </p:pic>
      <p:pic>
        <p:nvPicPr>
          <p:cNvPr id="17413" name="Picture 16" descr="O que é o Power BI? - Guia do Power BI para iniciantes | DataCamp">
            <a:extLst>
              <a:ext uri="{FF2B5EF4-FFF2-40B4-BE49-F238E27FC236}">
                <a16:creationId xmlns:a16="http://schemas.microsoft.com/office/drawing/2014/main" id="{6D68C110-3DC3-CCED-D959-B4550F68AFF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52825" y="1429612"/>
            <a:ext cx="1110499" cy="1094038"/>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28" descr="Data Cloud">
            <a:extLst>
              <a:ext uri="{FF2B5EF4-FFF2-40B4-BE49-F238E27FC236}">
                <a16:creationId xmlns:a16="http://schemas.microsoft.com/office/drawing/2014/main" id="{F600B373-B71B-426E-8337-EE051D1670D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48129" y="762859"/>
            <a:ext cx="881580" cy="881580"/>
          </a:xfrm>
          <a:prstGeom prst="rect">
            <a:avLst/>
          </a:prstGeom>
          <a:noFill/>
          <a:extLst>
            <a:ext uri="{909E8E84-426E-40DD-AFC4-6F175D3DCCD1}">
              <a14:hiddenFill xmlns:a14="http://schemas.microsoft.com/office/drawing/2010/main">
                <a:solidFill>
                  <a:srgbClr val="FFFFFF"/>
                </a:solidFill>
              </a14:hiddenFill>
            </a:ext>
          </a:extLst>
        </p:spPr>
      </p:pic>
      <p:sp>
        <p:nvSpPr>
          <p:cNvPr id="17415" name="Google Shape;2513;p45">
            <a:extLst>
              <a:ext uri="{FF2B5EF4-FFF2-40B4-BE49-F238E27FC236}">
                <a16:creationId xmlns:a16="http://schemas.microsoft.com/office/drawing/2014/main" id="{104A7DF1-1E56-4DF7-57A2-01DFBDF5DF19}"/>
              </a:ext>
            </a:extLst>
          </p:cNvPr>
          <p:cNvSpPr txBox="1"/>
          <p:nvPr/>
        </p:nvSpPr>
        <p:spPr>
          <a:xfrm>
            <a:off x="6617600" y="4692629"/>
            <a:ext cx="1354200" cy="27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434343"/>
                </a:solidFill>
                <a:latin typeface="Fira Sans Extra Condensed Medium"/>
                <a:ea typeface="Fira Sans Extra Condensed Medium"/>
                <a:cs typeface="Fira Sans Extra Condensed Medium"/>
                <a:sym typeface="Fira Sans Extra Condensed Medium"/>
              </a:rPr>
              <a:t>2023</a:t>
            </a:r>
            <a:endParaRPr sz="1500" dirty="0">
              <a:solidFill>
                <a:srgbClr val="434343"/>
              </a:solidFill>
              <a:latin typeface="Fira Sans Extra Condensed Medium"/>
              <a:ea typeface="Fira Sans Extra Condensed Medium"/>
              <a:cs typeface="Fira Sans Extra Condensed Medium"/>
              <a:sym typeface="Fira Sans Extra Condensed Medium"/>
            </a:endParaRPr>
          </a:p>
        </p:txBody>
      </p:sp>
      <p:pic>
        <p:nvPicPr>
          <p:cNvPr id="17416" name="Picture 30" descr="Nestlé - Wikipedia">
            <a:extLst>
              <a:ext uri="{FF2B5EF4-FFF2-40B4-BE49-F238E27FC236}">
                <a16:creationId xmlns:a16="http://schemas.microsoft.com/office/drawing/2014/main" id="{93F76A15-C647-1CC2-2F71-334BFE8D60EF}"/>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902109" y="5066610"/>
            <a:ext cx="883497"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94124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AutoShape 2" descr="Typical Data Warehousing Environment">
            <a:extLst>
              <a:ext uri="{FF2B5EF4-FFF2-40B4-BE49-F238E27FC236}">
                <a16:creationId xmlns:a16="http://schemas.microsoft.com/office/drawing/2014/main" id="{4F0E348C-EF45-A88E-7816-4DCE091081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sp>
        <p:nvSpPr>
          <p:cNvPr id="26626" name="Google Shape;57;p15">
            <a:extLst>
              <a:ext uri="{FF2B5EF4-FFF2-40B4-BE49-F238E27FC236}">
                <a16:creationId xmlns:a16="http://schemas.microsoft.com/office/drawing/2014/main" id="{F2B94282-4343-804A-8CFC-07E8DFF5299E}"/>
              </a:ext>
            </a:extLst>
          </p:cNvPr>
          <p:cNvSpPr/>
          <p:nvPr/>
        </p:nvSpPr>
        <p:spPr>
          <a:xfrm>
            <a:off x="6629505" y="915901"/>
            <a:ext cx="46774" cy="5203797"/>
          </a:xfrm>
          <a:custGeom>
            <a:avLst/>
            <a:gdLst/>
            <a:ahLst/>
            <a:cxnLst/>
            <a:rect l="l" t="t" r="r" b="b"/>
            <a:pathLst>
              <a:path w="1513" h="166415" extrusionOk="0">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nvGrpSpPr>
          <p:cNvPr id="26627" name="Google Shape;58;p15">
            <a:extLst>
              <a:ext uri="{FF2B5EF4-FFF2-40B4-BE49-F238E27FC236}">
                <a16:creationId xmlns:a16="http://schemas.microsoft.com/office/drawing/2014/main" id="{CDE5DBC7-988A-D29A-C418-630E3D5986A9}"/>
              </a:ext>
            </a:extLst>
          </p:cNvPr>
          <p:cNvGrpSpPr/>
          <p:nvPr/>
        </p:nvGrpSpPr>
        <p:grpSpPr>
          <a:xfrm>
            <a:off x="6507621" y="4573410"/>
            <a:ext cx="2078594" cy="979497"/>
            <a:chOff x="2723278" y="3623609"/>
            <a:chExt cx="2078594" cy="979497"/>
          </a:xfrm>
        </p:grpSpPr>
        <p:sp>
          <p:nvSpPr>
            <p:cNvPr id="26628" name="Google Shape;59;p15">
              <a:extLst>
                <a:ext uri="{FF2B5EF4-FFF2-40B4-BE49-F238E27FC236}">
                  <a16:creationId xmlns:a16="http://schemas.microsoft.com/office/drawing/2014/main" id="{175F548C-6663-66E3-8CFB-8D99C826B86A}"/>
                </a:ext>
              </a:extLst>
            </p:cNvPr>
            <p:cNvSpPr/>
            <p:nvPr/>
          </p:nvSpPr>
          <p:spPr>
            <a:xfrm>
              <a:off x="2723278" y="3642186"/>
              <a:ext cx="1980694" cy="960919"/>
            </a:xfrm>
            <a:custGeom>
              <a:avLst/>
              <a:gdLst/>
              <a:ahLst/>
              <a:cxnLst/>
              <a:rect l="l" t="t" r="r" b="b"/>
              <a:pathLst>
                <a:path w="51793" h="25127" extrusionOk="0">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30" name="Google Shape;60;p15">
              <a:extLst>
                <a:ext uri="{FF2B5EF4-FFF2-40B4-BE49-F238E27FC236}">
                  <a16:creationId xmlns:a16="http://schemas.microsoft.com/office/drawing/2014/main" id="{8D7AA435-8FFF-DF22-25BC-27F5A7B4EE8D}"/>
                </a:ext>
              </a:extLst>
            </p:cNvPr>
            <p:cNvSpPr/>
            <p:nvPr/>
          </p:nvSpPr>
          <p:spPr>
            <a:xfrm>
              <a:off x="4624272" y="3879385"/>
              <a:ext cx="177598" cy="256288"/>
            </a:xfrm>
            <a:custGeom>
              <a:avLst/>
              <a:gdLst/>
              <a:ahLst/>
              <a:cxnLst/>
              <a:rect l="l" t="t" r="r" b="b"/>
              <a:pathLst>
                <a:path w="4644" h="6025" extrusionOk="0">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rgbClr val="6571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31" name="Google Shape;61;p15">
              <a:extLst>
                <a:ext uri="{FF2B5EF4-FFF2-40B4-BE49-F238E27FC236}">
                  <a16:creationId xmlns:a16="http://schemas.microsoft.com/office/drawing/2014/main" id="{B76A72BA-057E-DA84-92BA-38C31A8A9B23}"/>
                </a:ext>
              </a:extLst>
            </p:cNvPr>
            <p:cNvSpPr/>
            <p:nvPr/>
          </p:nvSpPr>
          <p:spPr>
            <a:xfrm>
              <a:off x="2725573" y="3624059"/>
              <a:ext cx="1939698" cy="923901"/>
            </a:xfrm>
            <a:custGeom>
              <a:avLst/>
              <a:gdLst/>
              <a:ahLst/>
              <a:cxnLst/>
              <a:rect l="l" t="t" r="r" b="b"/>
              <a:pathLst>
                <a:path w="50721" h="24159" extrusionOk="0">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32" name="Google Shape;62;p15">
              <a:extLst>
                <a:ext uri="{FF2B5EF4-FFF2-40B4-BE49-F238E27FC236}">
                  <a16:creationId xmlns:a16="http://schemas.microsoft.com/office/drawing/2014/main" id="{2991DB46-7F3E-FFFB-2A4D-347AD737BBD4}"/>
                </a:ext>
              </a:extLst>
            </p:cNvPr>
            <p:cNvSpPr/>
            <p:nvPr/>
          </p:nvSpPr>
          <p:spPr>
            <a:xfrm>
              <a:off x="2752419" y="4108053"/>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33" name="Google Shape;63;p15">
              <a:extLst>
                <a:ext uri="{FF2B5EF4-FFF2-40B4-BE49-F238E27FC236}">
                  <a16:creationId xmlns:a16="http://schemas.microsoft.com/office/drawing/2014/main" id="{2A9EF402-D99B-87C2-CF03-439E4957CC11}"/>
                </a:ext>
              </a:extLst>
            </p:cNvPr>
            <p:cNvSpPr/>
            <p:nvPr/>
          </p:nvSpPr>
          <p:spPr>
            <a:xfrm>
              <a:off x="3195458" y="3654023"/>
              <a:ext cx="1606414" cy="368715"/>
            </a:xfrm>
            <a:custGeom>
              <a:avLst/>
              <a:gdLst/>
              <a:ahLst/>
              <a:cxnLst/>
              <a:rect l="l" t="t" r="r" b="b"/>
              <a:pathLst>
                <a:path w="42006" h="8668" extrusionOk="0">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34" name="Google Shape;64;p15">
              <a:extLst>
                <a:ext uri="{FF2B5EF4-FFF2-40B4-BE49-F238E27FC236}">
                  <a16:creationId xmlns:a16="http://schemas.microsoft.com/office/drawing/2014/main" id="{7ADFBA3E-04B5-EEE9-A861-5F566BC79A4E}"/>
                </a:ext>
              </a:extLst>
            </p:cNvPr>
            <p:cNvSpPr/>
            <p:nvPr/>
          </p:nvSpPr>
          <p:spPr>
            <a:xfrm>
              <a:off x="3195458" y="3623609"/>
              <a:ext cx="1606414" cy="383943"/>
            </a:xfrm>
            <a:custGeom>
              <a:avLst/>
              <a:gdLst/>
              <a:ahLst/>
              <a:cxnLst/>
              <a:rect l="l" t="t" r="r" b="b"/>
              <a:pathLst>
                <a:path w="42006" h="9026" extrusionOk="0">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35" name="Google Shape;65;p15">
              <a:extLst>
                <a:ext uri="{FF2B5EF4-FFF2-40B4-BE49-F238E27FC236}">
                  <a16:creationId xmlns:a16="http://schemas.microsoft.com/office/drawing/2014/main" id="{3460EEEC-64C4-85E7-0472-194E3170E879}"/>
                </a:ext>
              </a:extLst>
            </p:cNvPr>
            <p:cNvSpPr txBox="1"/>
            <p:nvPr/>
          </p:nvSpPr>
          <p:spPr>
            <a:xfrm>
              <a:off x="3265722" y="3955988"/>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Inovação e expansão</a:t>
              </a:r>
              <a:endParaRPr sz="1200" dirty="0">
                <a:solidFill>
                  <a:srgbClr val="434343"/>
                </a:solidFill>
                <a:latin typeface="Roboto"/>
                <a:ea typeface="Roboto"/>
                <a:cs typeface="Roboto"/>
                <a:sym typeface="Roboto"/>
              </a:endParaRPr>
            </a:p>
          </p:txBody>
        </p:sp>
        <p:sp>
          <p:nvSpPr>
            <p:cNvPr id="26636" name="Google Shape;66;p15">
              <a:extLst>
                <a:ext uri="{FF2B5EF4-FFF2-40B4-BE49-F238E27FC236}">
                  <a16:creationId xmlns:a16="http://schemas.microsoft.com/office/drawing/2014/main" id="{2A35D66E-CB48-9131-C703-ECC9BA0E79BA}"/>
                </a:ext>
              </a:extLst>
            </p:cNvPr>
            <p:cNvSpPr txBox="1"/>
            <p:nvPr/>
          </p:nvSpPr>
          <p:spPr>
            <a:xfrm>
              <a:off x="3195450" y="36238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Fira Sans Extra Condensed Medium"/>
                  <a:ea typeface="Fira Sans Extra Condensed Medium"/>
                  <a:cs typeface="Fira Sans Extra Condensed Medium"/>
                  <a:sym typeface="Fira Sans Extra Condensed Medium"/>
                </a:rPr>
                <a:t>2021</a:t>
              </a:r>
              <a:endParaRPr sz="18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6637" name="Google Shape;67;p15">
            <a:extLst>
              <a:ext uri="{FF2B5EF4-FFF2-40B4-BE49-F238E27FC236}">
                <a16:creationId xmlns:a16="http://schemas.microsoft.com/office/drawing/2014/main" id="{ACC6E81C-3FA0-4991-DAD2-BBA0EFEFCB20}"/>
              </a:ext>
            </a:extLst>
          </p:cNvPr>
          <p:cNvGrpSpPr/>
          <p:nvPr/>
        </p:nvGrpSpPr>
        <p:grpSpPr>
          <a:xfrm>
            <a:off x="6507621" y="3337226"/>
            <a:ext cx="2078594" cy="979041"/>
            <a:chOff x="2723278" y="2387425"/>
            <a:chExt cx="2078594" cy="979041"/>
          </a:xfrm>
        </p:grpSpPr>
        <p:sp>
          <p:nvSpPr>
            <p:cNvPr id="26638" name="Google Shape;68;p15">
              <a:extLst>
                <a:ext uri="{FF2B5EF4-FFF2-40B4-BE49-F238E27FC236}">
                  <a16:creationId xmlns:a16="http://schemas.microsoft.com/office/drawing/2014/main" id="{032FB43D-BA6A-FC7F-CCD7-1ED9A8BAC70A}"/>
                </a:ext>
              </a:extLst>
            </p:cNvPr>
            <p:cNvSpPr/>
            <p:nvPr/>
          </p:nvSpPr>
          <p:spPr>
            <a:xfrm>
              <a:off x="2723278" y="2405547"/>
              <a:ext cx="1980694" cy="960919"/>
            </a:xfrm>
            <a:custGeom>
              <a:avLst/>
              <a:gdLst/>
              <a:ahLst/>
              <a:cxnLst/>
              <a:rect l="l" t="t" r="r" b="b"/>
              <a:pathLst>
                <a:path w="51793" h="25127" extrusionOk="0">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39" name="Google Shape;69;p15">
              <a:extLst>
                <a:ext uri="{FF2B5EF4-FFF2-40B4-BE49-F238E27FC236}">
                  <a16:creationId xmlns:a16="http://schemas.microsoft.com/office/drawing/2014/main" id="{52B8A93E-5B45-88EE-EEB7-4E73A654002F}"/>
                </a:ext>
              </a:extLst>
            </p:cNvPr>
            <p:cNvSpPr/>
            <p:nvPr/>
          </p:nvSpPr>
          <p:spPr>
            <a:xfrm>
              <a:off x="4624272" y="2643417"/>
              <a:ext cx="177598" cy="256076"/>
            </a:xfrm>
            <a:custGeom>
              <a:avLst/>
              <a:gdLst/>
              <a:ahLst/>
              <a:cxnLst/>
              <a:rect l="l" t="t" r="r" b="b"/>
              <a:pathLst>
                <a:path w="4644" h="6014" extrusionOk="0">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rgbClr val="1B1BB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40" name="Google Shape;70;p15">
              <a:extLst>
                <a:ext uri="{FF2B5EF4-FFF2-40B4-BE49-F238E27FC236}">
                  <a16:creationId xmlns:a16="http://schemas.microsoft.com/office/drawing/2014/main" id="{AC061030-030C-13E9-A702-DE6DF4D13D02}"/>
                </a:ext>
              </a:extLst>
            </p:cNvPr>
            <p:cNvSpPr/>
            <p:nvPr/>
          </p:nvSpPr>
          <p:spPr>
            <a:xfrm>
              <a:off x="2725573" y="2387840"/>
              <a:ext cx="1939698" cy="923442"/>
            </a:xfrm>
            <a:custGeom>
              <a:avLst/>
              <a:gdLst/>
              <a:ahLst/>
              <a:cxnLst/>
              <a:rect l="l" t="t" r="r" b="b"/>
              <a:pathLst>
                <a:path w="50721" h="24147" extrusionOk="0">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41" name="Google Shape;71;p15">
              <a:extLst>
                <a:ext uri="{FF2B5EF4-FFF2-40B4-BE49-F238E27FC236}">
                  <a16:creationId xmlns:a16="http://schemas.microsoft.com/office/drawing/2014/main" id="{34A0C7BA-B215-3095-2613-B6346452D74D}"/>
                </a:ext>
              </a:extLst>
            </p:cNvPr>
            <p:cNvSpPr/>
            <p:nvPr/>
          </p:nvSpPr>
          <p:spPr>
            <a:xfrm>
              <a:off x="2752419" y="2871873"/>
              <a:ext cx="232247" cy="232247"/>
            </a:xfrm>
            <a:custGeom>
              <a:avLst/>
              <a:gdLst/>
              <a:ahLst/>
              <a:cxnLst/>
              <a:rect l="l" t="t" r="r" b="b"/>
              <a:pathLst>
                <a:path w="6073" h="6073" extrusionOk="0">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42" name="Google Shape;72;p15">
              <a:extLst>
                <a:ext uri="{FF2B5EF4-FFF2-40B4-BE49-F238E27FC236}">
                  <a16:creationId xmlns:a16="http://schemas.microsoft.com/office/drawing/2014/main" id="{32553FB3-98D6-1483-1EE6-04A39542184A}"/>
                </a:ext>
              </a:extLst>
            </p:cNvPr>
            <p:cNvSpPr/>
            <p:nvPr/>
          </p:nvSpPr>
          <p:spPr>
            <a:xfrm>
              <a:off x="3195458" y="2417319"/>
              <a:ext cx="1606414" cy="369126"/>
            </a:xfrm>
            <a:custGeom>
              <a:avLst/>
              <a:gdLst/>
              <a:ahLst/>
              <a:cxnLst/>
              <a:rect l="l" t="t" r="r" b="b"/>
              <a:pathLst>
                <a:path w="42006" h="8669" extrusionOk="0">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43" name="Google Shape;73;p15">
              <a:extLst>
                <a:ext uri="{FF2B5EF4-FFF2-40B4-BE49-F238E27FC236}">
                  <a16:creationId xmlns:a16="http://schemas.microsoft.com/office/drawing/2014/main" id="{118895A8-15CD-873C-B73A-9AB6FF52AE73}"/>
                </a:ext>
              </a:extLst>
            </p:cNvPr>
            <p:cNvSpPr/>
            <p:nvPr/>
          </p:nvSpPr>
          <p:spPr>
            <a:xfrm>
              <a:off x="3195458" y="2387428"/>
              <a:ext cx="1606414" cy="383816"/>
            </a:xfrm>
            <a:custGeom>
              <a:avLst/>
              <a:gdLst/>
              <a:ahLst/>
              <a:cxnLst/>
              <a:rect l="l" t="t" r="r" b="b"/>
              <a:pathLst>
                <a:path w="42006" h="9014" extrusionOk="0">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44" name="Google Shape;74;p15">
              <a:extLst>
                <a:ext uri="{FF2B5EF4-FFF2-40B4-BE49-F238E27FC236}">
                  <a16:creationId xmlns:a16="http://schemas.microsoft.com/office/drawing/2014/main" id="{509F4973-2B6D-9DA6-193A-082CAF817C98}"/>
                </a:ext>
              </a:extLst>
            </p:cNvPr>
            <p:cNvSpPr txBox="1"/>
            <p:nvPr/>
          </p:nvSpPr>
          <p:spPr>
            <a:xfrm>
              <a:off x="3265722" y="2715750"/>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Crescimento acelerado</a:t>
              </a:r>
              <a:endParaRPr sz="1200" dirty="0">
                <a:solidFill>
                  <a:srgbClr val="434343"/>
                </a:solidFill>
                <a:latin typeface="Roboto"/>
                <a:ea typeface="Roboto"/>
                <a:cs typeface="Roboto"/>
                <a:sym typeface="Roboto"/>
              </a:endParaRPr>
            </a:p>
          </p:txBody>
        </p:sp>
        <p:sp>
          <p:nvSpPr>
            <p:cNvPr id="26645" name="Google Shape;75;p15">
              <a:extLst>
                <a:ext uri="{FF2B5EF4-FFF2-40B4-BE49-F238E27FC236}">
                  <a16:creationId xmlns:a16="http://schemas.microsoft.com/office/drawing/2014/main" id="{7F86A88A-97F1-2B7C-E78A-9F3902468B17}"/>
                </a:ext>
              </a:extLst>
            </p:cNvPr>
            <p:cNvSpPr txBox="1"/>
            <p:nvPr/>
          </p:nvSpPr>
          <p:spPr>
            <a:xfrm>
              <a:off x="3195450" y="2387425"/>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Fira Sans Extra Condensed Medium"/>
                  <a:ea typeface="Fira Sans Extra Condensed Medium"/>
                  <a:cs typeface="Fira Sans Extra Condensed Medium"/>
                  <a:sym typeface="Fira Sans Extra Condensed Medium"/>
                </a:rPr>
                <a:t>2018-2019</a:t>
              </a:r>
              <a:endParaRPr sz="18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6646" name="Google Shape;76;p15">
            <a:extLst>
              <a:ext uri="{FF2B5EF4-FFF2-40B4-BE49-F238E27FC236}">
                <a16:creationId xmlns:a16="http://schemas.microsoft.com/office/drawing/2014/main" id="{A2745783-94EE-BD8E-09CF-5C9DD78CF02E}"/>
              </a:ext>
            </a:extLst>
          </p:cNvPr>
          <p:cNvGrpSpPr/>
          <p:nvPr/>
        </p:nvGrpSpPr>
        <p:grpSpPr>
          <a:xfrm>
            <a:off x="6507621" y="2100551"/>
            <a:ext cx="2078594" cy="979497"/>
            <a:chOff x="2723278" y="1150750"/>
            <a:chExt cx="2078594" cy="979497"/>
          </a:xfrm>
        </p:grpSpPr>
        <p:sp>
          <p:nvSpPr>
            <p:cNvPr id="26647" name="Google Shape;77;p15">
              <a:extLst>
                <a:ext uri="{FF2B5EF4-FFF2-40B4-BE49-F238E27FC236}">
                  <a16:creationId xmlns:a16="http://schemas.microsoft.com/office/drawing/2014/main" id="{7D512716-97FD-C58C-3E5D-280693E35B96}"/>
                </a:ext>
              </a:extLst>
            </p:cNvPr>
            <p:cNvSpPr/>
            <p:nvPr/>
          </p:nvSpPr>
          <p:spPr>
            <a:xfrm>
              <a:off x="2723278" y="1169328"/>
              <a:ext cx="1980694" cy="960919"/>
            </a:xfrm>
            <a:custGeom>
              <a:avLst/>
              <a:gdLst/>
              <a:ahLst/>
              <a:cxnLst/>
              <a:rect l="l" t="t" r="r" b="b"/>
              <a:pathLst>
                <a:path w="51793" h="25127" extrusionOk="0">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48" name="Google Shape;78;p15">
              <a:extLst>
                <a:ext uri="{FF2B5EF4-FFF2-40B4-BE49-F238E27FC236}">
                  <a16:creationId xmlns:a16="http://schemas.microsoft.com/office/drawing/2014/main" id="{E09C6A12-C0EB-A516-05C1-2249CC3B6416}"/>
                </a:ext>
              </a:extLst>
            </p:cNvPr>
            <p:cNvSpPr/>
            <p:nvPr/>
          </p:nvSpPr>
          <p:spPr>
            <a:xfrm>
              <a:off x="4624272" y="1406505"/>
              <a:ext cx="177598" cy="256316"/>
            </a:xfrm>
            <a:custGeom>
              <a:avLst/>
              <a:gdLst/>
              <a:ahLst/>
              <a:cxnLst/>
              <a:rect l="l" t="t" r="r" b="b"/>
              <a:pathLst>
                <a:path w="4644" h="6026" extrusionOk="0">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rgbClr val="20C3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49" name="Google Shape;79;p15">
              <a:extLst>
                <a:ext uri="{FF2B5EF4-FFF2-40B4-BE49-F238E27FC236}">
                  <a16:creationId xmlns:a16="http://schemas.microsoft.com/office/drawing/2014/main" id="{558A4309-8349-CB6F-EB3C-BAE3DA9974C9}"/>
                </a:ext>
              </a:extLst>
            </p:cNvPr>
            <p:cNvSpPr/>
            <p:nvPr/>
          </p:nvSpPr>
          <p:spPr>
            <a:xfrm>
              <a:off x="2725573" y="1151201"/>
              <a:ext cx="1939698" cy="923901"/>
            </a:xfrm>
            <a:custGeom>
              <a:avLst/>
              <a:gdLst/>
              <a:ahLst/>
              <a:cxnLst/>
              <a:rect l="l" t="t" r="r" b="b"/>
              <a:pathLst>
                <a:path w="50721" h="24159" extrusionOk="0">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50" name="Google Shape;80;p15">
              <a:extLst>
                <a:ext uri="{FF2B5EF4-FFF2-40B4-BE49-F238E27FC236}">
                  <a16:creationId xmlns:a16="http://schemas.microsoft.com/office/drawing/2014/main" id="{221EC78E-1628-F755-70BD-AF52E42AD927}"/>
                </a:ext>
              </a:extLst>
            </p:cNvPr>
            <p:cNvSpPr/>
            <p:nvPr/>
          </p:nvSpPr>
          <p:spPr>
            <a:xfrm>
              <a:off x="2752419" y="1635195"/>
              <a:ext cx="232247" cy="232285"/>
            </a:xfrm>
            <a:custGeom>
              <a:avLst/>
              <a:gdLst/>
              <a:ahLst/>
              <a:cxnLst/>
              <a:rect l="l" t="t" r="r" b="b"/>
              <a:pathLst>
                <a:path w="6073" h="6074"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51" name="Google Shape;81;p15">
              <a:extLst>
                <a:ext uri="{FF2B5EF4-FFF2-40B4-BE49-F238E27FC236}">
                  <a16:creationId xmlns:a16="http://schemas.microsoft.com/office/drawing/2014/main" id="{C0607527-BBD9-3B52-5EC0-805A2115D6F7}"/>
                </a:ext>
              </a:extLst>
            </p:cNvPr>
            <p:cNvSpPr/>
            <p:nvPr/>
          </p:nvSpPr>
          <p:spPr>
            <a:xfrm>
              <a:off x="3195458" y="1181162"/>
              <a:ext cx="1606414" cy="368736"/>
            </a:xfrm>
            <a:custGeom>
              <a:avLst/>
              <a:gdLst/>
              <a:ahLst/>
              <a:cxnLst/>
              <a:rect l="l" t="t" r="r" b="b"/>
              <a:pathLst>
                <a:path w="42006" h="8669" extrusionOk="0">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52" name="Google Shape;82;p15">
              <a:extLst>
                <a:ext uri="{FF2B5EF4-FFF2-40B4-BE49-F238E27FC236}">
                  <a16:creationId xmlns:a16="http://schemas.microsoft.com/office/drawing/2014/main" id="{3C45FE49-1863-A632-52D1-30BE11D0550F}"/>
                </a:ext>
              </a:extLst>
            </p:cNvPr>
            <p:cNvSpPr/>
            <p:nvPr/>
          </p:nvSpPr>
          <p:spPr>
            <a:xfrm>
              <a:off x="3195458" y="1150750"/>
              <a:ext cx="1606414" cy="383921"/>
            </a:xfrm>
            <a:custGeom>
              <a:avLst/>
              <a:gdLst/>
              <a:ahLst/>
              <a:cxnLst/>
              <a:rect l="l" t="t" r="r" b="b"/>
              <a:pathLst>
                <a:path w="42006" h="9026" extrusionOk="0">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53" name="Google Shape;83;p15">
              <a:extLst>
                <a:ext uri="{FF2B5EF4-FFF2-40B4-BE49-F238E27FC236}">
                  <a16:creationId xmlns:a16="http://schemas.microsoft.com/office/drawing/2014/main" id="{AE9806F8-F140-DA61-CD7F-61FCBDA32380}"/>
                </a:ext>
              </a:extLst>
            </p:cNvPr>
            <p:cNvSpPr txBox="1"/>
            <p:nvPr/>
          </p:nvSpPr>
          <p:spPr>
            <a:xfrm>
              <a:off x="3265722" y="1475500"/>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Lançamento</a:t>
              </a:r>
              <a:endParaRPr sz="1200" dirty="0">
                <a:solidFill>
                  <a:srgbClr val="434343"/>
                </a:solidFill>
                <a:latin typeface="Roboto"/>
                <a:ea typeface="Roboto"/>
                <a:cs typeface="Roboto"/>
                <a:sym typeface="Roboto"/>
              </a:endParaRPr>
            </a:p>
          </p:txBody>
        </p:sp>
        <p:sp>
          <p:nvSpPr>
            <p:cNvPr id="26654" name="Google Shape;84;p15">
              <a:extLst>
                <a:ext uri="{FF2B5EF4-FFF2-40B4-BE49-F238E27FC236}">
                  <a16:creationId xmlns:a16="http://schemas.microsoft.com/office/drawing/2014/main" id="{1828B6EA-9135-CAE0-D630-8976BD8900ED}"/>
                </a:ext>
              </a:extLst>
            </p:cNvPr>
            <p:cNvSpPr txBox="1"/>
            <p:nvPr/>
          </p:nvSpPr>
          <p:spPr>
            <a:xfrm>
              <a:off x="3195450" y="115075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Fira Sans Extra Condensed Medium"/>
                  <a:ea typeface="Fira Sans Extra Condensed Medium"/>
                  <a:cs typeface="Fira Sans Extra Condensed Medium"/>
                  <a:sym typeface="Fira Sans Extra Condensed Medium"/>
                </a:rPr>
                <a:t>2014</a:t>
              </a:r>
              <a:endParaRPr sz="18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6655" name="Google Shape;85;p15">
            <a:extLst>
              <a:ext uri="{FF2B5EF4-FFF2-40B4-BE49-F238E27FC236}">
                <a16:creationId xmlns:a16="http://schemas.microsoft.com/office/drawing/2014/main" id="{EC0F7787-BFD7-857E-1B44-ABF925CC6523}"/>
              </a:ext>
            </a:extLst>
          </p:cNvPr>
          <p:cNvGrpSpPr/>
          <p:nvPr/>
        </p:nvGrpSpPr>
        <p:grpSpPr>
          <a:xfrm>
            <a:off x="4718180" y="1482701"/>
            <a:ext cx="2079971" cy="979046"/>
            <a:chOff x="933838" y="532900"/>
            <a:chExt cx="2079971" cy="979046"/>
          </a:xfrm>
        </p:grpSpPr>
        <p:sp>
          <p:nvSpPr>
            <p:cNvPr id="26656" name="Google Shape;86;p15">
              <a:extLst>
                <a:ext uri="{FF2B5EF4-FFF2-40B4-BE49-F238E27FC236}">
                  <a16:creationId xmlns:a16="http://schemas.microsoft.com/office/drawing/2014/main" id="{9E4FE8B0-A827-7166-4537-0832E77EF46C}"/>
                </a:ext>
              </a:extLst>
            </p:cNvPr>
            <p:cNvSpPr/>
            <p:nvPr/>
          </p:nvSpPr>
          <p:spPr>
            <a:xfrm>
              <a:off x="1033115" y="551027"/>
              <a:ext cx="1980694" cy="960919"/>
            </a:xfrm>
            <a:custGeom>
              <a:avLst/>
              <a:gdLst/>
              <a:ahLst/>
              <a:cxnLst/>
              <a:rect l="l" t="t" r="r" b="b"/>
              <a:pathLst>
                <a:path w="51793" h="25127" extrusionOk="0">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57" name="Google Shape;87;p15">
              <a:extLst>
                <a:ext uri="{FF2B5EF4-FFF2-40B4-BE49-F238E27FC236}">
                  <a16:creationId xmlns:a16="http://schemas.microsoft.com/office/drawing/2014/main" id="{BC4A3EE7-FB1E-B61D-C1AF-3F365EF6A085}"/>
                </a:ext>
              </a:extLst>
            </p:cNvPr>
            <p:cNvSpPr/>
            <p:nvPr/>
          </p:nvSpPr>
          <p:spPr>
            <a:xfrm>
              <a:off x="933838" y="788897"/>
              <a:ext cx="177598" cy="256076"/>
            </a:xfrm>
            <a:custGeom>
              <a:avLst/>
              <a:gdLst/>
              <a:ahLst/>
              <a:cxnLst/>
              <a:rect l="l" t="t" r="r" b="b"/>
              <a:pathLst>
                <a:path w="4644" h="6014" extrusionOk="0">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rgbClr val="EB7D1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58" name="Google Shape;88;p15">
              <a:extLst>
                <a:ext uri="{FF2B5EF4-FFF2-40B4-BE49-F238E27FC236}">
                  <a16:creationId xmlns:a16="http://schemas.microsoft.com/office/drawing/2014/main" id="{D2FE5AF2-D042-0241-6D75-164CB9B1F530}"/>
                </a:ext>
              </a:extLst>
            </p:cNvPr>
            <p:cNvSpPr/>
            <p:nvPr/>
          </p:nvSpPr>
          <p:spPr>
            <a:xfrm>
              <a:off x="1071816" y="532900"/>
              <a:ext cx="1939277" cy="923862"/>
            </a:xfrm>
            <a:custGeom>
              <a:avLst/>
              <a:gdLst/>
              <a:ahLst/>
              <a:cxnLst/>
              <a:rect l="l" t="t" r="r" b="b"/>
              <a:pathLst>
                <a:path w="50710" h="24158" extrusionOk="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59" name="Google Shape;89;p15">
              <a:extLst>
                <a:ext uri="{FF2B5EF4-FFF2-40B4-BE49-F238E27FC236}">
                  <a16:creationId xmlns:a16="http://schemas.microsoft.com/office/drawing/2014/main" id="{38A2E5F3-962A-D10C-0313-96A35697A629}"/>
                </a:ext>
              </a:extLst>
            </p:cNvPr>
            <p:cNvSpPr/>
            <p:nvPr/>
          </p:nvSpPr>
          <p:spPr>
            <a:xfrm>
              <a:off x="2752419" y="1016894"/>
              <a:ext cx="232247" cy="232706"/>
            </a:xfrm>
            <a:custGeom>
              <a:avLst/>
              <a:gdLst/>
              <a:ahLst/>
              <a:cxnLst/>
              <a:rect l="l" t="t" r="r" b="b"/>
              <a:pathLst>
                <a:path w="6073" h="6085" extrusionOk="0">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60" name="Google Shape;90;p15">
              <a:extLst>
                <a:ext uri="{FF2B5EF4-FFF2-40B4-BE49-F238E27FC236}">
                  <a16:creationId xmlns:a16="http://schemas.microsoft.com/office/drawing/2014/main" id="{BC6518E9-E9F0-C116-0CC6-98AA2B634A17}"/>
                </a:ext>
              </a:extLst>
            </p:cNvPr>
            <p:cNvSpPr/>
            <p:nvPr/>
          </p:nvSpPr>
          <p:spPr>
            <a:xfrm>
              <a:off x="935214" y="562799"/>
              <a:ext cx="1606414" cy="369126"/>
            </a:xfrm>
            <a:custGeom>
              <a:avLst/>
              <a:gdLst/>
              <a:ahLst/>
              <a:cxnLst/>
              <a:rect l="l" t="t" r="r" b="b"/>
              <a:pathLst>
                <a:path w="42006" h="8669" extrusionOk="0">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61" name="Google Shape;91;p15">
              <a:extLst>
                <a:ext uri="{FF2B5EF4-FFF2-40B4-BE49-F238E27FC236}">
                  <a16:creationId xmlns:a16="http://schemas.microsoft.com/office/drawing/2014/main" id="{17F88C8B-9C41-6D97-592E-B488D2F95005}"/>
                </a:ext>
              </a:extLst>
            </p:cNvPr>
            <p:cNvSpPr/>
            <p:nvPr/>
          </p:nvSpPr>
          <p:spPr>
            <a:xfrm>
              <a:off x="935214" y="532909"/>
              <a:ext cx="1606414" cy="383816"/>
            </a:xfrm>
            <a:custGeom>
              <a:avLst/>
              <a:gdLst/>
              <a:ahLst/>
              <a:cxnLst/>
              <a:rect l="l" t="t" r="r" b="b"/>
              <a:pathLst>
                <a:path w="42006" h="9014" extrusionOk="0">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300">
                <a:latin typeface="Fira Sans Extra Condensed"/>
                <a:ea typeface="Fira Sans Extra Condensed"/>
                <a:cs typeface="Fira Sans Extra Condensed"/>
                <a:sym typeface="Fira Sans Extra Condensed"/>
              </a:endParaRPr>
            </a:p>
          </p:txBody>
        </p:sp>
        <p:sp>
          <p:nvSpPr>
            <p:cNvPr id="26662" name="Google Shape;92;p15">
              <a:extLst>
                <a:ext uri="{FF2B5EF4-FFF2-40B4-BE49-F238E27FC236}">
                  <a16:creationId xmlns:a16="http://schemas.microsoft.com/office/drawing/2014/main" id="{6595AC24-CD1D-062E-EFFC-E39223F9679B}"/>
                </a:ext>
              </a:extLst>
            </p:cNvPr>
            <p:cNvSpPr txBox="1"/>
            <p:nvPr/>
          </p:nvSpPr>
          <p:spPr>
            <a:xfrm>
              <a:off x="1081172" y="857225"/>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Fundação</a:t>
              </a:r>
              <a:endParaRPr sz="1200" dirty="0">
                <a:solidFill>
                  <a:srgbClr val="434343"/>
                </a:solidFill>
                <a:latin typeface="Roboto"/>
                <a:ea typeface="Roboto"/>
                <a:cs typeface="Roboto"/>
                <a:sym typeface="Roboto"/>
              </a:endParaRPr>
            </a:p>
          </p:txBody>
        </p:sp>
        <p:sp>
          <p:nvSpPr>
            <p:cNvPr id="26663" name="Google Shape;93;p15">
              <a:extLst>
                <a:ext uri="{FF2B5EF4-FFF2-40B4-BE49-F238E27FC236}">
                  <a16:creationId xmlns:a16="http://schemas.microsoft.com/office/drawing/2014/main" id="{F520B342-A80A-AE71-A296-EAEAFD2D21CE}"/>
                </a:ext>
              </a:extLst>
            </p:cNvPr>
            <p:cNvSpPr txBox="1"/>
            <p:nvPr/>
          </p:nvSpPr>
          <p:spPr>
            <a:xfrm>
              <a:off x="1071825" y="532900"/>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Fira Sans Extra Condensed Medium"/>
                  <a:ea typeface="Fira Sans Extra Condensed Medium"/>
                  <a:cs typeface="Fira Sans Extra Condensed Medium"/>
                  <a:sym typeface="Fira Sans Extra Condensed Medium"/>
                </a:rPr>
                <a:t>2012</a:t>
              </a:r>
              <a:endParaRPr sz="18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6664" name="Google Shape;94;p15">
            <a:extLst>
              <a:ext uri="{FF2B5EF4-FFF2-40B4-BE49-F238E27FC236}">
                <a16:creationId xmlns:a16="http://schemas.microsoft.com/office/drawing/2014/main" id="{1F469511-6048-01A8-34BC-463D5A2C5B7D}"/>
              </a:ext>
            </a:extLst>
          </p:cNvPr>
          <p:cNvGrpSpPr/>
          <p:nvPr/>
        </p:nvGrpSpPr>
        <p:grpSpPr>
          <a:xfrm>
            <a:off x="4718180" y="2718890"/>
            <a:ext cx="2079971" cy="979076"/>
            <a:chOff x="933838" y="1769089"/>
            <a:chExt cx="2079971" cy="979076"/>
          </a:xfrm>
        </p:grpSpPr>
        <p:sp>
          <p:nvSpPr>
            <p:cNvPr id="26665" name="Google Shape;95;p15">
              <a:extLst>
                <a:ext uri="{FF2B5EF4-FFF2-40B4-BE49-F238E27FC236}">
                  <a16:creationId xmlns:a16="http://schemas.microsoft.com/office/drawing/2014/main" id="{A5A4D766-A54E-E47A-1CBE-2E31482EEE28}"/>
                </a:ext>
              </a:extLst>
            </p:cNvPr>
            <p:cNvSpPr/>
            <p:nvPr/>
          </p:nvSpPr>
          <p:spPr>
            <a:xfrm>
              <a:off x="1033115" y="1787667"/>
              <a:ext cx="1980694" cy="960499"/>
            </a:xfrm>
            <a:custGeom>
              <a:avLst/>
              <a:gdLst/>
              <a:ahLst/>
              <a:cxnLst/>
              <a:rect l="l" t="t" r="r" b="b"/>
              <a:pathLst>
                <a:path w="51793" h="25116" extrusionOk="0">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66" name="Google Shape;96;p15">
              <a:extLst>
                <a:ext uri="{FF2B5EF4-FFF2-40B4-BE49-F238E27FC236}">
                  <a16:creationId xmlns:a16="http://schemas.microsoft.com/office/drawing/2014/main" id="{1E216820-1015-DA6A-26B5-1A1E84361C9F}"/>
                </a:ext>
              </a:extLst>
            </p:cNvPr>
            <p:cNvSpPr/>
            <p:nvPr/>
          </p:nvSpPr>
          <p:spPr>
            <a:xfrm>
              <a:off x="933838" y="2025120"/>
              <a:ext cx="177598" cy="256034"/>
            </a:xfrm>
            <a:custGeom>
              <a:avLst/>
              <a:gdLst/>
              <a:ahLst/>
              <a:cxnLst/>
              <a:rect l="l" t="t" r="r" b="b"/>
              <a:pathLst>
                <a:path w="4644" h="6013" extrusionOk="0">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rgbClr val="268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67" name="Google Shape;97;p15">
              <a:extLst>
                <a:ext uri="{FF2B5EF4-FFF2-40B4-BE49-F238E27FC236}">
                  <a16:creationId xmlns:a16="http://schemas.microsoft.com/office/drawing/2014/main" id="{755B9626-824B-67D6-31D8-B321A6AA768D}"/>
                </a:ext>
              </a:extLst>
            </p:cNvPr>
            <p:cNvSpPr/>
            <p:nvPr/>
          </p:nvSpPr>
          <p:spPr>
            <a:xfrm>
              <a:off x="1071816" y="1769540"/>
              <a:ext cx="1939277" cy="923442"/>
            </a:xfrm>
            <a:custGeom>
              <a:avLst/>
              <a:gdLst/>
              <a:ahLst/>
              <a:cxnLst/>
              <a:rect l="l" t="t" r="r" b="b"/>
              <a:pathLst>
                <a:path w="50710" h="24147" extrusionOk="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68" name="Google Shape;98;p15">
              <a:extLst>
                <a:ext uri="{FF2B5EF4-FFF2-40B4-BE49-F238E27FC236}">
                  <a16:creationId xmlns:a16="http://schemas.microsoft.com/office/drawing/2014/main" id="{3E0C67B1-1873-70C3-4AD1-157ED32B39A9}"/>
                </a:ext>
              </a:extLst>
            </p:cNvPr>
            <p:cNvSpPr/>
            <p:nvPr/>
          </p:nvSpPr>
          <p:spPr>
            <a:xfrm>
              <a:off x="2752419" y="2253534"/>
              <a:ext cx="232247" cy="232247"/>
            </a:xfrm>
            <a:custGeom>
              <a:avLst/>
              <a:gdLst/>
              <a:ahLst/>
              <a:cxnLst/>
              <a:rect l="l" t="t" r="r" b="b"/>
              <a:pathLst>
                <a:path w="6073" h="6073" extrusionOk="0">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69" name="Google Shape;99;p15">
              <a:extLst>
                <a:ext uri="{FF2B5EF4-FFF2-40B4-BE49-F238E27FC236}">
                  <a16:creationId xmlns:a16="http://schemas.microsoft.com/office/drawing/2014/main" id="{38DFCA4C-0211-408C-AB9D-2FF071EC32FC}"/>
                </a:ext>
              </a:extLst>
            </p:cNvPr>
            <p:cNvSpPr/>
            <p:nvPr/>
          </p:nvSpPr>
          <p:spPr>
            <a:xfrm>
              <a:off x="935214" y="1799534"/>
              <a:ext cx="1606414" cy="368572"/>
            </a:xfrm>
            <a:custGeom>
              <a:avLst/>
              <a:gdLst/>
              <a:ahLst/>
              <a:cxnLst/>
              <a:rect l="l" t="t" r="r" b="b"/>
              <a:pathLst>
                <a:path w="42006" h="8656" extrusionOk="0">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70" name="Google Shape;100;p15">
              <a:extLst>
                <a:ext uri="{FF2B5EF4-FFF2-40B4-BE49-F238E27FC236}">
                  <a16:creationId xmlns:a16="http://schemas.microsoft.com/office/drawing/2014/main" id="{A88CECD4-EC8D-DF8A-827E-EDB845AB1653}"/>
                </a:ext>
              </a:extLst>
            </p:cNvPr>
            <p:cNvSpPr/>
            <p:nvPr/>
          </p:nvSpPr>
          <p:spPr>
            <a:xfrm>
              <a:off x="935214" y="1769089"/>
              <a:ext cx="1606414" cy="384327"/>
            </a:xfrm>
            <a:custGeom>
              <a:avLst/>
              <a:gdLst/>
              <a:ahLst/>
              <a:cxnLst/>
              <a:rect l="l" t="t" r="r" b="b"/>
              <a:pathLst>
                <a:path w="42006" h="9026" extrusionOk="0">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rgbClr val="5EB2F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71" name="Google Shape;101;p15">
              <a:extLst>
                <a:ext uri="{FF2B5EF4-FFF2-40B4-BE49-F238E27FC236}">
                  <a16:creationId xmlns:a16="http://schemas.microsoft.com/office/drawing/2014/main" id="{2968A789-1034-98F4-C6E5-D033279E8718}"/>
                </a:ext>
              </a:extLst>
            </p:cNvPr>
            <p:cNvSpPr txBox="1"/>
            <p:nvPr/>
          </p:nvSpPr>
          <p:spPr>
            <a:xfrm>
              <a:off x="1081172" y="2097663"/>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Crescimento</a:t>
              </a:r>
              <a:endParaRPr sz="1200" dirty="0">
                <a:solidFill>
                  <a:srgbClr val="434343"/>
                </a:solidFill>
                <a:latin typeface="Roboto"/>
                <a:ea typeface="Roboto"/>
                <a:cs typeface="Roboto"/>
                <a:sym typeface="Roboto"/>
              </a:endParaRPr>
            </a:p>
          </p:txBody>
        </p:sp>
        <p:sp>
          <p:nvSpPr>
            <p:cNvPr id="26672" name="Google Shape;102;p15">
              <a:extLst>
                <a:ext uri="{FF2B5EF4-FFF2-40B4-BE49-F238E27FC236}">
                  <a16:creationId xmlns:a16="http://schemas.microsoft.com/office/drawing/2014/main" id="{F0C9E730-8CF6-F61D-CB7C-56984D436DBE}"/>
                </a:ext>
              </a:extLst>
            </p:cNvPr>
            <p:cNvSpPr txBox="1"/>
            <p:nvPr/>
          </p:nvSpPr>
          <p:spPr>
            <a:xfrm>
              <a:off x="1071825" y="1769313"/>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Fira Sans Extra Condensed Medium"/>
                  <a:ea typeface="Fira Sans Extra Condensed Medium"/>
                  <a:cs typeface="Fira Sans Extra Condensed Medium"/>
                  <a:sym typeface="Fira Sans Extra Condensed Medium"/>
                </a:rPr>
                <a:t>2015-2017</a:t>
              </a:r>
              <a:endParaRPr sz="18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6673" name="Google Shape;103;p15">
            <a:extLst>
              <a:ext uri="{FF2B5EF4-FFF2-40B4-BE49-F238E27FC236}">
                <a16:creationId xmlns:a16="http://schemas.microsoft.com/office/drawing/2014/main" id="{22B6873D-9BF8-D9D2-F4ED-73C57BB430E8}"/>
              </a:ext>
            </a:extLst>
          </p:cNvPr>
          <p:cNvGrpSpPr/>
          <p:nvPr/>
        </p:nvGrpSpPr>
        <p:grpSpPr>
          <a:xfrm>
            <a:off x="4718180" y="3955522"/>
            <a:ext cx="2079971" cy="979046"/>
            <a:chOff x="933838" y="3005721"/>
            <a:chExt cx="2079971" cy="979046"/>
          </a:xfrm>
        </p:grpSpPr>
        <p:sp>
          <p:nvSpPr>
            <p:cNvPr id="26674" name="Google Shape;104;p15">
              <a:extLst>
                <a:ext uri="{FF2B5EF4-FFF2-40B4-BE49-F238E27FC236}">
                  <a16:creationId xmlns:a16="http://schemas.microsoft.com/office/drawing/2014/main" id="{5DF33594-9772-783E-F8D3-B633C84B60C1}"/>
                </a:ext>
              </a:extLst>
            </p:cNvPr>
            <p:cNvSpPr/>
            <p:nvPr/>
          </p:nvSpPr>
          <p:spPr>
            <a:xfrm>
              <a:off x="1033115" y="3023886"/>
              <a:ext cx="1980694" cy="960881"/>
            </a:xfrm>
            <a:custGeom>
              <a:avLst/>
              <a:gdLst/>
              <a:ahLst/>
              <a:cxnLst/>
              <a:rect l="l" t="t" r="r" b="b"/>
              <a:pathLst>
                <a:path w="51793" h="25126" extrusionOk="0">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75" name="Google Shape;105;p15">
              <a:extLst>
                <a:ext uri="{FF2B5EF4-FFF2-40B4-BE49-F238E27FC236}">
                  <a16:creationId xmlns:a16="http://schemas.microsoft.com/office/drawing/2014/main" id="{070BD51C-6693-D87E-E4AD-52BD02ABCCC4}"/>
                </a:ext>
              </a:extLst>
            </p:cNvPr>
            <p:cNvSpPr/>
            <p:nvPr/>
          </p:nvSpPr>
          <p:spPr>
            <a:xfrm>
              <a:off x="933838" y="3261739"/>
              <a:ext cx="177598" cy="256061"/>
            </a:xfrm>
            <a:custGeom>
              <a:avLst/>
              <a:gdLst/>
              <a:ahLst/>
              <a:cxnLst/>
              <a:rect l="l" t="t" r="r" b="b"/>
              <a:pathLst>
                <a:path w="4644" h="6014" extrusionOk="0">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rgbClr val="CF121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76" name="Google Shape;106;p15">
              <a:extLst>
                <a:ext uri="{FF2B5EF4-FFF2-40B4-BE49-F238E27FC236}">
                  <a16:creationId xmlns:a16="http://schemas.microsoft.com/office/drawing/2014/main" id="{0243BF45-EA87-C813-4394-752E6A1F250F}"/>
                </a:ext>
              </a:extLst>
            </p:cNvPr>
            <p:cNvSpPr/>
            <p:nvPr/>
          </p:nvSpPr>
          <p:spPr>
            <a:xfrm>
              <a:off x="1071816" y="3005721"/>
              <a:ext cx="1939277" cy="923901"/>
            </a:xfrm>
            <a:custGeom>
              <a:avLst/>
              <a:gdLst/>
              <a:ahLst/>
              <a:cxnLst/>
              <a:rect l="l" t="t" r="r" b="b"/>
              <a:pathLst>
                <a:path w="50710" h="24159" extrusionOk="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77" name="Google Shape;107;p15">
              <a:extLst>
                <a:ext uri="{FF2B5EF4-FFF2-40B4-BE49-F238E27FC236}">
                  <a16:creationId xmlns:a16="http://schemas.microsoft.com/office/drawing/2014/main" id="{B2B2B70B-2088-E211-F1E5-2815437B9D5F}"/>
                </a:ext>
              </a:extLst>
            </p:cNvPr>
            <p:cNvSpPr/>
            <p:nvPr/>
          </p:nvSpPr>
          <p:spPr>
            <a:xfrm>
              <a:off x="2752419" y="3489753"/>
              <a:ext cx="232247" cy="232706"/>
            </a:xfrm>
            <a:custGeom>
              <a:avLst/>
              <a:gdLst/>
              <a:ahLst/>
              <a:cxnLst/>
              <a:rect l="l" t="t" r="r" b="b"/>
              <a:pathLst>
                <a:path w="6073" h="6085" extrusionOk="0">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78" name="Google Shape;108;p15">
              <a:extLst>
                <a:ext uri="{FF2B5EF4-FFF2-40B4-BE49-F238E27FC236}">
                  <a16:creationId xmlns:a16="http://schemas.microsoft.com/office/drawing/2014/main" id="{F5D95FDE-22BA-DF2C-AB04-D8977FB86436}"/>
                </a:ext>
              </a:extLst>
            </p:cNvPr>
            <p:cNvSpPr/>
            <p:nvPr/>
          </p:nvSpPr>
          <p:spPr>
            <a:xfrm>
              <a:off x="935214" y="3035660"/>
              <a:ext cx="1606414" cy="369104"/>
            </a:xfrm>
            <a:custGeom>
              <a:avLst/>
              <a:gdLst/>
              <a:ahLst/>
              <a:cxnLst/>
              <a:rect l="l" t="t" r="r" b="b"/>
              <a:pathLst>
                <a:path w="42006" h="8669" extrusionOk="0">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53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79" name="Google Shape;109;p15">
              <a:extLst>
                <a:ext uri="{FF2B5EF4-FFF2-40B4-BE49-F238E27FC236}">
                  <a16:creationId xmlns:a16="http://schemas.microsoft.com/office/drawing/2014/main" id="{A2559E61-75DB-500C-CD4F-AE48F96D9C4A}"/>
                </a:ext>
              </a:extLst>
            </p:cNvPr>
            <p:cNvSpPr/>
            <p:nvPr/>
          </p:nvSpPr>
          <p:spPr>
            <a:xfrm>
              <a:off x="935214" y="3005729"/>
              <a:ext cx="1606414" cy="383794"/>
            </a:xfrm>
            <a:custGeom>
              <a:avLst/>
              <a:gdLst/>
              <a:ahLst/>
              <a:cxnLst/>
              <a:rect l="l" t="t" r="r" b="b"/>
              <a:pathLst>
                <a:path w="42006" h="9014" extrusionOk="0">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26680" name="Google Shape;110;p15">
              <a:extLst>
                <a:ext uri="{FF2B5EF4-FFF2-40B4-BE49-F238E27FC236}">
                  <a16:creationId xmlns:a16="http://schemas.microsoft.com/office/drawing/2014/main" id="{5E8A7A0A-C915-4660-303A-F0FA478BC812}"/>
                </a:ext>
              </a:extLst>
            </p:cNvPr>
            <p:cNvSpPr txBox="1"/>
            <p:nvPr/>
          </p:nvSpPr>
          <p:spPr>
            <a:xfrm>
              <a:off x="1081172" y="3338113"/>
              <a:ext cx="13902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434343"/>
                  </a:solidFill>
                  <a:latin typeface="Roboto"/>
                  <a:ea typeface="Roboto"/>
                  <a:cs typeface="Roboto"/>
                  <a:sym typeface="Roboto"/>
                </a:rPr>
                <a:t>IPO</a:t>
              </a:r>
              <a:endParaRPr sz="1200" dirty="0">
                <a:solidFill>
                  <a:srgbClr val="434343"/>
                </a:solidFill>
                <a:latin typeface="Roboto"/>
                <a:ea typeface="Roboto"/>
                <a:cs typeface="Roboto"/>
                <a:sym typeface="Roboto"/>
              </a:endParaRPr>
            </a:p>
          </p:txBody>
        </p:sp>
        <p:sp>
          <p:nvSpPr>
            <p:cNvPr id="26681" name="Google Shape;111;p15">
              <a:extLst>
                <a:ext uri="{FF2B5EF4-FFF2-40B4-BE49-F238E27FC236}">
                  <a16:creationId xmlns:a16="http://schemas.microsoft.com/office/drawing/2014/main" id="{226EF228-956D-7E69-0026-E59D5F393B2E}"/>
                </a:ext>
              </a:extLst>
            </p:cNvPr>
            <p:cNvSpPr txBox="1"/>
            <p:nvPr/>
          </p:nvSpPr>
          <p:spPr>
            <a:xfrm>
              <a:off x="1071825" y="3005788"/>
              <a:ext cx="1469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Fira Sans Extra Condensed Medium"/>
                  <a:ea typeface="Fira Sans Extra Condensed Medium"/>
                  <a:cs typeface="Fira Sans Extra Condensed Medium"/>
                  <a:sym typeface="Fira Sans Extra Condensed Medium"/>
                </a:rPr>
                <a:t>2020</a:t>
              </a:r>
              <a:endParaRPr sz="1800" dirty="0">
                <a:solidFill>
                  <a:srgbClr val="FFFFFF"/>
                </a:solidFill>
                <a:latin typeface="Fira Sans Extra Condensed Medium"/>
                <a:ea typeface="Fira Sans Extra Condensed Medium"/>
                <a:cs typeface="Fira Sans Extra Condensed Medium"/>
                <a:sym typeface="Fira Sans Extra Condensed Medium"/>
              </a:endParaRPr>
            </a:p>
          </p:txBody>
        </p:sp>
      </p:grpSp>
      <p:pic>
        <p:nvPicPr>
          <p:cNvPr id="27650" name="Picture 2" descr="Snowflake Logo, symbol, meaning, history, PNG, brand">
            <a:extLst>
              <a:ext uri="{FF2B5EF4-FFF2-40B4-BE49-F238E27FC236}">
                <a16:creationId xmlns:a16="http://schemas.microsoft.com/office/drawing/2014/main" id="{68E39FBE-2849-71FA-998D-9B14205D60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626" y="525270"/>
            <a:ext cx="2137447" cy="1202314"/>
          </a:xfrm>
          <a:prstGeom prst="rect">
            <a:avLst/>
          </a:prstGeom>
          <a:noFill/>
          <a:extLst>
            <a:ext uri="{909E8E84-426E-40DD-AFC4-6F175D3DCCD1}">
              <a14:hiddenFill xmlns:a14="http://schemas.microsoft.com/office/drawing/2010/main">
                <a:solidFill>
                  <a:srgbClr val="FFFFFF"/>
                </a:solidFill>
              </a14:hiddenFill>
            </a:ext>
          </a:extLst>
        </p:spPr>
      </p:pic>
      <p:sp>
        <p:nvSpPr>
          <p:cNvPr id="26684" name="TextBox 26683">
            <a:extLst>
              <a:ext uri="{FF2B5EF4-FFF2-40B4-BE49-F238E27FC236}">
                <a16:creationId xmlns:a16="http://schemas.microsoft.com/office/drawing/2014/main" id="{289FFC00-A369-6861-2258-DF48EF865538}"/>
              </a:ext>
            </a:extLst>
          </p:cNvPr>
          <p:cNvSpPr txBox="1"/>
          <p:nvPr/>
        </p:nvSpPr>
        <p:spPr>
          <a:xfrm>
            <a:off x="310109" y="1524250"/>
            <a:ext cx="3430216" cy="476572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l"/>
            <a:r>
              <a:rPr lang="pt-PT" sz="1100" b="1" dirty="0"/>
              <a:t>2012: Fundação e Desenvolvimento Inicial</a:t>
            </a:r>
            <a:endParaRPr lang="pt-PT" sz="1100" dirty="0"/>
          </a:p>
          <a:p>
            <a:pPr algn="l">
              <a:buFont typeface="Arial" panose="020B0604020202020204" pitchFamily="34" charset="0"/>
              <a:buChar char="•"/>
            </a:pPr>
            <a:r>
              <a:rPr lang="pt-PT" sz="1100" b="1" dirty="0"/>
              <a:t>Fundadores:</a:t>
            </a:r>
            <a:r>
              <a:rPr lang="pt-PT" sz="1100" dirty="0"/>
              <a:t> </a:t>
            </a:r>
            <a:r>
              <a:rPr lang="pt-PT" sz="1100" dirty="0" err="1"/>
              <a:t>Benoit</a:t>
            </a:r>
            <a:r>
              <a:rPr lang="pt-PT" sz="1100" dirty="0"/>
              <a:t> </a:t>
            </a:r>
            <a:r>
              <a:rPr lang="pt-PT" sz="1100" dirty="0" err="1"/>
              <a:t>Dageville</a:t>
            </a:r>
            <a:r>
              <a:rPr lang="pt-PT" sz="1100" dirty="0"/>
              <a:t>, </a:t>
            </a:r>
            <a:r>
              <a:rPr lang="pt-PT" sz="1100" dirty="0" err="1"/>
              <a:t>Thierry</a:t>
            </a:r>
            <a:r>
              <a:rPr lang="pt-PT" sz="1100" dirty="0"/>
              <a:t> </a:t>
            </a:r>
            <a:r>
              <a:rPr lang="pt-PT" sz="1100" dirty="0" err="1"/>
              <a:t>Cruanes</a:t>
            </a:r>
            <a:r>
              <a:rPr lang="pt-PT" sz="1100" dirty="0"/>
              <a:t>, e </a:t>
            </a:r>
            <a:r>
              <a:rPr lang="pt-PT" sz="1100" dirty="0" err="1"/>
              <a:t>Marcin</a:t>
            </a:r>
            <a:r>
              <a:rPr lang="pt-PT" sz="1100" dirty="0"/>
              <a:t> </a:t>
            </a:r>
            <a:r>
              <a:rPr lang="pt-PT" sz="1100" dirty="0" err="1"/>
              <a:t>Zukowski</a:t>
            </a:r>
            <a:r>
              <a:rPr lang="pt-PT" sz="1100" dirty="0"/>
              <a:t> (</a:t>
            </a:r>
            <a:r>
              <a:rPr lang="pt-PT" sz="1100" dirty="0" err="1"/>
              <a:t>Ex-Oracle</a:t>
            </a:r>
            <a:r>
              <a:rPr lang="pt-PT" sz="1100" dirty="0"/>
              <a:t>).</a:t>
            </a:r>
          </a:p>
          <a:p>
            <a:pPr algn="l">
              <a:buFont typeface="Arial" panose="020B0604020202020204" pitchFamily="34" charset="0"/>
              <a:buChar char="•"/>
            </a:pPr>
            <a:r>
              <a:rPr lang="pt-PT" sz="1100" b="1" dirty="0"/>
              <a:t>Ideia:</a:t>
            </a:r>
            <a:r>
              <a:rPr lang="pt-PT" sz="1100" dirty="0"/>
              <a:t> Criar um data </a:t>
            </a:r>
            <a:r>
              <a:rPr lang="pt-PT" sz="1100" dirty="0" err="1"/>
              <a:t>warehouse</a:t>
            </a:r>
            <a:r>
              <a:rPr lang="pt-PT" sz="1100" dirty="0"/>
              <a:t> que aproveitasse totalmente a nuvem, superando limitações de data </a:t>
            </a:r>
            <a:r>
              <a:rPr lang="pt-PT" sz="1100" dirty="0" err="1"/>
              <a:t>warehouses</a:t>
            </a:r>
            <a:r>
              <a:rPr lang="pt-PT" sz="1100" dirty="0"/>
              <a:t> tradicionais.</a:t>
            </a:r>
          </a:p>
          <a:p>
            <a:pPr algn="l"/>
            <a:endParaRPr lang="pt-PT" sz="1100" dirty="0"/>
          </a:p>
          <a:p>
            <a:pPr algn="l"/>
            <a:r>
              <a:rPr lang="pt-PT" sz="1100" b="1" dirty="0"/>
              <a:t>2014: Lançamento e Adoção Inicial</a:t>
            </a:r>
          </a:p>
          <a:p>
            <a:pPr algn="l"/>
            <a:endParaRPr lang="pt-PT" sz="1100" dirty="0"/>
          </a:p>
          <a:p>
            <a:pPr algn="l"/>
            <a:r>
              <a:rPr lang="pt-PT" sz="1100" b="1" dirty="0"/>
              <a:t>2015-2017: Crescimento e Expansão</a:t>
            </a:r>
            <a:endParaRPr lang="pt-PT" sz="1100" dirty="0"/>
          </a:p>
          <a:p>
            <a:pPr algn="l">
              <a:buFont typeface="Arial" panose="020B0604020202020204" pitchFamily="34" charset="0"/>
              <a:buChar char="•"/>
            </a:pPr>
            <a:r>
              <a:rPr lang="pt-PT" sz="1100" b="1" dirty="0"/>
              <a:t>Melhorias do Produto:</a:t>
            </a:r>
            <a:r>
              <a:rPr lang="pt-PT" sz="1100" dirty="0"/>
              <a:t> Adição de suporte a dados </a:t>
            </a:r>
            <a:r>
              <a:rPr lang="pt-PT" sz="1100" dirty="0" err="1"/>
              <a:t>semi-estruturados</a:t>
            </a:r>
            <a:r>
              <a:rPr lang="pt-PT" sz="1100" dirty="0"/>
              <a:t> (JSON), compartilhamento de dados e integração com ferramentas de BI e ETL.</a:t>
            </a:r>
          </a:p>
          <a:p>
            <a:pPr algn="l"/>
            <a:endParaRPr lang="pt-PT" sz="1100" dirty="0"/>
          </a:p>
          <a:p>
            <a:pPr algn="l"/>
            <a:r>
              <a:rPr lang="pt-PT" sz="1100" b="1" dirty="0"/>
              <a:t>2018-2019: Crescimento Acelerado</a:t>
            </a:r>
            <a:endParaRPr lang="pt-PT" sz="1100" dirty="0"/>
          </a:p>
          <a:p>
            <a:pPr algn="l">
              <a:buFont typeface="Arial" panose="020B0604020202020204" pitchFamily="34" charset="0"/>
              <a:buChar char="•"/>
            </a:pPr>
            <a:r>
              <a:rPr lang="pt-PT" sz="1100" b="1" dirty="0"/>
              <a:t>Parcerias Estratégicas:</a:t>
            </a:r>
            <a:r>
              <a:rPr lang="pt-PT" sz="1100" dirty="0"/>
              <a:t> Parcerias com AWS, </a:t>
            </a:r>
            <a:r>
              <a:rPr lang="pt-PT" sz="1100" dirty="0" err="1"/>
              <a:t>Azure</a:t>
            </a:r>
            <a:r>
              <a:rPr lang="pt-PT" sz="1100" dirty="0"/>
              <a:t> e Google </a:t>
            </a:r>
            <a:r>
              <a:rPr lang="pt-PT" sz="1100" dirty="0" err="1"/>
              <a:t>Cloud</a:t>
            </a:r>
            <a:r>
              <a:rPr lang="pt-PT" sz="1100" dirty="0"/>
              <a:t>.</a:t>
            </a:r>
          </a:p>
          <a:p>
            <a:pPr algn="l"/>
            <a:endParaRPr lang="pt-PT" sz="1100" dirty="0"/>
          </a:p>
          <a:p>
            <a:pPr algn="l"/>
            <a:r>
              <a:rPr lang="pt-PT" sz="1100" b="1" dirty="0"/>
              <a:t>2020: IPO e Liderança de Mercado</a:t>
            </a:r>
          </a:p>
          <a:p>
            <a:pPr algn="l"/>
            <a:endParaRPr lang="pt-PT" sz="1100" dirty="0"/>
          </a:p>
          <a:p>
            <a:pPr algn="l"/>
            <a:r>
              <a:rPr lang="pt-PT" sz="1100" b="1" dirty="0"/>
              <a:t>2021-Presente: Inovação e Expansão Contínuas</a:t>
            </a:r>
            <a:endParaRPr lang="pt-PT" sz="1100" dirty="0"/>
          </a:p>
          <a:p>
            <a:pPr algn="l">
              <a:buFont typeface="Arial" panose="020B0604020202020204" pitchFamily="34" charset="0"/>
              <a:buChar char="•"/>
            </a:pPr>
            <a:r>
              <a:rPr lang="pt-PT" sz="1100" b="1" dirty="0"/>
              <a:t>Melhorias do Produto:</a:t>
            </a:r>
            <a:r>
              <a:rPr lang="pt-PT" sz="1100" dirty="0"/>
              <a:t> Novidades como </a:t>
            </a:r>
            <a:r>
              <a:rPr lang="pt-PT" sz="1100" dirty="0" err="1"/>
              <a:t>Snowpark</a:t>
            </a:r>
            <a:r>
              <a:rPr lang="pt-PT" sz="1100" dirty="0"/>
              <a:t> para </a:t>
            </a:r>
            <a:r>
              <a:rPr lang="pt-PT" sz="1100" dirty="0" err="1"/>
              <a:t>programabilidade</a:t>
            </a:r>
            <a:r>
              <a:rPr lang="pt-PT" sz="1100" dirty="0"/>
              <a:t> de dados e suporte nativo para </a:t>
            </a:r>
            <a:r>
              <a:rPr lang="pt-PT" sz="1100" dirty="0" err="1"/>
              <a:t>Python</a:t>
            </a:r>
            <a:r>
              <a:rPr lang="pt-PT" sz="1100" dirty="0"/>
              <a:t>.</a:t>
            </a:r>
          </a:p>
          <a:p>
            <a:pPr algn="l">
              <a:buFont typeface="Arial" panose="020B0604020202020204" pitchFamily="34" charset="0"/>
              <a:buChar char="•"/>
            </a:pPr>
            <a:r>
              <a:rPr lang="pt-PT" sz="1100" b="1" dirty="0"/>
              <a:t>Base de Clientes:</a:t>
            </a:r>
            <a:r>
              <a:rPr lang="pt-PT" sz="1100" dirty="0"/>
              <a:t> Expansão significativa, incluindo muitas empresas da Fortune 500.</a:t>
            </a:r>
          </a:p>
          <a:p>
            <a:pPr marL="0" marR="0" indent="0" algn="ctr" defTabSz="584200" rtl="0" fontAlgn="auto" latinLnBrk="1" hangingPunct="0">
              <a:lnSpc>
                <a:spcPct val="100000"/>
              </a:lnSpc>
              <a:spcBef>
                <a:spcPts val="0"/>
              </a:spcBef>
              <a:spcAft>
                <a:spcPts val="0"/>
              </a:spcAft>
              <a:buClrTx/>
              <a:buSzTx/>
              <a:buFontTx/>
              <a:buNone/>
              <a:tabLst/>
            </a:pPr>
            <a:endParaRPr kumimoji="0" lang="pt-PT" sz="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51043823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pic>
        <p:nvPicPr>
          <p:cNvPr id="27650" name="Picture 2" descr="Snowflake Logo, symbol, meaning, history, PNG, brand">
            <a:extLst>
              <a:ext uri="{FF2B5EF4-FFF2-40B4-BE49-F238E27FC236}">
                <a16:creationId xmlns:a16="http://schemas.microsoft.com/office/drawing/2014/main" id="{68E39FBE-2849-71FA-998D-9B14205D60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626" y="525270"/>
            <a:ext cx="2137447" cy="1202314"/>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a:extLst>
              <a:ext uri="{FF2B5EF4-FFF2-40B4-BE49-F238E27FC236}">
                <a16:creationId xmlns:a16="http://schemas.microsoft.com/office/drawing/2014/main" id="{B65E1EAD-D9DD-C310-AAFA-DFEDDBA3CB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350" y="1588488"/>
            <a:ext cx="6192240" cy="43406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4CB552-F233-A5A1-F5EF-4C8A9E4D218A}"/>
              </a:ext>
            </a:extLst>
          </p:cNvPr>
          <p:cNvSpPr txBox="1"/>
          <p:nvPr/>
        </p:nvSpPr>
        <p:spPr>
          <a:xfrm>
            <a:off x="231284" y="6085006"/>
            <a:ext cx="7567749" cy="25391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1050" dirty="0">
                <a:hlinkClick r:id="rId5"/>
              </a:rPr>
              <a:t>Augment your Data Lake Analytics with Snowflake | by Prathamesh </a:t>
            </a:r>
            <a:r>
              <a:rPr lang="en-US" sz="1050" dirty="0" err="1">
                <a:hlinkClick r:id="rId5"/>
              </a:rPr>
              <a:t>Nimkar</a:t>
            </a:r>
            <a:r>
              <a:rPr lang="en-US" sz="1050" dirty="0">
                <a:hlinkClick r:id="rId5"/>
              </a:rPr>
              <a:t> | Towards Data Science</a:t>
            </a:r>
            <a:endParaRPr lang="pt-PT" sz="1200" dirty="0"/>
          </a:p>
        </p:txBody>
      </p:sp>
    </p:spTree>
    <p:extLst>
      <p:ext uri="{BB962C8B-B14F-4D97-AF65-F5344CB8AC3E}">
        <p14:creationId xmlns:p14="http://schemas.microsoft.com/office/powerpoint/2010/main" val="381887640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pic>
        <p:nvPicPr>
          <p:cNvPr id="27650" name="Picture 2" descr="Snowflake Logo, symbol, meaning, history, PNG, brand">
            <a:extLst>
              <a:ext uri="{FF2B5EF4-FFF2-40B4-BE49-F238E27FC236}">
                <a16:creationId xmlns:a16="http://schemas.microsoft.com/office/drawing/2014/main" id="{68E39FBE-2849-71FA-998D-9B14205D60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626" y="525270"/>
            <a:ext cx="2137447" cy="1202314"/>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a:extLst>
              <a:ext uri="{FF2B5EF4-FFF2-40B4-BE49-F238E27FC236}">
                <a16:creationId xmlns:a16="http://schemas.microsoft.com/office/drawing/2014/main" id="{FF758595-1F7D-5A01-1D23-22A520CB5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14" y="1801639"/>
            <a:ext cx="6686783" cy="39831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011C9-54CE-092C-69D4-7AC0CFE9615E}"/>
              </a:ext>
            </a:extLst>
          </p:cNvPr>
          <p:cNvSpPr txBox="1"/>
          <p:nvPr/>
        </p:nvSpPr>
        <p:spPr>
          <a:xfrm>
            <a:off x="231284" y="6085006"/>
            <a:ext cx="7567749" cy="25391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en-US" sz="1050" dirty="0">
                <a:hlinkClick r:id="rId5"/>
              </a:rPr>
              <a:t>Augment your Data Lake Analytics with Snowflake | by Prathamesh </a:t>
            </a:r>
            <a:r>
              <a:rPr lang="en-US" sz="1050" dirty="0" err="1">
                <a:hlinkClick r:id="rId5"/>
              </a:rPr>
              <a:t>Nimkar</a:t>
            </a:r>
            <a:r>
              <a:rPr lang="en-US" sz="1050" dirty="0">
                <a:hlinkClick r:id="rId5"/>
              </a:rPr>
              <a:t> | Towards Data Science</a:t>
            </a:r>
            <a:endParaRPr lang="pt-PT" sz="1200" dirty="0"/>
          </a:p>
        </p:txBody>
      </p:sp>
    </p:spTree>
    <p:extLst>
      <p:ext uri="{BB962C8B-B14F-4D97-AF65-F5344CB8AC3E}">
        <p14:creationId xmlns:p14="http://schemas.microsoft.com/office/powerpoint/2010/main" val="95352370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pic>
        <p:nvPicPr>
          <p:cNvPr id="27650" name="Picture 2" descr="Snowflake Logo, symbol, meaning, history, PNG, brand">
            <a:extLst>
              <a:ext uri="{FF2B5EF4-FFF2-40B4-BE49-F238E27FC236}">
                <a16:creationId xmlns:a16="http://schemas.microsoft.com/office/drawing/2014/main" id="{68E39FBE-2849-71FA-998D-9B14205D60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5629" y="529203"/>
            <a:ext cx="2137447" cy="12023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011C9-54CE-092C-69D4-7AC0CFE9615E}"/>
              </a:ext>
            </a:extLst>
          </p:cNvPr>
          <p:cNvSpPr txBox="1"/>
          <p:nvPr/>
        </p:nvSpPr>
        <p:spPr>
          <a:xfrm>
            <a:off x="231284" y="6085006"/>
            <a:ext cx="7567749" cy="25391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050" dirty="0" err="1">
                <a:hlinkClick r:id="rId4"/>
              </a:rPr>
              <a:t>Snowflake</a:t>
            </a:r>
            <a:r>
              <a:rPr lang="pt-PT" sz="1050" dirty="0">
                <a:hlinkClick r:id="rId4"/>
              </a:rPr>
              <a:t> </a:t>
            </a:r>
            <a:r>
              <a:rPr lang="pt-PT" sz="1050" dirty="0" err="1">
                <a:hlinkClick r:id="rId4"/>
              </a:rPr>
              <a:t>vs</a:t>
            </a:r>
            <a:r>
              <a:rPr lang="pt-PT" sz="1050" dirty="0">
                <a:hlinkClick r:id="rId4"/>
              </a:rPr>
              <a:t> </a:t>
            </a:r>
            <a:r>
              <a:rPr lang="pt-PT" sz="1050" dirty="0" err="1">
                <a:hlinkClick r:id="rId4"/>
              </a:rPr>
              <a:t>Databricks</a:t>
            </a:r>
            <a:r>
              <a:rPr lang="pt-PT" sz="1050" dirty="0">
                <a:hlinkClick r:id="rId4"/>
              </a:rPr>
              <a:t>: A </a:t>
            </a:r>
            <a:r>
              <a:rPr lang="pt-PT" sz="1050" dirty="0" err="1">
                <a:hlinkClick r:id="rId4"/>
              </a:rPr>
              <a:t>Comprehensive</a:t>
            </a:r>
            <a:r>
              <a:rPr lang="pt-PT" sz="1050" dirty="0">
                <a:hlinkClick r:id="rId4"/>
              </a:rPr>
              <a:t> </a:t>
            </a:r>
            <a:r>
              <a:rPr lang="pt-PT" sz="1050" dirty="0" err="1">
                <a:hlinkClick r:id="rId4"/>
              </a:rPr>
              <a:t>Comparison</a:t>
            </a:r>
            <a:r>
              <a:rPr lang="pt-PT" sz="1050" dirty="0">
                <a:hlinkClick r:id="rId4"/>
              </a:rPr>
              <a:t> | </a:t>
            </a:r>
            <a:r>
              <a:rPr lang="pt-PT" sz="1050" dirty="0" err="1">
                <a:hlinkClick r:id="rId4"/>
              </a:rPr>
              <a:t>by</a:t>
            </a:r>
            <a:r>
              <a:rPr lang="pt-PT" sz="1050" dirty="0">
                <a:hlinkClick r:id="rId4"/>
              </a:rPr>
              <a:t> </a:t>
            </a:r>
            <a:r>
              <a:rPr lang="pt-PT" sz="1050" dirty="0" err="1">
                <a:hlinkClick r:id="rId4"/>
              </a:rPr>
              <a:t>Innovate</a:t>
            </a:r>
            <a:r>
              <a:rPr lang="pt-PT" sz="1050" dirty="0">
                <a:hlinkClick r:id="rId4"/>
              </a:rPr>
              <a:t> </a:t>
            </a:r>
            <a:r>
              <a:rPr lang="pt-PT" sz="1050" dirty="0" err="1">
                <a:hlinkClick r:id="rId4"/>
              </a:rPr>
              <a:t>Forge</a:t>
            </a:r>
            <a:r>
              <a:rPr lang="pt-PT" sz="1050" dirty="0">
                <a:hlinkClick r:id="rId4"/>
              </a:rPr>
              <a:t> | </a:t>
            </a:r>
            <a:r>
              <a:rPr lang="pt-PT" sz="1050" dirty="0" err="1">
                <a:hlinkClick r:id="rId4"/>
              </a:rPr>
              <a:t>Medium</a:t>
            </a:r>
            <a:endParaRPr lang="pt-PT" sz="1200" dirty="0"/>
          </a:p>
        </p:txBody>
      </p:sp>
      <p:pic>
        <p:nvPicPr>
          <p:cNvPr id="30722" name="Picture 2">
            <a:extLst>
              <a:ext uri="{FF2B5EF4-FFF2-40B4-BE49-F238E27FC236}">
                <a16:creationId xmlns:a16="http://schemas.microsoft.com/office/drawing/2014/main" id="{B80F8063-0DC7-ED41-BC8E-8C6F42CA81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7321" y="1589867"/>
            <a:ext cx="4533315" cy="44117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atabricks - Wikipedia">
            <a:extLst>
              <a:ext uri="{FF2B5EF4-FFF2-40B4-BE49-F238E27FC236}">
                <a16:creationId xmlns:a16="http://schemas.microsoft.com/office/drawing/2014/main" id="{73EB414B-CCE0-FBA7-8BCD-6C08C9F53B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6746" y="719540"/>
            <a:ext cx="1399098" cy="73452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6;p16">
            <a:extLst>
              <a:ext uri="{FF2B5EF4-FFF2-40B4-BE49-F238E27FC236}">
                <a16:creationId xmlns:a16="http://schemas.microsoft.com/office/drawing/2014/main" id="{5CF214A8-7325-9E0B-BF95-FF5BE9E4A6C6}"/>
              </a:ext>
            </a:extLst>
          </p:cNvPr>
          <p:cNvSpPr txBox="1">
            <a:spLocks noGrp="1"/>
          </p:cNvSpPr>
          <p:nvPr>
            <p:ph type="title"/>
          </p:nvPr>
        </p:nvSpPr>
        <p:spPr>
          <a:xfrm>
            <a:off x="-757477" y="835444"/>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x</a:t>
            </a:r>
            <a:endParaRPr sz="4400" dirty="0"/>
          </a:p>
        </p:txBody>
      </p:sp>
    </p:spTree>
    <p:extLst>
      <p:ext uri="{BB962C8B-B14F-4D97-AF65-F5344CB8AC3E}">
        <p14:creationId xmlns:p14="http://schemas.microsoft.com/office/powerpoint/2010/main" val="398740963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pic>
        <p:nvPicPr>
          <p:cNvPr id="27650" name="Picture 2" descr="Snowflake Logo, symbol, meaning, history, PNG, brand">
            <a:extLst>
              <a:ext uri="{FF2B5EF4-FFF2-40B4-BE49-F238E27FC236}">
                <a16:creationId xmlns:a16="http://schemas.microsoft.com/office/drawing/2014/main" id="{68E39FBE-2849-71FA-998D-9B14205D60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537646"/>
            <a:ext cx="1992529" cy="11207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011C9-54CE-092C-69D4-7AC0CFE9615E}"/>
              </a:ext>
            </a:extLst>
          </p:cNvPr>
          <p:cNvSpPr txBox="1"/>
          <p:nvPr/>
        </p:nvSpPr>
        <p:spPr>
          <a:xfrm>
            <a:off x="231284" y="6085006"/>
            <a:ext cx="7567749" cy="253916"/>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050" dirty="0" err="1">
                <a:hlinkClick r:id="rId4"/>
              </a:rPr>
              <a:t>Snowflake</a:t>
            </a:r>
            <a:r>
              <a:rPr lang="pt-PT" sz="1050" dirty="0">
                <a:hlinkClick r:id="rId4"/>
              </a:rPr>
              <a:t> </a:t>
            </a:r>
            <a:r>
              <a:rPr lang="pt-PT" sz="1050" dirty="0" err="1">
                <a:hlinkClick r:id="rId4"/>
              </a:rPr>
              <a:t>vs</a:t>
            </a:r>
            <a:r>
              <a:rPr lang="pt-PT" sz="1050" dirty="0">
                <a:hlinkClick r:id="rId4"/>
              </a:rPr>
              <a:t> </a:t>
            </a:r>
            <a:r>
              <a:rPr lang="pt-PT" sz="1050" dirty="0" err="1">
                <a:hlinkClick r:id="rId4"/>
              </a:rPr>
              <a:t>Databricks</a:t>
            </a:r>
            <a:r>
              <a:rPr lang="pt-PT" sz="1050" dirty="0">
                <a:hlinkClick r:id="rId4"/>
              </a:rPr>
              <a:t>: A </a:t>
            </a:r>
            <a:r>
              <a:rPr lang="pt-PT" sz="1050" dirty="0" err="1">
                <a:hlinkClick r:id="rId4"/>
              </a:rPr>
              <a:t>Comprehensive</a:t>
            </a:r>
            <a:r>
              <a:rPr lang="pt-PT" sz="1050" dirty="0">
                <a:hlinkClick r:id="rId4"/>
              </a:rPr>
              <a:t> </a:t>
            </a:r>
            <a:r>
              <a:rPr lang="pt-PT" sz="1050" dirty="0" err="1">
                <a:hlinkClick r:id="rId4"/>
              </a:rPr>
              <a:t>Comparison</a:t>
            </a:r>
            <a:r>
              <a:rPr lang="pt-PT" sz="1050" dirty="0">
                <a:hlinkClick r:id="rId4"/>
              </a:rPr>
              <a:t> | </a:t>
            </a:r>
            <a:r>
              <a:rPr lang="pt-PT" sz="1050" dirty="0" err="1">
                <a:hlinkClick r:id="rId4"/>
              </a:rPr>
              <a:t>by</a:t>
            </a:r>
            <a:r>
              <a:rPr lang="pt-PT" sz="1050" dirty="0">
                <a:hlinkClick r:id="rId4"/>
              </a:rPr>
              <a:t> </a:t>
            </a:r>
            <a:r>
              <a:rPr lang="pt-PT" sz="1050" dirty="0" err="1">
                <a:hlinkClick r:id="rId4"/>
              </a:rPr>
              <a:t>Innovate</a:t>
            </a:r>
            <a:r>
              <a:rPr lang="pt-PT" sz="1050" dirty="0">
                <a:hlinkClick r:id="rId4"/>
              </a:rPr>
              <a:t> </a:t>
            </a:r>
            <a:r>
              <a:rPr lang="pt-PT" sz="1050" dirty="0" err="1">
                <a:hlinkClick r:id="rId4"/>
              </a:rPr>
              <a:t>Forge</a:t>
            </a:r>
            <a:r>
              <a:rPr lang="pt-PT" sz="1050" dirty="0">
                <a:hlinkClick r:id="rId4"/>
              </a:rPr>
              <a:t> | </a:t>
            </a:r>
            <a:r>
              <a:rPr lang="pt-PT" sz="1050" dirty="0" err="1">
                <a:hlinkClick r:id="rId4"/>
              </a:rPr>
              <a:t>Medium</a:t>
            </a:r>
            <a:endParaRPr lang="pt-PT" sz="1200" dirty="0"/>
          </a:p>
        </p:txBody>
      </p:sp>
      <p:pic>
        <p:nvPicPr>
          <p:cNvPr id="3" name="Picture 4" descr="Databricks - Wikipedia">
            <a:extLst>
              <a:ext uri="{FF2B5EF4-FFF2-40B4-BE49-F238E27FC236}">
                <a16:creationId xmlns:a16="http://schemas.microsoft.com/office/drawing/2014/main" id="{73EB414B-CCE0-FBA7-8BCD-6C08C9F53B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6746" y="719540"/>
            <a:ext cx="1399098" cy="73452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6;p16">
            <a:extLst>
              <a:ext uri="{FF2B5EF4-FFF2-40B4-BE49-F238E27FC236}">
                <a16:creationId xmlns:a16="http://schemas.microsoft.com/office/drawing/2014/main" id="{5CF214A8-7325-9E0B-BF95-FF5BE9E4A6C6}"/>
              </a:ext>
            </a:extLst>
          </p:cNvPr>
          <p:cNvSpPr txBox="1">
            <a:spLocks noGrp="1"/>
          </p:cNvSpPr>
          <p:nvPr>
            <p:ph type="title"/>
          </p:nvPr>
        </p:nvSpPr>
        <p:spPr>
          <a:xfrm>
            <a:off x="-640639" y="842123"/>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x</a:t>
            </a:r>
            <a:endParaRPr sz="4400" dirty="0"/>
          </a:p>
        </p:txBody>
      </p:sp>
      <p:pic>
        <p:nvPicPr>
          <p:cNvPr id="6" name="Picture 5">
            <a:extLst>
              <a:ext uri="{FF2B5EF4-FFF2-40B4-BE49-F238E27FC236}">
                <a16:creationId xmlns:a16="http://schemas.microsoft.com/office/drawing/2014/main" id="{7D6B701D-DC9D-7236-44F9-CAAD51FF66A6}"/>
              </a:ext>
            </a:extLst>
          </p:cNvPr>
          <p:cNvPicPr>
            <a:picLocks noChangeAspect="1"/>
          </p:cNvPicPr>
          <p:nvPr/>
        </p:nvPicPr>
        <p:blipFill>
          <a:blip r:embed="rId6"/>
          <a:stretch>
            <a:fillRect/>
          </a:stretch>
        </p:blipFill>
        <p:spPr>
          <a:xfrm>
            <a:off x="2208490" y="1732499"/>
            <a:ext cx="3613336" cy="4121362"/>
          </a:xfrm>
          <a:prstGeom prst="rect">
            <a:avLst/>
          </a:prstGeom>
        </p:spPr>
      </p:pic>
    </p:spTree>
    <p:extLst>
      <p:ext uri="{BB962C8B-B14F-4D97-AF65-F5344CB8AC3E}">
        <p14:creationId xmlns:p14="http://schemas.microsoft.com/office/powerpoint/2010/main" val="343495400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pic>
        <p:nvPicPr>
          <p:cNvPr id="27650" name="Picture 2" descr="Snowflake Logo, symbol, meaning, history, PNG, brand">
            <a:extLst>
              <a:ext uri="{FF2B5EF4-FFF2-40B4-BE49-F238E27FC236}">
                <a16:creationId xmlns:a16="http://schemas.microsoft.com/office/drawing/2014/main" id="{68E39FBE-2849-71FA-998D-9B14205D60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0377" y="616090"/>
            <a:ext cx="1992529" cy="11207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011C9-54CE-092C-69D4-7AC0CFE9615E}"/>
              </a:ext>
            </a:extLst>
          </p:cNvPr>
          <p:cNvSpPr txBox="1"/>
          <p:nvPr/>
        </p:nvSpPr>
        <p:spPr>
          <a:xfrm>
            <a:off x="158846" y="606437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https://community.snowflake.com/s/question/0D50Z00009bSXdsSAG/architecture-question</a:t>
            </a:r>
          </a:p>
        </p:txBody>
      </p:sp>
      <p:pic>
        <p:nvPicPr>
          <p:cNvPr id="3" name="Picture 4" descr="Databricks - Wikipedia">
            <a:extLst>
              <a:ext uri="{FF2B5EF4-FFF2-40B4-BE49-F238E27FC236}">
                <a16:creationId xmlns:a16="http://schemas.microsoft.com/office/drawing/2014/main" id="{73EB414B-CCE0-FBA7-8BCD-6C08C9F53B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4791" y="782270"/>
            <a:ext cx="1399098" cy="73452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6;p16">
            <a:extLst>
              <a:ext uri="{FF2B5EF4-FFF2-40B4-BE49-F238E27FC236}">
                <a16:creationId xmlns:a16="http://schemas.microsoft.com/office/drawing/2014/main" id="{5CF214A8-7325-9E0B-BF95-FF5BE9E4A6C6}"/>
              </a:ext>
            </a:extLst>
          </p:cNvPr>
          <p:cNvSpPr txBox="1">
            <a:spLocks noGrp="1"/>
          </p:cNvSpPr>
          <p:nvPr>
            <p:ph type="title"/>
          </p:nvPr>
        </p:nvSpPr>
        <p:spPr>
          <a:xfrm>
            <a:off x="-501301" y="909893"/>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a:t>
            </a:r>
            <a:endParaRPr sz="4400" dirty="0"/>
          </a:p>
        </p:txBody>
      </p:sp>
      <p:pic>
        <p:nvPicPr>
          <p:cNvPr id="31746" name="Picture 2" descr="Architecture">
            <a:extLst>
              <a:ext uri="{FF2B5EF4-FFF2-40B4-BE49-F238E27FC236}">
                <a16:creationId xmlns:a16="http://schemas.microsoft.com/office/drawing/2014/main" id="{3ADE9F5E-A157-D400-FA7F-BAA8E7E62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595" y="2031229"/>
            <a:ext cx="6858000"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66525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pic>
        <p:nvPicPr>
          <p:cNvPr id="27650" name="Picture 2" descr="Snowflake Logo, symbol, meaning, history, PNG, brand">
            <a:extLst>
              <a:ext uri="{FF2B5EF4-FFF2-40B4-BE49-F238E27FC236}">
                <a16:creationId xmlns:a16="http://schemas.microsoft.com/office/drawing/2014/main" id="{68E39FBE-2849-71FA-998D-9B14205D60B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0377" y="616090"/>
            <a:ext cx="1992529" cy="11207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41011C9-54CE-092C-69D4-7AC0CFE9615E}"/>
              </a:ext>
            </a:extLst>
          </p:cNvPr>
          <p:cNvSpPr txBox="1"/>
          <p:nvPr/>
        </p:nvSpPr>
        <p:spPr>
          <a:xfrm>
            <a:off x="158846" y="6064378"/>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https://community.snowflake.com/s/question/0D50Z00009bSXdsSAG/architecture-question</a:t>
            </a:r>
          </a:p>
        </p:txBody>
      </p:sp>
      <p:pic>
        <p:nvPicPr>
          <p:cNvPr id="3" name="Picture 4" descr="Databricks - Wikipedia">
            <a:extLst>
              <a:ext uri="{FF2B5EF4-FFF2-40B4-BE49-F238E27FC236}">
                <a16:creationId xmlns:a16="http://schemas.microsoft.com/office/drawing/2014/main" id="{73EB414B-CCE0-FBA7-8BCD-6C08C9F53B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4791" y="782270"/>
            <a:ext cx="1399098" cy="73452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6;p16">
            <a:extLst>
              <a:ext uri="{FF2B5EF4-FFF2-40B4-BE49-F238E27FC236}">
                <a16:creationId xmlns:a16="http://schemas.microsoft.com/office/drawing/2014/main" id="{5CF214A8-7325-9E0B-BF95-FF5BE9E4A6C6}"/>
              </a:ext>
            </a:extLst>
          </p:cNvPr>
          <p:cNvSpPr txBox="1">
            <a:spLocks noGrp="1"/>
          </p:cNvSpPr>
          <p:nvPr>
            <p:ph type="title"/>
          </p:nvPr>
        </p:nvSpPr>
        <p:spPr>
          <a:xfrm>
            <a:off x="-501301" y="909893"/>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4400" dirty="0"/>
              <a:t>+</a:t>
            </a:r>
            <a:endParaRPr sz="4400" dirty="0"/>
          </a:p>
        </p:txBody>
      </p:sp>
      <p:pic>
        <p:nvPicPr>
          <p:cNvPr id="6" name="Picture 5">
            <a:extLst>
              <a:ext uri="{FF2B5EF4-FFF2-40B4-BE49-F238E27FC236}">
                <a16:creationId xmlns:a16="http://schemas.microsoft.com/office/drawing/2014/main" id="{CDF96F40-C4AD-51C0-3C87-923D26F19DD8}"/>
              </a:ext>
            </a:extLst>
          </p:cNvPr>
          <p:cNvPicPr>
            <a:picLocks noChangeAspect="1"/>
          </p:cNvPicPr>
          <p:nvPr/>
        </p:nvPicPr>
        <p:blipFill>
          <a:blip r:embed="rId5"/>
          <a:stretch>
            <a:fillRect/>
          </a:stretch>
        </p:blipFill>
        <p:spPr>
          <a:xfrm>
            <a:off x="1870873" y="2179657"/>
            <a:ext cx="4772033" cy="3126800"/>
          </a:xfrm>
          <a:prstGeom prst="rect">
            <a:avLst/>
          </a:prstGeom>
        </p:spPr>
      </p:pic>
    </p:spTree>
    <p:extLst>
      <p:ext uri="{BB962C8B-B14F-4D97-AF65-F5344CB8AC3E}">
        <p14:creationId xmlns:p14="http://schemas.microsoft.com/office/powerpoint/2010/main" val="428123331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44721" y="863335"/>
            <a:ext cx="3394304" cy="8653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pt-PT" sz="2800" dirty="0"/>
            </a:br>
            <a:r>
              <a:rPr lang="pt-PT" sz="2800" b="1" dirty="0"/>
              <a:t>Por que estamos usando </a:t>
            </a:r>
            <a:r>
              <a:rPr lang="pt-PT" sz="2800" b="1" dirty="0" err="1"/>
              <a:t>Big</a:t>
            </a:r>
            <a:r>
              <a:rPr lang="pt-PT" sz="2800" b="1" dirty="0"/>
              <a:t> Data?</a:t>
            </a:r>
            <a:endParaRPr sz="2800" b="1" dirty="0"/>
          </a:p>
        </p:txBody>
      </p:sp>
      <p:sp>
        <p:nvSpPr>
          <p:cNvPr id="58" name="TextBox 57">
            <a:extLst>
              <a:ext uri="{FF2B5EF4-FFF2-40B4-BE49-F238E27FC236}">
                <a16:creationId xmlns:a16="http://schemas.microsoft.com/office/drawing/2014/main" id="{23E11B9A-6B8D-E76D-7EFC-1BD27DCBA779}"/>
              </a:ext>
            </a:extLst>
          </p:cNvPr>
          <p:cNvSpPr txBox="1"/>
          <p:nvPr/>
        </p:nvSpPr>
        <p:spPr>
          <a:xfrm>
            <a:off x="3143458" y="581329"/>
            <a:ext cx="5795007" cy="634019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702900" indent="-342900" algn="l" rtl="0">
              <a:spcBef>
                <a:spcPts val="1200"/>
              </a:spcBef>
              <a:buFont typeface="Wingdings" panose="05000000000000000000" pitchFamily="2" charset="2"/>
              <a:buChar char="§"/>
            </a:pPr>
            <a:r>
              <a:rPr lang="pt-PT" sz="1800" dirty="0">
                <a:solidFill>
                  <a:srgbClr val="000000"/>
                </a:solidFill>
              </a:rPr>
              <a:t>P</a:t>
            </a:r>
            <a:r>
              <a:rPr kumimoji="0" lang="pt-PT" sz="1800" i="0" u="none" cap="none" spc="0" normalizeH="0" baseline="0" dirty="0">
                <a:ln>
                  <a:noFill/>
                </a:ln>
                <a:solidFill>
                  <a:srgbClr val="000000"/>
                </a:solidFill>
                <a:effectLst/>
                <a:uFillTx/>
                <a:latin typeface="+mn-lt"/>
                <a:ea typeface="+mn-ea"/>
                <a:cs typeface="+mn-cs"/>
                <a:sym typeface="Helvetica Light"/>
              </a:rPr>
              <a:t>ara entender </a:t>
            </a:r>
            <a:r>
              <a:rPr kumimoji="0" lang="pt-PT" sz="1800" b="1" i="0" u="none" cap="none" spc="0" normalizeH="0" baseline="0" dirty="0">
                <a:ln>
                  <a:noFill/>
                </a:ln>
                <a:solidFill>
                  <a:srgbClr val="000000"/>
                </a:solidFill>
                <a:effectLst/>
                <a:uFillTx/>
                <a:latin typeface="+mn-lt"/>
                <a:ea typeface="+mn-ea"/>
                <a:cs typeface="+mn-cs"/>
                <a:sym typeface="Helvetica Light"/>
              </a:rPr>
              <a:t>onde, quando e por que </a:t>
            </a:r>
            <a:r>
              <a:rPr kumimoji="0" lang="pt-PT" sz="1800" i="0" u="none" cap="none" spc="0" normalizeH="0" baseline="0" dirty="0">
                <a:ln>
                  <a:noFill/>
                </a:ln>
                <a:solidFill>
                  <a:srgbClr val="000000"/>
                </a:solidFill>
                <a:effectLst/>
                <a:uFillTx/>
                <a:latin typeface="+mn-lt"/>
                <a:ea typeface="+mn-ea"/>
                <a:cs typeface="+mn-cs"/>
                <a:sym typeface="Helvetica Light"/>
              </a:rPr>
              <a:t>seus clientes compram. Aumente a hiperpersonalização e a precisão dos nossos modelos. Aproveitar oportunidades de vendas cruzadas e </a:t>
            </a:r>
            <a:r>
              <a:rPr kumimoji="0" lang="pt-PT" sz="1800" i="0" u="none" cap="none" spc="0" normalizeH="0" baseline="0" dirty="0" err="1">
                <a:ln>
                  <a:noFill/>
                </a:ln>
                <a:solidFill>
                  <a:srgbClr val="000000"/>
                </a:solidFill>
                <a:effectLst/>
                <a:uFillTx/>
                <a:latin typeface="+mn-lt"/>
                <a:ea typeface="+mn-ea"/>
                <a:cs typeface="+mn-cs"/>
                <a:sym typeface="Helvetica Light"/>
              </a:rPr>
              <a:t>upsell</a:t>
            </a:r>
            <a:r>
              <a:rPr kumimoji="0" lang="pt-PT" sz="1800" i="0" u="none" cap="none" spc="0" normalizeH="0" baseline="0" dirty="0">
                <a:ln>
                  <a:noFill/>
                </a:ln>
                <a:solidFill>
                  <a:srgbClr val="000000"/>
                </a:solidFill>
                <a:effectLst/>
                <a:uFillTx/>
                <a:latin typeface="+mn-lt"/>
                <a:ea typeface="+mn-ea"/>
                <a:cs typeface="+mn-cs"/>
                <a:sym typeface="Helvetica Light"/>
              </a:rPr>
              <a:t> fornece informações promocionais direcionadas.</a:t>
            </a:r>
          </a:p>
          <a:p>
            <a:pPr marL="702900" indent="-342900" algn="l" rtl="0">
              <a:spcBef>
                <a:spcPts val="1200"/>
              </a:spcBef>
              <a:buFont typeface="Wingdings" panose="05000000000000000000" pitchFamily="2" charset="2"/>
              <a:buChar char="§"/>
            </a:pPr>
            <a:r>
              <a:rPr lang="pt-PT" sz="1800" dirty="0">
                <a:solidFill>
                  <a:srgbClr val="000000"/>
                </a:solidFill>
              </a:rPr>
              <a:t>Melhorar a eficiência no setor de </a:t>
            </a:r>
            <a:r>
              <a:rPr lang="pt-PT" sz="1800" dirty="0" err="1">
                <a:solidFill>
                  <a:srgbClr val="000000"/>
                </a:solidFill>
              </a:rPr>
              <a:t>supply</a:t>
            </a:r>
            <a:r>
              <a:rPr lang="pt-PT" sz="1800" dirty="0">
                <a:solidFill>
                  <a:srgbClr val="000000"/>
                </a:solidFill>
              </a:rPr>
              <a:t> </a:t>
            </a:r>
            <a:r>
              <a:rPr lang="pt-PT" sz="1800" dirty="0" err="1">
                <a:solidFill>
                  <a:srgbClr val="000000"/>
                </a:solidFill>
              </a:rPr>
              <a:t>chain</a:t>
            </a:r>
            <a:r>
              <a:rPr lang="pt-PT" sz="1800" dirty="0">
                <a:solidFill>
                  <a:srgbClr val="000000"/>
                </a:solidFill>
              </a:rPr>
              <a:t>.</a:t>
            </a:r>
          </a:p>
          <a:p>
            <a:pPr marL="702900" indent="-342900" algn="l" rtl="0">
              <a:spcBef>
                <a:spcPts val="1200"/>
              </a:spcBef>
              <a:buFont typeface="Wingdings" panose="05000000000000000000" pitchFamily="2" charset="2"/>
              <a:buChar char="§"/>
            </a:pPr>
            <a:r>
              <a:rPr kumimoji="0" lang="pt-PT" sz="1800" i="0" u="none" cap="none" spc="0" normalizeH="0" baseline="0" dirty="0">
                <a:ln>
                  <a:noFill/>
                </a:ln>
                <a:solidFill>
                  <a:srgbClr val="000000"/>
                </a:solidFill>
                <a:effectLst/>
                <a:uFillTx/>
                <a:latin typeface="+mn-lt"/>
                <a:ea typeface="+mn-ea"/>
                <a:cs typeface="+mn-cs"/>
                <a:sym typeface="Helvetica Light"/>
              </a:rPr>
              <a:t>Prever tendências do mercado</a:t>
            </a:r>
          </a:p>
          <a:p>
            <a:pPr marL="702900" indent="-342900" algn="l" rtl="0">
              <a:spcBef>
                <a:spcPts val="1200"/>
              </a:spcBef>
              <a:buFont typeface="Wingdings" panose="05000000000000000000" pitchFamily="2" charset="2"/>
              <a:buChar char="§"/>
            </a:pPr>
            <a:r>
              <a:rPr lang="pt-PT" sz="1800" dirty="0">
                <a:solidFill>
                  <a:srgbClr val="000000"/>
                </a:solidFill>
              </a:rPr>
              <a:t>Processamento em tempo real dos dados</a:t>
            </a:r>
          </a:p>
          <a:p>
            <a:pPr marL="702900" indent="-342900" algn="l" rtl="0">
              <a:spcBef>
                <a:spcPts val="1200"/>
              </a:spcBef>
              <a:buFont typeface="Wingdings" panose="05000000000000000000" pitchFamily="2" charset="2"/>
              <a:buChar char="§"/>
            </a:pPr>
            <a:r>
              <a:rPr kumimoji="0" lang="pt-PT" sz="1800" i="0" u="none" cap="none" spc="0" normalizeH="0" baseline="0" dirty="0">
                <a:ln>
                  <a:noFill/>
                </a:ln>
                <a:solidFill>
                  <a:srgbClr val="000000"/>
                </a:solidFill>
                <a:effectLst/>
                <a:uFillTx/>
                <a:latin typeface="+mn-lt"/>
                <a:ea typeface="+mn-ea"/>
                <a:cs typeface="+mn-cs"/>
                <a:sym typeface="Helvetica Light"/>
              </a:rPr>
              <a:t>Se manter competitivo</a:t>
            </a:r>
          </a:p>
          <a:p>
            <a:pPr marL="702900" indent="-342900" algn="l" rtl="0">
              <a:spcBef>
                <a:spcPts val="1200"/>
              </a:spcBef>
              <a:buFont typeface="Wingdings" panose="05000000000000000000" pitchFamily="2" charset="2"/>
              <a:buChar char="§"/>
            </a:pPr>
            <a:r>
              <a:rPr lang="pt-PT" sz="1800" dirty="0">
                <a:solidFill>
                  <a:srgbClr val="000000"/>
                </a:solidFill>
              </a:rPr>
              <a:t>Redução de custo, decisões mais rápidas e melhores.</a:t>
            </a:r>
          </a:p>
          <a:p>
            <a:pPr marL="702900" indent="-342900" algn="l" rtl="0">
              <a:spcBef>
                <a:spcPts val="1200"/>
              </a:spcBef>
              <a:buFont typeface="Wingdings" panose="05000000000000000000" pitchFamily="2" charset="2"/>
              <a:buChar char="§"/>
            </a:pPr>
            <a:r>
              <a:rPr kumimoji="0" lang="pt-PT" sz="1800" i="0" u="none" cap="none" spc="0" normalizeH="0" baseline="0" dirty="0">
                <a:ln>
                  <a:noFill/>
                </a:ln>
                <a:solidFill>
                  <a:srgbClr val="000000"/>
                </a:solidFill>
                <a:effectLst/>
                <a:uFillTx/>
                <a:latin typeface="+mn-lt"/>
                <a:ea typeface="+mn-ea"/>
                <a:cs typeface="+mn-cs"/>
                <a:sym typeface="Helvetica Light"/>
              </a:rPr>
              <a:t>Inovação</a:t>
            </a:r>
          </a:p>
          <a:p>
            <a:pPr marL="360000" algn="l" rtl="0">
              <a:spcBef>
                <a:spcPts val="1200"/>
              </a:spcBef>
            </a:pPr>
            <a:endParaRPr lang="pt-PT" sz="1800" dirty="0">
              <a:solidFill>
                <a:srgbClr val="000000"/>
              </a:solidFill>
            </a:endParaRPr>
          </a:p>
          <a:p>
            <a:pPr marL="360000" algn="l" rtl="0">
              <a:spcBef>
                <a:spcPts val="1200"/>
              </a:spcBef>
            </a:pPr>
            <a:r>
              <a:rPr lang="en-US" sz="1800" b="1" dirty="0">
                <a:solidFill>
                  <a:srgbClr val="333333"/>
                </a:solidFill>
                <a:effectLst/>
                <a:highlight>
                  <a:srgbClr val="FCFCFC"/>
                </a:highlight>
                <a:latin typeface="+mj-lt"/>
              </a:rPr>
              <a:t>“Innovation Distinguishes Between A Leader And A Follower” Steve Jobs</a:t>
            </a:r>
          </a:p>
          <a:p>
            <a:pPr marL="702900" indent="-342900" algn="l" rtl="0">
              <a:spcBef>
                <a:spcPts val="1200"/>
              </a:spcBef>
              <a:buFont typeface="Wingdings" panose="05000000000000000000" pitchFamily="2" charset="2"/>
              <a:buChar char="§"/>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5" name="Rectangle 3">
            <a:extLst>
              <a:ext uri="{FF2B5EF4-FFF2-40B4-BE49-F238E27FC236}">
                <a16:creationId xmlns:a16="http://schemas.microsoft.com/office/drawing/2014/main" id="{417E0599-9093-3237-2144-81BCA777E769}"/>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244225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TextBox 1">
            <a:extLst>
              <a:ext uri="{FF2B5EF4-FFF2-40B4-BE49-F238E27FC236}">
                <a16:creationId xmlns:a16="http://schemas.microsoft.com/office/drawing/2014/main" id="{A41011C9-54CE-092C-69D4-7AC0CFE9615E}"/>
              </a:ext>
            </a:extLst>
          </p:cNvPr>
          <p:cNvSpPr txBox="1"/>
          <p:nvPr/>
        </p:nvSpPr>
        <p:spPr>
          <a:xfrm>
            <a:off x="226943" y="6074432"/>
            <a:ext cx="756774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https://www.astera.com/type/blog/data-warehouse-concepts/</a:t>
            </a:r>
          </a:p>
        </p:txBody>
      </p:sp>
      <p:pic>
        <p:nvPicPr>
          <p:cNvPr id="32770" name="Picture 2" descr="Kimball DW/BI Lifecycle Methodology - Kimball Group">
            <a:extLst>
              <a:ext uri="{FF2B5EF4-FFF2-40B4-BE49-F238E27FC236}">
                <a16:creationId xmlns:a16="http://schemas.microsoft.com/office/drawing/2014/main" id="{1AF5DD5E-EC55-1539-4068-2D07B032E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66" y="1970932"/>
            <a:ext cx="6858000" cy="35242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16;p16">
            <a:extLst>
              <a:ext uri="{FF2B5EF4-FFF2-40B4-BE49-F238E27FC236}">
                <a16:creationId xmlns:a16="http://schemas.microsoft.com/office/drawing/2014/main" id="{77CE2F0F-7372-9E6D-E1AC-C31EDF2FB894}"/>
              </a:ext>
            </a:extLst>
          </p:cNvPr>
          <p:cNvSpPr txBox="1">
            <a:spLocks noGrp="1"/>
          </p:cNvSpPr>
          <p:nvPr>
            <p:ph type="title"/>
          </p:nvPr>
        </p:nvSpPr>
        <p:spPr>
          <a:xfrm>
            <a:off x="185799" y="879839"/>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600" dirty="0"/>
              <a:t>Kimball Data Warehouse Lifecycle (90s)</a:t>
            </a:r>
            <a:endParaRPr lang="pt-PT" sz="3600" dirty="0"/>
          </a:p>
        </p:txBody>
      </p:sp>
    </p:spTree>
    <p:extLst>
      <p:ext uri="{BB962C8B-B14F-4D97-AF65-F5344CB8AC3E}">
        <p14:creationId xmlns:p14="http://schemas.microsoft.com/office/powerpoint/2010/main" val="182031521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pic>
        <p:nvPicPr>
          <p:cNvPr id="33794" name="Picture 2" descr="delta-lake-1-min">
            <a:extLst>
              <a:ext uri="{FF2B5EF4-FFF2-40B4-BE49-F238E27FC236}">
                <a16:creationId xmlns:a16="http://schemas.microsoft.com/office/drawing/2014/main" id="{105AEBB7-02C2-5FEC-651E-618818ACF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183" y="259497"/>
            <a:ext cx="5504906" cy="19626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9A3684-B72B-B50F-FC94-E7953B2CFB77}"/>
              </a:ext>
            </a:extLst>
          </p:cNvPr>
          <p:cNvSpPr txBox="1"/>
          <p:nvPr/>
        </p:nvSpPr>
        <p:spPr>
          <a:xfrm>
            <a:off x="1304423" y="2408636"/>
            <a:ext cx="6535153" cy="375487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buFont typeface="Arial" panose="020B0604020202020204" pitchFamily="34" charset="0"/>
              <a:buChar char="•"/>
            </a:pPr>
            <a:r>
              <a:rPr lang="pt-PT" sz="1400" b="1" i="0" dirty="0">
                <a:solidFill>
                  <a:srgbClr val="1B3139"/>
                </a:solidFill>
                <a:effectLst/>
              </a:rPr>
              <a:t>Atomicidade</a:t>
            </a:r>
            <a:r>
              <a:rPr lang="pt-PT" sz="1400" b="0" i="0" dirty="0">
                <a:solidFill>
                  <a:srgbClr val="1B3139"/>
                </a:solidFill>
                <a:effectLst/>
              </a:rPr>
              <a:t>: cada instrução de uma transação (leitura, gravação, atualização ou exclusão de dados) é tratada como uma única unidade. Ou as instruções são todas executadas ou nenhuma é executada. Essa propriedade evita perda ou corrupção de dados, como quando a fonte de dados de </a:t>
            </a:r>
            <a:r>
              <a:rPr lang="pt-PT" sz="1400" b="0" i="0" dirty="0" err="1">
                <a:solidFill>
                  <a:srgbClr val="1B3139"/>
                </a:solidFill>
                <a:effectLst/>
              </a:rPr>
              <a:t>streaming</a:t>
            </a:r>
            <a:r>
              <a:rPr lang="pt-PT" sz="1400" b="0" i="0" dirty="0">
                <a:solidFill>
                  <a:srgbClr val="1B3139"/>
                </a:solidFill>
                <a:effectLst/>
              </a:rPr>
              <a:t> falha no meio do fluxo.</a:t>
            </a:r>
          </a:p>
          <a:p>
            <a:pPr>
              <a:buFont typeface="Arial" panose="020B0604020202020204" pitchFamily="34" charset="0"/>
              <a:buChar char="•"/>
            </a:pPr>
            <a:endParaRPr lang="pt-PT" sz="1400" b="0" i="0" dirty="0">
              <a:solidFill>
                <a:srgbClr val="1B3139"/>
              </a:solidFill>
              <a:effectLst/>
            </a:endParaRPr>
          </a:p>
          <a:p>
            <a:pPr>
              <a:buFont typeface="Arial" panose="020B0604020202020204" pitchFamily="34" charset="0"/>
              <a:buChar char="•"/>
            </a:pPr>
            <a:r>
              <a:rPr lang="pt-PT" sz="1400" b="1" i="0" dirty="0">
                <a:solidFill>
                  <a:srgbClr val="1B3139"/>
                </a:solidFill>
                <a:effectLst/>
              </a:rPr>
              <a:t>Consistência</a:t>
            </a:r>
            <a:r>
              <a:rPr lang="pt-PT" sz="1400" b="0" i="0" dirty="0">
                <a:solidFill>
                  <a:srgbClr val="1B3139"/>
                </a:solidFill>
                <a:effectLst/>
              </a:rPr>
              <a:t>: garante que as transações apenas modifiquem as tabelas de maneiras predefinidas e previsíveis. A consistência transacional mantém as tabelas consistentes em caso de corrupção de dados ou erros, evitando resultados de execução não intencionais.</a:t>
            </a:r>
          </a:p>
          <a:p>
            <a:pPr>
              <a:buFont typeface="Arial" panose="020B0604020202020204" pitchFamily="34" charset="0"/>
              <a:buChar char="•"/>
            </a:pPr>
            <a:r>
              <a:rPr lang="pt-PT" sz="1400" b="1" i="0" dirty="0">
                <a:solidFill>
                  <a:srgbClr val="1B3139"/>
                </a:solidFill>
                <a:effectLst/>
              </a:rPr>
              <a:t>Isolamento</a:t>
            </a:r>
            <a:r>
              <a:rPr lang="pt-PT" sz="1400" b="0" i="0" dirty="0">
                <a:solidFill>
                  <a:srgbClr val="1B3139"/>
                </a:solidFill>
                <a:effectLst/>
              </a:rPr>
              <a:t>: vários usuários podem ler e gravar na mesma tabela ao mesmo tempo, mas as transações são isoladas para que as simultâneas não interfiram ou afetem umas às outras. Na verdade, cada solicitação é tratada como se estivesse ocorrendo de forma independente, mesmo que ocorram simultaneamente.</a:t>
            </a:r>
          </a:p>
          <a:p>
            <a:pPr>
              <a:buFont typeface="Arial" panose="020B0604020202020204" pitchFamily="34" charset="0"/>
              <a:buChar char="•"/>
            </a:pPr>
            <a:endParaRPr lang="pt-PT" sz="1400" b="0" i="0" dirty="0">
              <a:solidFill>
                <a:srgbClr val="1B3139"/>
              </a:solidFill>
              <a:effectLst/>
            </a:endParaRPr>
          </a:p>
          <a:p>
            <a:pPr>
              <a:buFont typeface="Arial" panose="020B0604020202020204" pitchFamily="34" charset="0"/>
              <a:buChar char="•"/>
            </a:pPr>
            <a:r>
              <a:rPr lang="pt-PT" sz="1400" b="1" i="0" dirty="0">
                <a:solidFill>
                  <a:srgbClr val="1B3139"/>
                </a:solidFill>
                <a:effectLst/>
              </a:rPr>
              <a:t>Durabilidade</a:t>
            </a:r>
            <a:r>
              <a:rPr lang="pt-PT" sz="1400" b="0" i="0" dirty="0">
                <a:solidFill>
                  <a:srgbClr val="1B3139"/>
                </a:solidFill>
                <a:effectLst/>
              </a:rPr>
              <a:t>: garante que as alterações de dados feitas por transações executadas com sucesso sejam preservadas, mesmo em caso de falha do sistema.</a:t>
            </a:r>
          </a:p>
        </p:txBody>
      </p:sp>
      <p:sp>
        <p:nvSpPr>
          <p:cNvPr id="9" name="TextBox 8">
            <a:extLst>
              <a:ext uri="{FF2B5EF4-FFF2-40B4-BE49-F238E27FC236}">
                <a16:creationId xmlns:a16="http://schemas.microsoft.com/office/drawing/2014/main" id="{F328BD25-9475-83B3-1C17-EBAE53B3E3A2}"/>
              </a:ext>
            </a:extLst>
          </p:cNvPr>
          <p:cNvSpPr txBox="1"/>
          <p:nvPr/>
        </p:nvSpPr>
        <p:spPr>
          <a:xfrm>
            <a:off x="253770" y="6120175"/>
            <a:ext cx="4572000"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lvl1pPr algn="l">
              <a:defRPr sz="1200"/>
            </a:lvl1pPr>
          </a:lstStyle>
          <a:p>
            <a:r>
              <a:rPr lang="pt-PT" dirty="0"/>
              <a:t>https://www.databricks.com/br/glossary/acid-transactions</a:t>
            </a:r>
          </a:p>
        </p:txBody>
      </p:sp>
    </p:spTree>
    <p:extLst>
      <p:ext uri="{BB962C8B-B14F-4D97-AF65-F5344CB8AC3E}">
        <p14:creationId xmlns:p14="http://schemas.microsoft.com/office/powerpoint/2010/main" val="280012922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pic>
        <p:nvPicPr>
          <p:cNvPr id="1026" name="Picture 2">
            <a:extLst>
              <a:ext uri="{FF2B5EF4-FFF2-40B4-BE49-F238E27FC236}">
                <a16:creationId xmlns:a16="http://schemas.microsoft.com/office/drawing/2014/main" id="{3488BB5E-3EF2-9771-F86A-074377078C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612" y="970668"/>
            <a:ext cx="2073994" cy="648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ople to Watch 2023 - Maxime Beauchemin - Datanami">
            <a:extLst>
              <a:ext uri="{FF2B5EF4-FFF2-40B4-BE49-F238E27FC236}">
                <a16:creationId xmlns:a16="http://schemas.microsoft.com/office/drawing/2014/main" id="{192FA5CD-6E58-58B3-5E5F-BECAC53EF3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593" y="2078145"/>
            <a:ext cx="1034143" cy="12926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ache Airflow - Wikipedia">
            <a:extLst>
              <a:ext uri="{FF2B5EF4-FFF2-40B4-BE49-F238E27FC236}">
                <a16:creationId xmlns:a16="http://schemas.microsoft.com/office/drawing/2014/main" id="{BE337879-7805-CA08-CD6C-FDB62C49A94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7343" y="993396"/>
            <a:ext cx="2423740" cy="9362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C67CFA-9E7C-A2CC-20FF-69245098C2B8}"/>
              </a:ext>
            </a:extLst>
          </p:cNvPr>
          <p:cNvSpPr txBox="1"/>
          <p:nvPr/>
        </p:nvSpPr>
        <p:spPr>
          <a:xfrm>
            <a:off x="454441" y="3540946"/>
            <a:ext cx="1635120"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b="1" dirty="0" err="1"/>
              <a:t>Maxime</a:t>
            </a:r>
            <a:r>
              <a:rPr lang="pt-PT" sz="1200" b="1" dirty="0"/>
              <a:t> </a:t>
            </a:r>
            <a:r>
              <a:rPr lang="pt-PT" sz="1200" b="1" dirty="0" err="1"/>
              <a:t>Beauchemin</a:t>
            </a:r>
            <a:endParaRPr lang="pt-PT" sz="1200" b="1" dirty="0"/>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B81D4EFB-D8F5-1D9A-3956-3029D3B7FBA1}"/>
              </a:ext>
            </a:extLst>
          </p:cNvPr>
          <p:cNvSpPr txBox="1"/>
          <p:nvPr/>
        </p:nvSpPr>
        <p:spPr>
          <a:xfrm>
            <a:off x="1852205" y="2216652"/>
            <a:ext cx="3001189" cy="1015663"/>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1200" b="0" i="0" u="none" strike="noStrike" cap="none" normalizeH="0" baseline="0" dirty="0">
                <a:ln>
                  <a:noFill/>
                </a:ln>
                <a:solidFill>
                  <a:srgbClr val="202124"/>
                </a:solidFill>
                <a:effectLst/>
                <a:latin typeface="Arial Unicode MS"/>
                <a:ea typeface="inherit"/>
              </a:rPr>
              <a:t>“O campo da engenharia de dados pode ser pensado como um superconjunto de business </a:t>
            </a:r>
            <a:r>
              <a:rPr kumimoji="0" lang="pt-PT" altLang="pt-PT" sz="1200" b="0" i="0" u="none" strike="noStrike" cap="none" normalizeH="0" baseline="0" dirty="0" err="1">
                <a:ln>
                  <a:noFill/>
                </a:ln>
                <a:solidFill>
                  <a:srgbClr val="202124"/>
                </a:solidFill>
                <a:effectLst/>
                <a:latin typeface="Arial Unicode MS"/>
                <a:ea typeface="inherit"/>
              </a:rPr>
              <a:t>intelligence</a:t>
            </a:r>
            <a:r>
              <a:rPr kumimoji="0" lang="pt-PT" altLang="pt-PT" sz="1200" b="0" i="0" u="none" strike="noStrike" cap="none" normalizeH="0" baseline="0" dirty="0">
                <a:ln>
                  <a:noFill/>
                </a:ln>
                <a:solidFill>
                  <a:srgbClr val="202124"/>
                </a:solidFill>
                <a:effectLst/>
                <a:latin typeface="Arial Unicode MS"/>
                <a:ea typeface="inherit"/>
              </a:rPr>
              <a:t> e data </a:t>
            </a:r>
            <a:r>
              <a:rPr kumimoji="0" lang="pt-PT" altLang="pt-PT" sz="1200" b="0" i="0" u="none" strike="noStrike" cap="none" normalizeH="0" baseline="0" dirty="0" err="1">
                <a:ln>
                  <a:noFill/>
                </a:ln>
                <a:solidFill>
                  <a:srgbClr val="202124"/>
                </a:solidFill>
                <a:effectLst/>
                <a:latin typeface="Arial Unicode MS"/>
                <a:ea typeface="inherit"/>
              </a:rPr>
              <a:t>warehousing</a:t>
            </a:r>
            <a:r>
              <a:rPr kumimoji="0" lang="pt-PT" altLang="pt-PT" sz="1200" b="0" i="0" u="none" strike="noStrike" cap="none" normalizeH="0" baseline="0" dirty="0">
                <a:ln>
                  <a:noFill/>
                </a:ln>
                <a:solidFill>
                  <a:srgbClr val="202124"/>
                </a:solidFill>
                <a:effectLst/>
                <a:latin typeface="Arial Unicode MS"/>
                <a:ea typeface="inherit"/>
              </a:rPr>
              <a:t> que traz mais elementos da engenharia de software”</a:t>
            </a:r>
            <a:endParaRPr kumimoji="0" lang="pt-PT" altLang="pt-PT" sz="105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91842BFD-F393-A110-3B72-78E11ABE393A}"/>
              </a:ext>
            </a:extLst>
          </p:cNvPr>
          <p:cNvSpPr txBox="1"/>
          <p:nvPr/>
        </p:nvSpPr>
        <p:spPr>
          <a:xfrm>
            <a:off x="231284" y="4542066"/>
            <a:ext cx="6418152" cy="132343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t-PT" sz="1600" dirty="0"/>
              <a:t>Apache </a:t>
            </a:r>
            <a:r>
              <a:rPr lang="pt-PT" sz="1600" dirty="0" err="1"/>
              <a:t>Airflow</a:t>
            </a:r>
            <a:r>
              <a:rPr lang="pt-PT" sz="1600" dirty="0"/>
              <a:t> é uma plataforma de fluxo de trabalho (</a:t>
            </a:r>
            <a:r>
              <a:rPr lang="pt-PT" sz="1600" dirty="0" err="1"/>
              <a:t>workflow</a:t>
            </a:r>
            <a:r>
              <a:rPr lang="pt-PT" sz="1600" dirty="0"/>
              <a:t>) de código aberto inicialmente desenvolvida pela </a:t>
            </a:r>
            <a:r>
              <a:rPr lang="pt-PT" sz="1600" dirty="0" err="1"/>
              <a:t>Airbnb</a:t>
            </a:r>
            <a:r>
              <a:rPr lang="pt-PT" sz="1600" dirty="0"/>
              <a:t> </a:t>
            </a:r>
            <a:r>
              <a:rPr lang="pt-PT" sz="1600" b="1" dirty="0"/>
              <a:t>em 2014 </a:t>
            </a:r>
            <a:r>
              <a:rPr lang="pt-PT" sz="1600" dirty="0"/>
              <a:t>como uma solução para gerenciar os fluxos de trabalho complexos de dados da empresa. Foi posteriormente doado à </a:t>
            </a:r>
            <a:r>
              <a:rPr lang="pt-PT" sz="1600" b="1" dirty="0"/>
              <a:t>Apache Software Foundation em 2016</a:t>
            </a:r>
            <a:r>
              <a:rPr lang="pt-PT" sz="1600" dirty="0"/>
              <a:t> e agora é um projeto de alto nível da Apache.</a:t>
            </a:r>
            <a:endParaRPr kumimoji="0" lang="pt-PT" altLang="pt-PT" sz="1600" b="0" i="0" u="none" strike="noStrike" cap="none" normalizeH="0" baseline="0" dirty="0">
              <a:ln>
                <a:noFill/>
              </a:ln>
              <a:solidFill>
                <a:schemeClr val="tx1"/>
              </a:solidFill>
              <a:effectLst/>
              <a:latin typeface="Arial" panose="020B0604020202020204" pitchFamily="34" charset="0"/>
            </a:endParaRPr>
          </a:p>
        </p:txBody>
      </p:sp>
      <p:pic>
        <p:nvPicPr>
          <p:cNvPr id="8" name="Picture 6" descr="The Apache Software Foundation - Wikipedia">
            <a:extLst>
              <a:ext uri="{FF2B5EF4-FFF2-40B4-BE49-F238E27FC236}">
                <a16:creationId xmlns:a16="http://schemas.microsoft.com/office/drawing/2014/main" id="{8470F8B5-B329-F8E6-63B6-181DD21024E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29690" y="4719754"/>
            <a:ext cx="2143987" cy="87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91180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6" name="Google Shape;116;p16">
            <a:extLst>
              <a:ext uri="{FF2B5EF4-FFF2-40B4-BE49-F238E27FC236}">
                <a16:creationId xmlns:a16="http://schemas.microsoft.com/office/drawing/2014/main" id="{C9D60618-6D81-D082-7A57-00158392EBE1}"/>
              </a:ext>
            </a:extLst>
          </p:cNvPr>
          <p:cNvSpPr txBox="1">
            <a:spLocks noGrp="1"/>
          </p:cNvSpPr>
          <p:nvPr>
            <p:ph type="title"/>
          </p:nvPr>
        </p:nvSpPr>
        <p:spPr>
          <a:xfrm>
            <a:off x="185799" y="879839"/>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600" dirty="0"/>
              <a:t>O que é </a:t>
            </a:r>
            <a:r>
              <a:rPr lang="en-US" sz="3600" dirty="0" err="1"/>
              <a:t>orquestração</a:t>
            </a:r>
            <a:r>
              <a:rPr lang="en-US" sz="3600" dirty="0"/>
              <a:t> de dados?</a:t>
            </a:r>
            <a:endParaRPr lang="pt-PT" sz="3600" dirty="0"/>
          </a:p>
        </p:txBody>
      </p:sp>
      <p:sp>
        <p:nvSpPr>
          <p:cNvPr id="7" name="TextBox 6">
            <a:extLst>
              <a:ext uri="{FF2B5EF4-FFF2-40B4-BE49-F238E27FC236}">
                <a16:creationId xmlns:a16="http://schemas.microsoft.com/office/drawing/2014/main" id="{6A53B37A-0392-74F2-167E-75669551D452}"/>
              </a:ext>
            </a:extLst>
          </p:cNvPr>
          <p:cNvSpPr txBox="1"/>
          <p:nvPr/>
        </p:nvSpPr>
        <p:spPr>
          <a:xfrm>
            <a:off x="253770" y="6120175"/>
            <a:ext cx="4572000"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lvl1pPr algn="l">
              <a:defRPr sz="1200"/>
            </a:lvl1pPr>
          </a:lstStyle>
          <a:p>
            <a:r>
              <a:rPr lang="pt-PT" dirty="0"/>
              <a:t>https://www.databricks.com/glossary/orchestration</a:t>
            </a:r>
          </a:p>
        </p:txBody>
      </p:sp>
      <p:sp>
        <p:nvSpPr>
          <p:cNvPr id="9" name="Rectangle 1">
            <a:extLst>
              <a:ext uri="{FF2B5EF4-FFF2-40B4-BE49-F238E27FC236}">
                <a16:creationId xmlns:a16="http://schemas.microsoft.com/office/drawing/2014/main" id="{4AD85E3C-4769-8925-C3E2-BF1C70DE3F5B}"/>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8E7F7E39-F883-0EB5-0960-F1925828F0F7}"/>
              </a:ext>
            </a:extLst>
          </p:cNvPr>
          <p:cNvSpPr txBox="1"/>
          <p:nvPr/>
        </p:nvSpPr>
        <p:spPr>
          <a:xfrm>
            <a:off x="984011" y="1687482"/>
            <a:ext cx="7175977" cy="204190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rtl="0" hangingPunct="0"/>
            <a:r>
              <a:rPr kumimoji="0" lang="pt-PT" altLang="pt-PT" sz="2000" i="0" u="none" strike="noStrike" cap="none" normalizeH="0" baseline="0" dirty="0">
                <a:ln>
                  <a:noFill/>
                </a:ln>
                <a:solidFill>
                  <a:srgbClr val="202124"/>
                </a:solidFill>
                <a:effectLst/>
                <a:ea typeface="inherit"/>
              </a:rPr>
              <a:t>Orquestração é a </a:t>
            </a:r>
            <a:r>
              <a:rPr kumimoji="0" lang="pt-PT" altLang="pt-PT" sz="2000" b="1" i="0" u="none" strike="noStrike" cap="none" normalizeH="0" baseline="0" dirty="0">
                <a:ln>
                  <a:noFill/>
                </a:ln>
                <a:solidFill>
                  <a:srgbClr val="202124"/>
                </a:solidFill>
                <a:effectLst/>
                <a:ea typeface="inherit"/>
              </a:rPr>
              <a:t>coordenação e gerenciamento</a:t>
            </a:r>
            <a:r>
              <a:rPr kumimoji="0" lang="pt-PT" altLang="pt-PT" sz="2000" i="0" u="none" strike="noStrike" cap="none" normalizeH="0" baseline="0" dirty="0">
                <a:ln>
                  <a:noFill/>
                </a:ln>
                <a:solidFill>
                  <a:srgbClr val="202124"/>
                </a:solidFill>
                <a:effectLst/>
                <a:ea typeface="inherit"/>
              </a:rPr>
              <a:t> de múltiplos sistemas de computador, aplicações e/ou serviços, agrupando múltiplas tarefas para executar um fluxo de trabalho ou processo maior. Esses processos podem consistir em diversas tarefas automatizadas e podem envolver diversos sistemas</a:t>
            </a:r>
            <a:r>
              <a:rPr kumimoji="0" lang="pt-PT" altLang="pt-PT" sz="2400" i="0" u="none" strike="noStrike" cap="none" normalizeH="0" baseline="0" dirty="0">
                <a:ln>
                  <a:noFill/>
                </a:ln>
                <a:solidFill>
                  <a:srgbClr val="202124"/>
                </a:solidFill>
                <a:effectLst/>
                <a:ea typeface="inherit"/>
              </a:rPr>
              <a:t>.</a:t>
            </a:r>
            <a:r>
              <a:rPr kumimoji="0" lang="pt-PT" altLang="pt-PT" sz="700" i="0" u="none" strike="noStrike" cap="none" normalizeH="0" baseline="0" dirty="0">
                <a:ln>
                  <a:noFill/>
                </a:ln>
                <a:solidFill>
                  <a:schemeClr val="tx1"/>
                </a:solidFill>
                <a:effectLst/>
              </a:rPr>
              <a:t> </a:t>
            </a:r>
            <a:endParaRPr kumimoji="0" lang="pt-PT" altLang="pt-PT" sz="2000" i="0" u="none" strike="noStrike" cap="none" normalizeH="0" baseline="0" dirty="0">
              <a:ln>
                <a:noFill/>
              </a:ln>
              <a:solidFill>
                <a:schemeClr val="tx1"/>
              </a:solidFill>
              <a:effectLst/>
            </a:endParaRPr>
          </a:p>
          <a:p>
            <a:pPr marL="0" marR="0" indent="0" algn="ctr" defTabSz="584200" rtl="0" fontAlgn="auto"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3075" name="Picture 3" descr="Orchestra GIFs - Find &amp; Share on GIPHY">
            <a:extLst>
              <a:ext uri="{FF2B5EF4-FFF2-40B4-BE49-F238E27FC236}">
                <a16:creationId xmlns:a16="http://schemas.microsoft.com/office/drawing/2014/main" id="{B0E48B5D-F4C8-9F5B-F6FC-539A0C792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008" y="3683740"/>
            <a:ext cx="3875524" cy="21799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Apache Airflow - Wikipedia">
            <a:extLst>
              <a:ext uri="{FF2B5EF4-FFF2-40B4-BE49-F238E27FC236}">
                <a16:creationId xmlns:a16="http://schemas.microsoft.com/office/drawing/2014/main" id="{8A1657F5-EC18-4366-5EE8-289C46AA82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944" y="5059864"/>
            <a:ext cx="1627788" cy="62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35228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object 4">
            <a:extLst>
              <a:ext uri="{FF2B5EF4-FFF2-40B4-BE49-F238E27FC236}">
                <a16:creationId xmlns:a16="http://schemas.microsoft.com/office/drawing/2014/main" id="{CDC6485D-96BA-1943-2FBF-CEF5FA84992F}"/>
              </a:ext>
            </a:extLst>
          </p:cNvPr>
          <p:cNvSpPr txBox="1"/>
          <p:nvPr/>
        </p:nvSpPr>
        <p:spPr>
          <a:xfrm>
            <a:off x="615593" y="911853"/>
            <a:ext cx="2278380" cy="566822"/>
          </a:xfrm>
          <a:prstGeom prst="rect">
            <a:avLst/>
          </a:prstGeom>
        </p:spPr>
        <p:txBody>
          <a:bodyPr vert="horz" wrap="square" lIns="0" tIns="12700" rIns="0" bIns="0" rtlCol="0">
            <a:spAutoFit/>
          </a:bodyPr>
          <a:lstStyle/>
          <a:p>
            <a:pPr marL="12700">
              <a:lnSpc>
                <a:spcPct val="100000"/>
              </a:lnSpc>
              <a:spcBef>
                <a:spcPts val="100"/>
              </a:spcBef>
            </a:pPr>
            <a:r>
              <a:rPr lang="pt-PT" sz="1800" dirty="0">
                <a:cs typeface="Century Gothic"/>
              </a:rPr>
              <a:t>Completo escrito em </a:t>
            </a:r>
            <a:r>
              <a:rPr lang="pt-PT" sz="1800" dirty="0" err="1">
                <a:cs typeface="Century Gothic"/>
              </a:rPr>
              <a:t>python</a:t>
            </a:r>
            <a:r>
              <a:rPr lang="pt-PT" sz="1800" dirty="0">
                <a:cs typeface="Century Gothic"/>
              </a:rPr>
              <a:t> </a:t>
            </a:r>
          </a:p>
        </p:txBody>
      </p:sp>
      <p:sp>
        <p:nvSpPr>
          <p:cNvPr id="4" name="object 5">
            <a:extLst>
              <a:ext uri="{FF2B5EF4-FFF2-40B4-BE49-F238E27FC236}">
                <a16:creationId xmlns:a16="http://schemas.microsoft.com/office/drawing/2014/main" id="{E01C92AB-AE97-184F-7D68-8F2CA5D9FE7A}"/>
              </a:ext>
            </a:extLst>
          </p:cNvPr>
          <p:cNvSpPr txBox="1"/>
          <p:nvPr/>
        </p:nvSpPr>
        <p:spPr>
          <a:xfrm>
            <a:off x="650427" y="1619654"/>
            <a:ext cx="7513955" cy="792076"/>
          </a:xfrm>
          <a:prstGeom prst="rect">
            <a:avLst/>
          </a:prstGeom>
        </p:spPr>
        <p:txBody>
          <a:bodyPr vert="horz" wrap="square" lIns="0" tIns="12700" rIns="0" bIns="0" rtlCol="0">
            <a:spAutoFit/>
          </a:bodyPr>
          <a:lstStyle/>
          <a:p>
            <a:pPr marL="12700" marR="5080" indent="62865">
              <a:lnSpc>
                <a:spcPct val="150100"/>
              </a:lnSpc>
              <a:spcBef>
                <a:spcPts val="100"/>
              </a:spcBef>
            </a:pPr>
            <a:r>
              <a:rPr lang="pt-PT" sz="1800" dirty="0">
                <a:cs typeface="Century Gothic"/>
              </a:rPr>
              <a:t>Componentes modulares, permitindo que sejam muito escaláveis. Gerador dinâmico de DAG/pipeline </a:t>
            </a:r>
          </a:p>
        </p:txBody>
      </p:sp>
      <p:sp>
        <p:nvSpPr>
          <p:cNvPr id="5" name="object 6">
            <a:extLst>
              <a:ext uri="{FF2B5EF4-FFF2-40B4-BE49-F238E27FC236}">
                <a16:creationId xmlns:a16="http://schemas.microsoft.com/office/drawing/2014/main" id="{7FA2AEFE-78FA-760D-A657-C5BA2688B494}"/>
              </a:ext>
            </a:extLst>
          </p:cNvPr>
          <p:cNvSpPr txBox="1"/>
          <p:nvPr/>
        </p:nvSpPr>
        <p:spPr>
          <a:xfrm>
            <a:off x="421894" y="2559593"/>
            <a:ext cx="7141845" cy="1635897"/>
          </a:xfrm>
          <a:prstGeom prst="rect">
            <a:avLst/>
          </a:prstGeom>
        </p:spPr>
        <p:txBody>
          <a:bodyPr vert="horz" wrap="square" lIns="0" tIns="12700" rIns="0" bIns="0" rtlCol="0">
            <a:spAutoFit/>
          </a:bodyPr>
          <a:lstStyle/>
          <a:p>
            <a:pPr marL="12700" marR="5080">
              <a:lnSpc>
                <a:spcPct val="150000"/>
              </a:lnSpc>
              <a:spcBef>
                <a:spcPts val="100"/>
              </a:spcBef>
            </a:pPr>
            <a:r>
              <a:rPr lang="pt-PT" sz="1800" spc="-5" dirty="0">
                <a:cs typeface="Century Gothic"/>
              </a:rPr>
              <a:t>Integrações robustas (operadores que permitem executar tarefas usando a arquitetura atual)</a:t>
            </a:r>
          </a:p>
          <a:p>
            <a:pPr marL="12700" marR="5080">
              <a:lnSpc>
                <a:spcPct val="150000"/>
              </a:lnSpc>
              <a:spcBef>
                <a:spcPts val="100"/>
              </a:spcBef>
            </a:pPr>
            <a:br>
              <a:rPr lang="pt-PT" sz="1800" spc="-5" dirty="0">
                <a:cs typeface="Century Gothic"/>
              </a:rPr>
            </a:br>
            <a:endParaRPr lang="pt-PT" sz="1800" spc="-5" dirty="0">
              <a:cs typeface="Century Gothic"/>
            </a:endParaRPr>
          </a:p>
        </p:txBody>
      </p:sp>
      <p:sp>
        <p:nvSpPr>
          <p:cNvPr id="8" name="object 9">
            <a:extLst>
              <a:ext uri="{FF2B5EF4-FFF2-40B4-BE49-F238E27FC236}">
                <a16:creationId xmlns:a16="http://schemas.microsoft.com/office/drawing/2014/main" id="{06D7E7DA-A6CF-F2F6-9FCD-1041F83A49A8}"/>
              </a:ext>
            </a:extLst>
          </p:cNvPr>
          <p:cNvSpPr txBox="1"/>
          <p:nvPr/>
        </p:nvSpPr>
        <p:spPr>
          <a:xfrm>
            <a:off x="395731" y="949452"/>
            <a:ext cx="16827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FFC000"/>
                </a:solidFill>
                <a:cs typeface="Century Gothic"/>
              </a:rPr>
              <a:t>1</a:t>
            </a:r>
            <a:endParaRPr sz="2000">
              <a:cs typeface="Century Gothic"/>
            </a:endParaRPr>
          </a:p>
        </p:txBody>
      </p:sp>
      <p:sp>
        <p:nvSpPr>
          <p:cNvPr id="9" name="object 10">
            <a:extLst>
              <a:ext uri="{FF2B5EF4-FFF2-40B4-BE49-F238E27FC236}">
                <a16:creationId xmlns:a16="http://schemas.microsoft.com/office/drawing/2014/main" id="{3812A215-7472-9825-699C-C6105980103D}"/>
              </a:ext>
            </a:extLst>
          </p:cNvPr>
          <p:cNvSpPr txBox="1"/>
          <p:nvPr/>
        </p:nvSpPr>
        <p:spPr>
          <a:xfrm>
            <a:off x="421894" y="1705863"/>
            <a:ext cx="167640" cy="330200"/>
          </a:xfrm>
          <a:prstGeom prst="rect">
            <a:avLst/>
          </a:prstGeom>
        </p:spPr>
        <p:txBody>
          <a:bodyPr vert="horz" wrap="square" lIns="0" tIns="12065" rIns="0" bIns="0" rtlCol="0">
            <a:spAutoFit/>
          </a:bodyPr>
          <a:lstStyle/>
          <a:p>
            <a:pPr marL="12700">
              <a:lnSpc>
                <a:spcPct val="100000"/>
              </a:lnSpc>
              <a:spcBef>
                <a:spcPts val="95"/>
              </a:spcBef>
            </a:pPr>
            <a:r>
              <a:rPr sz="2000" b="1" spc="-5" dirty="0">
                <a:solidFill>
                  <a:srgbClr val="FFC000"/>
                </a:solidFill>
                <a:cs typeface="Century Gothic"/>
              </a:rPr>
              <a:t>2</a:t>
            </a:r>
            <a:endParaRPr sz="2000">
              <a:cs typeface="Century Gothic"/>
            </a:endParaRPr>
          </a:p>
        </p:txBody>
      </p:sp>
      <p:sp>
        <p:nvSpPr>
          <p:cNvPr id="10" name="object 11">
            <a:extLst>
              <a:ext uri="{FF2B5EF4-FFF2-40B4-BE49-F238E27FC236}">
                <a16:creationId xmlns:a16="http://schemas.microsoft.com/office/drawing/2014/main" id="{9266A968-F6D0-65F0-C449-4A610147028C}"/>
              </a:ext>
            </a:extLst>
          </p:cNvPr>
          <p:cNvSpPr txBox="1"/>
          <p:nvPr/>
        </p:nvSpPr>
        <p:spPr>
          <a:xfrm>
            <a:off x="395731" y="2674366"/>
            <a:ext cx="167640" cy="330200"/>
          </a:xfrm>
          <a:prstGeom prst="rect">
            <a:avLst/>
          </a:prstGeom>
        </p:spPr>
        <p:txBody>
          <a:bodyPr vert="horz" wrap="square" lIns="0" tIns="12065" rIns="0" bIns="0" rtlCol="0">
            <a:spAutoFit/>
          </a:bodyPr>
          <a:lstStyle/>
          <a:p>
            <a:pPr marL="12700">
              <a:lnSpc>
                <a:spcPct val="100000"/>
              </a:lnSpc>
              <a:spcBef>
                <a:spcPts val="95"/>
              </a:spcBef>
            </a:pPr>
            <a:r>
              <a:rPr sz="2000" b="1" spc="-5" dirty="0">
                <a:solidFill>
                  <a:srgbClr val="FFC000"/>
                </a:solidFill>
                <a:cs typeface="Century Gothic"/>
              </a:rPr>
              <a:t>3</a:t>
            </a:r>
            <a:endParaRPr sz="2000">
              <a:cs typeface="Century Gothic"/>
            </a:endParaRPr>
          </a:p>
        </p:txBody>
      </p:sp>
      <p:sp>
        <p:nvSpPr>
          <p:cNvPr id="11" name="object 12">
            <a:extLst>
              <a:ext uri="{FF2B5EF4-FFF2-40B4-BE49-F238E27FC236}">
                <a16:creationId xmlns:a16="http://schemas.microsoft.com/office/drawing/2014/main" id="{5F52591E-A1B6-1684-EAC9-8589F79EB9BF}"/>
              </a:ext>
            </a:extLst>
          </p:cNvPr>
          <p:cNvSpPr txBox="1"/>
          <p:nvPr/>
        </p:nvSpPr>
        <p:spPr>
          <a:xfrm>
            <a:off x="395731" y="3570985"/>
            <a:ext cx="168275"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FFC000"/>
                </a:solidFill>
                <a:cs typeface="Century Gothic"/>
              </a:rPr>
              <a:t>4</a:t>
            </a:r>
            <a:endParaRPr sz="2000">
              <a:cs typeface="Century Gothic"/>
            </a:endParaRPr>
          </a:p>
        </p:txBody>
      </p:sp>
      <p:sp>
        <p:nvSpPr>
          <p:cNvPr id="12" name="object 13">
            <a:extLst>
              <a:ext uri="{FF2B5EF4-FFF2-40B4-BE49-F238E27FC236}">
                <a16:creationId xmlns:a16="http://schemas.microsoft.com/office/drawing/2014/main" id="{E4AF45D3-28FA-C58D-F357-0C5A650FE1F8}"/>
              </a:ext>
            </a:extLst>
          </p:cNvPr>
          <p:cNvSpPr txBox="1"/>
          <p:nvPr/>
        </p:nvSpPr>
        <p:spPr>
          <a:xfrm>
            <a:off x="421894" y="4631435"/>
            <a:ext cx="167640" cy="330200"/>
          </a:xfrm>
          <a:prstGeom prst="rect">
            <a:avLst/>
          </a:prstGeom>
        </p:spPr>
        <p:txBody>
          <a:bodyPr vert="horz" wrap="square" lIns="0" tIns="12065" rIns="0" bIns="0" rtlCol="0">
            <a:spAutoFit/>
          </a:bodyPr>
          <a:lstStyle/>
          <a:p>
            <a:pPr marL="12700">
              <a:lnSpc>
                <a:spcPct val="100000"/>
              </a:lnSpc>
              <a:spcBef>
                <a:spcPts val="95"/>
              </a:spcBef>
            </a:pPr>
            <a:r>
              <a:rPr sz="2000" b="1" spc="-5" dirty="0">
                <a:solidFill>
                  <a:srgbClr val="FFC000"/>
                </a:solidFill>
                <a:cs typeface="Century Gothic"/>
              </a:rPr>
              <a:t>5</a:t>
            </a:r>
            <a:endParaRPr sz="2000">
              <a:cs typeface="Century Gothic"/>
            </a:endParaRPr>
          </a:p>
        </p:txBody>
      </p:sp>
      <p:sp>
        <p:nvSpPr>
          <p:cNvPr id="13" name="object 14">
            <a:extLst>
              <a:ext uri="{FF2B5EF4-FFF2-40B4-BE49-F238E27FC236}">
                <a16:creationId xmlns:a16="http://schemas.microsoft.com/office/drawing/2014/main" id="{BE94341E-6D11-15AB-36F8-702380FA6352}"/>
              </a:ext>
            </a:extLst>
          </p:cNvPr>
          <p:cNvSpPr txBox="1"/>
          <p:nvPr/>
        </p:nvSpPr>
        <p:spPr>
          <a:xfrm>
            <a:off x="421894" y="5446776"/>
            <a:ext cx="167640" cy="330200"/>
          </a:xfrm>
          <a:prstGeom prst="rect">
            <a:avLst/>
          </a:prstGeom>
        </p:spPr>
        <p:txBody>
          <a:bodyPr vert="horz" wrap="square" lIns="0" tIns="12065" rIns="0" bIns="0" rtlCol="0">
            <a:spAutoFit/>
          </a:bodyPr>
          <a:lstStyle/>
          <a:p>
            <a:pPr marL="12700">
              <a:lnSpc>
                <a:spcPct val="100000"/>
              </a:lnSpc>
              <a:spcBef>
                <a:spcPts val="95"/>
              </a:spcBef>
            </a:pPr>
            <a:r>
              <a:rPr sz="2000" b="1" spc="-5" dirty="0">
                <a:solidFill>
                  <a:srgbClr val="FFC000"/>
                </a:solidFill>
                <a:cs typeface="Century Gothic"/>
              </a:rPr>
              <a:t>6</a:t>
            </a:r>
            <a:endParaRPr sz="2000">
              <a:cs typeface="Century Gothic"/>
            </a:endParaRPr>
          </a:p>
        </p:txBody>
      </p:sp>
      <p:sp>
        <p:nvSpPr>
          <p:cNvPr id="14" name="Rectangle 1">
            <a:extLst>
              <a:ext uri="{FF2B5EF4-FFF2-40B4-BE49-F238E27FC236}">
                <a16:creationId xmlns:a16="http://schemas.microsoft.com/office/drawing/2014/main" id="{980C6581-416A-CAE7-4599-529B0CBDA338}"/>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559ACCCD-7AFF-7645-8A4A-D9A41E14A30D}"/>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7" name="Rectangle 4">
            <a:extLst>
              <a:ext uri="{FF2B5EF4-FFF2-40B4-BE49-F238E27FC236}">
                <a16:creationId xmlns:a16="http://schemas.microsoft.com/office/drawing/2014/main" id="{26A2A4E6-A0FD-4062-4589-5CF7BF1B6DE1}"/>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object 6">
            <a:extLst>
              <a:ext uri="{FF2B5EF4-FFF2-40B4-BE49-F238E27FC236}">
                <a16:creationId xmlns:a16="http://schemas.microsoft.com/office/drawing/2014/main" id="{CA640407-FF31-2C9F-FE0D-FF89E3C1CAA7}"/>
              </a:ext>
            </a:extLst>
          </p:cNvPr>
          <p:cNvSpPr txBox="1"/>
          <p:nvPr/>
        </p:nvSpPr>
        <p:spPr>
          <a:xfrm>
            <a:off x="730166" y="3408995"/>
            <a:ext cx="7141845" cy="792076"/>
          </a:xfrm>
          <a:prstGeom prst="rect">
            <a:avLst/>
          </a:prstGeom>
        </p:spPr>
        <p:txBody>
          <a:bodyPr vert="horz" wrap="square" lIns="0" tIns="12700" rIns="0" bIns="0" rtlCol="0">
            <a:spAutoFit/>
          </a:bodyPr>
          <a:lstStyle/>
          <a:p>
            <a:pPr marL="12700" marR="5080">
              <a:lnSpc>
                <a:spcPct val="150000"/>
              </a:lnSpc>
              <a:spcBef>
                <a:spcPts val="100"/>
              </a:spcBef>
            </a:pPr>
            <a:r>
              <a:rPr lang="pt-PT" sz="1800" spc="-5" dirty="0">
                <a:cs typeface="Century Gothic"/>
              </a:rPr>
              <a:t>Escopo não limitado Não apenas para orquestração de dados. Depende da sua imaginação e das limitações do aplicativo </a:t>
            </a:r>
          </a:p>
        </p:txBody>
      </p:sp>
      <p:sp>
        <p:nvSpPr>
          <p:cNvPr id="19" name="Rectangle 5">
            <a:extLst>
              <a:ext uri="{FF2B5EF4-FFF2-40B4-BE49-F238E27FC236}">
                <a16:creationId xmlns:a16="http://schemas.microsoft.com/office/drawing/2014/main" id="{496FBC44-1073-5F8E-A467-668521CAA50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0" name="object 7">
            <a:extLst>
              <a:ext uri="{FF2B5EF4-FFF2-40B4-BE49-F238E27FC236}">
                <a16:creationId xmlns:a16="http://schemas.microsoft.com/office/drawing/2014/main" id="{D3647D89-4E15-FB27-AEB4-5FAFD199EF8D}"/>
              </a:ext>
            </a:extLst>
          </p:cNvPr>
          <p:cNvSpPr txBox="1"/>
          <p:nvPr/>
        </p:nvSpPr>
        <p:spPr>
          <a:xfrm>
            <a:off x="414570" y="4207421"/>
            <a:ext cx="7312025" cy="1010533"/>
          </a:xfrm>
          <a:prstGeom prst="rect">
            <a:avLst/>
          </a:prstGeom>
        </p:spPr>
        <p:txBody>
          <a:bodyPr vert="horz" wrap="square" lIns="0" tIns="12700" rIns="0" bIns="0" rtlCol="0">
            <a:spAutoFit/>
          </a:bodyPr>
          <a:lstStyle/>
          <a:p>
            <a:pPr marL="12700">
              <a:lnSpc>
                <a:spcPct val="100000"/>
              </a:lnSpc>
              <a:spcBef>
                <a:spcPts val="1265"/>
              </a:spcBef>
            </a:pPr>
            <a:endParaRPr lang="pt-PT" sz="1800" spc="-5" dirty="0">
              <a:cs typeface="Century Gothic"/>
            </a:endParaRPr>
          </a:p>
          <a:p>
            <a:pPr marL="12700">
              <a:lnSpc>
                <a:spcPct val="100000"/>
              </a:lnSpc>
              <a:spcBef>
                <a:spcPts val="1265"/>
              </a:spcBef>
            </a:pPr>
            <a:r>
              <a:rPr lang="pt-PT" sz="1800" spc="-5" dirty="0">
                <a:cs typeface="Century Gothic"/>
              </a:rPr>
              <a:t>O monitoramento do Pipeline é fácil graças à UI. Visão holística dos processos</a:t>
            </a:r>
            <a:endParaRPr lang="en-US" sz="1800" dirty="0">
              <a:cs typeface="Century Gothic"/>
            </a:endParaRPr>
          </a:p>
        </p:txBody>
      </p:sp>
      <p:sp>
        <p:nvSpPr>
          <p:cNvPr id="21" name="object 7">
            <a:extLst>
              <a:ext uri="{FF2B5EF4-FFF2-40B4-BE49-F238E27FC236}">
                <a16:creationId xmlns:a16="http://schemas.microsoft.com/office/drawing/2014/main" id="{80922238-E00B-CA8D-2BE1-AB2D4716876C}"/>
              </a:ext>
            </a:extLst>
          </p:cNvPr>
          <p:cNvSpPr txBox="1"/>
          <p:nvPr/>
        </p:nvSpPr>
        <p:spPr>
          <a:xfrm>
            <a:off x="70248" y="4991031"/>
            <a:ext cx="7312025" cy="733534"/>
          </a:xfrm>
          <a:prstGeom prst="rect">
            <a:avLst/>
          </a:prstGeom>
        </p:spPr>
        <p:txBody>
          <a:bodyPr vert="horz" wrap="square" lIns="0" tIns="12700" rIns="0" bIns="0" rtlCol="0">
            <a:spAutoFit/>
          </a:bodyPr>
          <a:lstStyle/>
          <a:p>
            <a:pPr marL="12700">
              <a:lnSpc>
                <a:spcPct val="100000"/>
              </a:lnSpc>
              <a:spcBef>
                <a:spcPts val="1265"/>
              </a:spcBef>
            </a:pPr>
            <a:endParaRPr lang="pt-PT" sz="1800" spc="-5" dirty="0">
              <a:cs typeface="Century Gothic"/>
            </a:endParaRPr>
          </a:p>
          <a:p>
            <a:pPr marL="12700">
              <a:lnSpc>
                <a:spcPct val="100000"/>
              </a:lnSpc>
              <a:spcBef>
                <a:spcPts val="1265"/>
              </a:spcBef>
            </a:pPr>
            <a:r>
              <a:rPr lang="pt-PT" sz="1800" spc="-5" dirty="0">
                <a:cs typeface="Century Gothic"/>
              </a:rPr>
              <a:t>Código aberto com uma comunidade forte. Pertence à ASF*</a:t>
            </a:r>
            <a:endParaRPr lang="en-US" sz="1800" dirty="0">
              <a:cs typeface="Century Gothic"/>
            </a:endParaRPr>
          </a:p>
        </p:txBody>
      </p:sp>
      <p:pic>
        <p:nvPicPr>
          <p:cNvPr id="6" name="Picture 6" descr="Apache Airflow - Wikipedia">
            <a:extLst>
              <a:ext uri="{FF2B5EF4-FFF2-40B4-BE49-F238E27FC236}">
                <a16:creationId xmlns:a16="http://schemas.microsoft.com/office/drawing/2014/main" id="{60BC982C-9A14-26CB-0540-ECC194F27A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1535" y="783139"/>
            <a:ext cx="1762204" cy="68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003891"/>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object 4">
            <a:extLst>
              <a:ext uri="{FF2B5EF4-FFF2-40B4-BE49-F238E27FC236}">
                <a16:creationId xmlns:a16="http://schemas.microsoft.com/office/drawing/2014/main" id="{C215AF0B-073D-C25B-74F7-E08F8F637BAD}"/>
              </a:ext>
            </a:extLst>
          </p:cNvPr>
          <p:cNvSpPr txBox="1"/>
          <p:nvPr/>
        </p:nvSpPr>
        <p:spPr>
          <a:xfrm>
            <a:off x="2182076" y="2159869"/>
            <a:ext cx="1384935" cy="1622432"/>
          </a:xfrm>
          <a:prstGeom prst="rect">
            <a:avLst/>
          </a:prstGeom>
        </p:spPr>
        <p:txBody>
          <a:bodyPr vert="horz" wrap="square" lIns="0" tIns="12065" rIns="0" bIns="0" rtlCol="0">
            <a:spAutoFit/>
          </a:bodyPr>
          <a:lstStyle/>
          <a:p>
            <a:pPr marL="12700" marR="5080">
              <a:lnSpc>
                <a:spcPct val="150000"/>
              </a:lnSpc>
              <a:spcBef>
                <a:spcPts val="95"/>
              </a:spcBef>
            </a:pPr>
            <a:r>
              <a:rPr lang="pt-PT" sz="1800" dirty="0">
                <a:cs typeface="Century Gothic"/>
              </a:rPr>
              <a:t>Sem estruturas complexas: consecutivas </a:t>
            </a:r>
          </a:p>
        </p:txBody>
      </p:sp>
      <p:sp>
        <p:nvSpPr>
          <p:cNvPr id="4" name="object 5">
            <a:extLst>
              <a:ext uri="{FF2B5EF4-FFF2-40B4-BE49-F238E27FC236}">
                <a16:creationId xmlns:a16="http://schemas.microsoft.com/office/drawing/2014/main" id="{AB61D73B-3C3F-527F-A398-AB4FBF21884D}"/>
              </a:ext>
            </a:extLst>
          </p:cNvPr>
          <p:cNvSpPr txBox="1"/>
          <p:nvPr/>
        </p:nvSpPr>
        <p:spPr>
          <a:xfrm>
            <a:off x="2188808" y="4484799"/>
            <a:ext cx="1873250" cy="579646"/>
          </a:xfrm>
          <a:prstGeom prst="rect">
            <a:avLst/>
          </a:prstGeom>
        </p:spPr>
        <p:txBody>
          <a:bodyPr vert="horz" wrap="square" lIns="0" tIns="12700" rIns="0" bIns="0" rtlCol="0">
            <a:spAutoFit/>
          </a:bodyPr>
          <a:lstStyle/>
          <a:p>
            <a:pPr marL="12700">
              <a:lnSpc>
                <a:spcPct val="100000"/>
              </a:lnSpc>
              <a:spcBef>
                <a:spcPts val="100"/>
              </a:spcBef>
            </a:pPr>
            <a:r>
              <a:rPr lang="pt-PT" sz="1800" dirty="0">
                <a:cs typeface="Century Gothic"/>
              </a:rPr>
              <a:t>Sem dependência</a:t>
            </a:r>
          </a:p>
          <a:p>
            <a:pPr marL="12700">
              <a:lnSpc>
                <a:spcPct val="100000"/>
              </a:lnSpc>
              <a:spcBef>
                <a:spcPts val="100"/>
              </a:spcBef>
            </a:pPr>
            <a:r>
              <a:rPr lang="pt-PT" sz="1800" dirty="0">
                <a:cs typeface="Century Gothic"/>
              </a:rPr>
              <a:t>resolução</a:t>
            </a:r>
          </a:p>
        </p:txBody>
      </p:sp>
      <p:sp>
        <p:nvSpPr>
          <p:cNvPr id="6" name="object 7">
            <a:extLst>
              <a:ext uri="{FF2B5EF4-FFF2-40B4-BE49-F238E27FC236}">
                <a16:creationId xmlns:a16="http://schemas.microsoft.com/office/drawing/2014/main" id="{BE82A30E-DD06-B4A2-A848-11495FE1181C}"/>
              </a:ext>
            </a:extLst>
          </p:cNvPr>
          <p:cNvSpPr txBox="1"/>
          <p:nvPr/>
        </p:nvSpPr>
        <p:spPr>
          <a:xfrm>
            <a:off x="7035508" y="2071968"/>
            <a:ext cx="1791335" cy="1207575"/>
          </a:xfrm>
          <a:prstGeom prst="rect">
            <a:avLst/>
          </a:prstGeom>
        </p:spPr>
        <p:txBody>
          <a:bodyPr vert="horz" wrap="square" lIns="0" tIns="12700" rIns="0" bIns="0" rtlCol="0">
            <a:spAutoFit/>
          </a:bodyPr>
          <a:lstStyle/>
          <a:p>
            <a:pPr marL="12700" marR="5080" indent="62865">
              <a:lnSpc>
                <a:spcPct val="150000"/>
              </a:lnSpc>
              <a:spcBef>
                <a:spcPts val="100"/>
              </a:spcBef>
            </a:pPr>
            <a:r>
              <a:rPr lang="pt-PT" sz="1800" dirty="0">
                <a:cs typeface="Century Gothic"/>
              </a:rPr>
              <a:t>Base de gatilho em evento ou horário </a:t>
            </a:r>
          </a:p>
        </p:txBody>
      </p:sp>
      <p:sp>
        <p:nvSpPr>
          <p:cNvPr id="7" name="object 8">
            <a:extLst>
              <a:ext uri="{FF2B5EF4-FFF2-40B4-BE49-F238E27FC236}">
                <a16:creationId xmlns:a16="http://schemas.microsoft.com/office/drawing/2014/main" id="{C92EA47E-54B6-F513-C96C-856CDE16D160}"/>
              </a:ext>
            </a:extLst>
          </p:cNvPr>
          <p:cNvSpPr txBox="1"/>
          <p:nvPr/>
        </p:nvSpPr>
        <p:spPr>
          <a:xfrm>
            <a:off x="6941401" y="3130537"/>
            <a:ext cx="2318385" cy="1635897"/>
          </a:xfrm>
          <a:prstGeom prst="rect">
            <a:avLst/>
          </a:prstGeom>
        </p:spPr>
        <p:txBody>
          <a:bodyPr vert="horz" wrap="square" lIns="0" tIns="12700" rIns="0" bIns="0" rtlCol="0">
            <a:spAutoFit/>
          </a:bodyPr>
          <a:lstStyle/>
          <a:p>
            <a:pPr marL="12700" marR="5080" indent="62865">
              <a:lnSpc>
                <a:spcPct val="150000"/>
              </a:lnSpc>
              <a:spcBef>
                <a:spcPts val="100"/>
              </a:spcBef>
            </a:pPr>
            <a:endParaRPr lang="pt-PT" sz="1800" spc="-5" dirty="0">
              <a:cs typeface="Century Gothic"/>
            </a:endParaRPr>
          </a:p>
          <a:p>
            <a:pPr marL="12700" marR="5080" indent="62865">
              <a:lnSpc>
                <a:spcPct val="150000"/>
              </a:lnSpc>
              <a:spcBef>
                <a:spcPts val="100"/>
              </a:spcBef>
            </a:pPr>
            <a:r>
              <a:rPr lang="pt-PT" sz="1800" spc="-5" dirty="0">
                <a:cs typeface="Century Gothic"/>
              </a:rPr>
              <a:t>Resolva gráficos de dependência complexos</a:t>
            </a:r>
            <a:endParaRPr lang="pt-PT" sz="1800" dirty="0">
              <a:cs typeface="Century Gothic"/>
            </a:endParaRPr>
          </a:p>
        </p:txBody>
      </p:sp>
      <p:sp>
        <p:nvSpPr>
          <p:cNvPr id="8" name="object 9">
            <a:extLst>
              <a:ext uri="{FF2B5EF4-FFF2-40B4-BE49-F238E27FC236}">
                <a16:creationId xmlns:a16="http://schemas.microsoft.com/office/drawing/2014/main" id="{C027B5F2-8128-7316-8B48-5501FD708E29}"/>
              </a:ext>
            </a:extLst>
          </p:cNvPr>
          <p:cNvSpPr txBox="1"/>
          <p:nvPr/>
        </p:nvSpPr>
        <p:spPr>
          <a:xfrm>
            <a:off x="7100134" y="4636942"/>
            <a:ext cx="1779270" cy="1566454"/>
          </a:xfrm>
          <a:prstGeom prst="rect">
            <a:avLst/>
          </a:prstGeom>
        </p:spPr>
        <p:txBody>
          <a:bodyPr vert="horz" wrap="square" lIns="0" tIns="149225" rIns="0" bIns="0" rtlCol="0">
            <a:spAutoFit/>
          </a:bodyPr>
          <a:lstStyle/>
          <a:p>
            <a:pPr marL="75565">
              <a:lnSpc>
                <a:spcPct val="100000"/>
              </a:lnSpc>
              <a:spcBef>
                <a:spcPts val="1175"/>
              </a:spcBef>
            </a:pPr>
            <a:endParaRPr lang="pt-PT" sz="1800" dirty="0">
              <a:cs typeface="Century Gothic"/>
            </a:endParaRPr>
          </a:p>
          <a:p>
            <a:pPr marL="75565">
              <a:lnSpc>
                <a:spcPct val="100000"/>
              </a:lnSpc>
              <a:spcBef>
                <a:spcPts val="1175"/>
              </a:spcBef>
            </a:pPr>
            <a:r>
              <a:rPr lang="pt-PT" sz="1800" dirty="0">
                <a:cs typeface="Century Gothic"/>
              </a:rPr>
              <a:t>Mesclar e participar</a:t>
            </a:r>
          </a:p>
          <a:p>
            <a:pPr marL="75565">
              <a:lnSpc>
                <a:spcPct val="100000"/>
              </a:lnSpc>
              <a:spcBef>
                <a:spcPts val="1175"/>
              </a:spcBef>
            </a:pPr>
            <a:r>
              <a:rPr lang="pt-PT" sz="1800" dirty="0">
                <a:cs typeface="Century Gothic"/>
              </a:rPr>
              <a:t>nós</a:t>
            </a:r>
          </a:p>
        </p:txBody>
      </p:sp>
      <p:pic>
        <p:nvPicPr>
          <p:cNvPr id="9" name="object 10">
            <a:extLst>
              <a:ext uri="{FF2B5EF4-FFF2-40B4-BE49-F238E27FC236}">
                <a16:creationId xmlns:a16="http://schemas.microsoft.com/office/drawing/2014/main" id="{0257E231-0217-F5F8-6056-C6E32292BB56}"/>
              </a:ext>
            </a:extLst>
          </p:cNvPr>
          <p:cNvPicPr/>
          <p:nvPr/>
        </p:nvPicPr>
        <p:blipFill>
          <a:blip r:embed="rId3" cstate="print"/>
          <a:stretch>
            <a:fillRect/>
          </a:stretch>
        </p:blipFill>
        <p:spPr>
          <a:xfrm>
            <a:off x="1980274" y="4484799"/>
            <a:ext cx="62864" cy="62737"/>
          </a:xfrm>
          <a:prstGeom prst="rect">
            <a:avLst/>
          </a:prstGeom>
        </p:spPr>
      </p:pic>
      <p:pic>
        <p:nvPicPr>
          <p:cNvPr id="10" name="object 11">
            <a:extLst>
              <a:ext uri="{FF2B5EF4-FFF2-40B4-BE49-F238E27FC236}">
                <a16:creationId xmlns:a16="http://schemas.microsoft.com/office/drawing/2014/main" id="{8DBBFAF6-3BD8-F37A-6A49-540C6B93501B}"/>
              </a:ext>
            </a:extLst>
          </p:cNvPr>
          <p:cNvPicPr/>
          <p:nvPr/>
        </p:nvPicPr>
        <p:blipFill>
          <a:blip r:embed="rId4" cstate="print"/>
          <a:stretch>
            <a:fillRect/>
          </a:stretch>
        </p:blipFill>
        <p:spPr>
          <a:xfrm>
            <a:off x="2007959" y="2908348"/>
            <a:ext cx="62738" cy="62737"/>
          </a:xfrm>
          <a:prstGeom prst="rect">
            <a:avLst/>
          </a:prstGeom>
        </p:spPr>
      </p:pic>
      <p:pic>
        <p:nvPicPr>
          <p:cNvPr id="11" name="object 12">
            <a:extLst>
              <a:ext uri="{FF2B5EF4-FFF2-40B4-BE49-F238E27FC236}">
                <a16:creationId xmlns:a16="http://schemas.microsoft.com/office/drawing/2014/main" id="{79AA62C1-F2A3-8C64-9FD0-74EB7D52D83A}"/>
              </a:ext>
            </a:extLst>
          </p:cNvPr>
          <p:cNvPicPr/>
          <p:nvPr/>
        </p:nvPicPr>
        <p:blipFill>
          <a:blip r:embed="rId5" cstate="print"/>
          <a:stretch>
            <a:fillRect/>
          </a:stretch>
        </p:blipFill>
        <p:spPr>
          <a:xfrm>
            <a:off x="6838531" y="2555585"/>
            <a:ext cx="62865" cy="62864"/>
          </a:xfrm>
          <a:prstGeom prst="rect">
            <a:avLst/>
          </a:prstGeom>
        </p:spPr>
      </p:pic>
      <p:pic>
        <p:nvPicPr>
          <p:cNvPr id="12" name="object 13">
            <a:extLst>
              <a:ext uri="{FF2B5EF4-FFF2-40B4-BE49-F238E27FC236}">
                <a16:creationId xmlns:a16="http://schemas.microsoft.com/office/drawing/2014/main" id="{CFA48FB7-637B-DC81-3540-6D1C400EE456}"/>
              </a:ext>
            </a:extLst>
          </p:cNvPr>
          <p:cNvPicPr/>
          <p:nvPr/>
        </p:nvPicPr>
        <p:blipFill>
          <a:blip r:embed="rId6" cstate="print"/>
          <a:stretch>
            <a:fillRect/>
          </a:stretch>
        </p:blipFill>
        <p:spPr>
          <a:xfrm>
            <a:off x="6941401" y="5601383"/>
            <a:ext cx="62865" cy="62737"/>
          </a:xfrm>
          <a:prstGeom prst="rect">
            <a:avLst/>
          </a:prstGeom>
        </p:spPr>
      </p:pic>
      <p:pic>
        <p:nvPicPr>
          <p:cNvPr id="13" name="object 14">
            <a:extLst>
              <a:ext uri="{FF2B5EF4-FFF2-40B4-BE49-F238E27FC236}">
                <a16:creationId xmlns:a16="http://schemas.microsoft.com/office/drawing/2014/main" id="{95DDD8C3-1EED-AB06-CAB6-33138B29083F}"/>
              </a:ext>
            </a:extLst>
          </p:cNvPr>
          <p:cNvPicPr/>
          <p:nvPr/>
        </p:nvPicPr>
        <p:blipFill>
          <a:blip r:embed="rId7" cstate="print"/>
          <a:stretch>
            <a:fillRect/>
          </a:stretch>
        </p:blipFill>
        <p:spPr>
          <a:xfrm>
            <a:off x="6901396" y="3723326"/>
            <a:ext cx="62865" cy="62864"/>
          </a:xfrm>
          <a:prstGeom prst="rect">
            <a:avLst/>
          </a:prstGeom>
        </p:spPr>
      </p:pic>
      <p:pic>
        <p:nvPicPr>
          <p:cNvPr id="14" name="object 15">
            <a:extLst>
              <a:ext uri="{FF2B5EF4-FFF2-40B4-BE49-F238E27FC236}">
                <a16:creationId xmlns:a16="http://schemas.microsoft.com/office/drawing/2014/main" id="{966B83C1-AC26-A82B-13A8-15DFB0C9506A}"/>
              </a:ext>
            </a:extLst>
          </p:cNvPr>
          <p:cNvPicPr/>
          <p:nvPr/>
        </p:nvPicPr>
        <p:blipFill>
          <a:blip r:embed="rId8" cstate="print"/>
          <a:stretch>
            <a:fillRect/>
          </a:stretch>
        </p:blipFill>
        <p:spPr>
          <a:xfrm>
            <a:off x="4082060" y="1727685"/>
            <a:ext cx="2590799" cy="4451604"/>
          </a:xfrm>
          <a:prstGeom prst="rect">
            <a:avLst/>
          </a:prstGeom>
        </p:spPr>
      </p:pic>
      <p:sp>
        <p:nvSpPr>
          <p:cNvPr id="15" name="object 16">
            <a:extLst>
              <a:ext uri="{FF2B5EF4-FFF2-40B4-BE49-F238E27FC236}">
                <a16:creationId xmlns:a16="http://schemas.microsoft.com/office/drawing/2014/main" id="{C6C97CD1-BA67-B6FF-ED73-F4C1307044A8}"/>
              </a:ext>
            </a:extLst>
          </p:cNvPr>
          <p:cNvSpPr txBox="1"/>
          <p:nvPr/>
        </p:nvSpPr>
        <p:spPr>
          <a:xfrm>
            <a:off x="3567011" y="1227656"/>
            <a:ext cx="3374390" cy="299720"/>
          </a:xfrm>
          <a:prstGeom prst="rect">
            <a:avLst/>
          </a:prstGeom>
        </p:spPr>
        <p:txBody>
          <a:bodyPr vert="horz" wrap="square" lIns="0" tIns="12700" rIns="0" bIns="0" rtlCol="0">
            <a:spAutoFit/>
          </a:bodyPr>
          <a:lstStyle/>
          <a:p>
            <a:pPr marL="12700">
              <a:lnSpc>
                <a:spcPct val="100000"/>
              </a:lnSpc>
              <a:spcBef>
                <a:spcPts val="100"/>
              </a:spcBef>
            </a:pPr>
            <a:r>
              <a:rPr sz="1800" spc="-5" dirty="0">
                <a:cs typeface="Century Gothic"/>
              </a:rPr>
              <a:t>Directed</a:t>
            </a:r>
            <a:r>
              <a:rPr sz="1800" spc="-20" dirty="0">
                <a:cs typeface="Century Gothic"/>
              </a:rPr>
              <a:t> </a:t>
            </a:r>
            <a:r>
              <a:rPr sz="1800" spc="-5" dirty="0">
                <a:cs typeface="Century Gothic"/>
              </a:rPr>
              <a:t>acyclic</a:t>
            </a:r>
            <a:r>
              <a:rPr sz="1800" spc="-35" dirty="0">
                <a:cs typeface="Century Gothic"/>
              </a:rPr>
              <a:t> </a:t>
            </a:r>
            <a:r>
              <a:rPr sz="1800" dirty="0">
                <a:cs typeface="Century Gothic"/>
              </a:rPr>
              <a:t>graph</a:t>
            </a:r>
            <a:r>
              <a:rPr sz="1800" spc="-25" dirty="0">
                <a:cs typeface="Century Gothic"/>
              </a:rPr>
              <a:t> </a:t>
            </a:r>
            <a:r>
              <a:rPr sz="1800" spc="-5" dirty="0">
                <a:cs typeface="Century Gothic"/>
              </a:rPr>
              <a:t>(DAG)</a:t>
            </a:r>
            <a:endParaRPr sz="1800" dirty="0">
              <a:cs typeface="Century Gothic"/>
            </a:endParaRPr>
          </a:p>
        </p:txBody>
      </p:sp>
      <p:pic>
        <p:nvPicPr>
          <p:cNvPr id="16" name="object 17">
            <a:extLst>
              <a:ext uri="{FF2B5EF4-FFF2-40B4-BE49-F238E27FC236}">
                <a16:creationId xmlns:a16="http://schemas.microsoft.com/office/drawing/2014/main" id="{9C329F6F-8D10-1B25-DE54-64447CA18792}"/>
              </a:ext>
            </a:extLst>
          </p:cNvPr>
          <p:cNvPicPr/>
          <p:nvPr/>
        </p:nvPicPr>
        <p:blipFill>
          <a:blip r:embed="rId9" cstate="print"/>
          <a:stretch>
            <a:fillRect/>
          </a:stretch>
        </p:blipFill>
        <p:spPr>
          <a:xfrm>
            <a:off x="115595" y="1757850"/>
            <a:ext cx="1585721" cy="4343898"/>
          </a:xfrm>
          <a:prstGeom prst="rect">
            <a:avLst/>
          </a:prstGeom>
        </p:spPr>
      </p:pic>
      <p:sp>
        <p:nvSpPr>
          <p:cNvPr id="17" name="object 18">
            <a:extLst>
              <a:ext uri="{FF2B5EF4-FFF2-40B4-BE49-F238E27FC236}">
                <a16:creationId xmlns:a16="http://schemas.microsoft.com/office/drawing/2014/main" id="{E1DFD59F-8DE8-0151-0FCB-F89E07AF2D79}"/>
              </a:ext>
            </a:extLst>
          </p:cNvPr>
          <p:cNvSpPr txBox="1"/>
          <p:nvPr/>
        </p:nvSpPr>
        <p:spPr>
          <a:xfrm>
            <a:off x="381364" y="1257498"/>
            <a:ext cx="892175" cy="299720"/>
          </a:xfrm>
          <a:prstGeom prst="rect">
            <a:avLst/>
          </a:prstGeom>
        </p:spPr>
        <p:txBody>
          <a:bodyPr vert="horz" wrap="square" lIns="0" tIns="12700" rIns="0" bIns="0" rtlCol="0">
            <a:spAutoFit/>
          </a:bodyPr>
          <a:lstStyle/>
          <a:p>
            <a:pPr marL="12700">
              <a:lnSpc>
                <a:spcPct val="100000"/>
              </a:lnSpc>
              <a:spcBef>
                <a:spcPts val="100"/>
              </a:spcBef>
            </a:pPr>
            <a:r>
              <a:rPr sz="1800" dirty="0">
                <a:cs typeface="Century Gothic"/>
              </a:rPr>
              <a:t>Pi</a:t>
            </a:r>
            <a:r>
              <a:rPr sz="1800" spc="5" dirty="0">
                <a:cs typeface="Century Gothic"/>
              </a:rPr>
              <a:t>p</a:t>
            </a:r>
            <a:r>
              <a:rPr sz="1800" dirty="0">
                <a:cs typeface="Century Gothic"/>
              </a:rPr>
              <a:t>eline</a:t>
            </a: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5" name="Picture 6" descr="Apache Airflow - Wikipedia">
            <a:extLst>
              <a:ext uri="{FF2B5EF4-FFF2-40B4-BE49-F238E27FC236}">
                <a16:creationId xmlns:a16="http://schemas.microsoft.com/office/drawing/2014/main" id="{0463A8AA-EA1F-A079-8068-CBA736E268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13799" y="852843"/>
            <a:ext cx="1665605" cy="64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8557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4098" name="Picture 2">
            <a:extLst>
              <a:ext uri="{FF2B5EF4-FFF2-40B4-BE49-F238E27FC236}">
                <a16:creationId xmlns:a16="http://schemas.microsoft.com/office/drawing/2014/main" id="{6D9E1566-670B-609C-8335-7DD35CF81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013" y="802548"/>
            <a:ext cx="5256115" cy="18414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6C7FB2D-30E0-EF99-3A52-978C10917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807" y="3113757"/>
            <a:ext cx="6660969" cy="2839452"/>
          </a:xfrm>
          <a:prstGeom prst="rect">
            <a:avLst/>
          </a:prstGeom>
          <a:noFill/>
          <a:extLst>
            <a:ext uri="{909E8E84-426E-40DD-AFC4-6F175D3DCCD1}">
              <a14:hiddenFill xmlns:a14="http://schemas.microsoft.com/office/drawing/2010/main">
                <a:solidFill>
                  <a:srgbClr val="FFFFFF"/>
                </a:solidFill>
              </a14:hiddenFill>
            </a:ext>
          </a:extLst>
        </p:spPr>
      </p:pic>
      <p:sp>
        <p:nvSpPr>
          <p:cNvPr id="5" name="Arrow: Curved Up 4">
            <a:extLst>
              <a:ext uri="{FF2B5EF4-FFF2-40B4-BE49-F238E27FC236}">
                <a16:creationId xmlns:a16="http://schemas.microsoft.com/office/drawing/2014/main" id="{78F12A03-E25F-7F0E-F64C-FECAF8AC00A7}"/>
              </a:ext>
            </a:extLst>
          </p:cNvPr>
          <p:cNvSpPr/>
          <p:nvPr/>
        </p:nvSpPr>
        <p:spPr>
          <a:xfrm rot="5600964">
            <a:off x="115284" y="2600666"/>
            <a:ext cx="874247" cy="592179"/>
          </a:xfrm>
          <a:prstGeom prst="curvedUpArrow">
            <a:avLst/>
          </a:prstGeom>
          <a:noFill/>
          <a:ln w="3175" cap="flat">
            <a:solidFill>
              <a:schemeClr val="tx1"/>
            </a:solidFill>
            <a:miter lim="400000"/>
          </a:ln>
          <a:effectLst>
            <a:outerShdw blurRad="25400" dist="127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PT" sz="16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a:extLst>
              <a:ext uri="{FF2B5EF4-FFF2-40B4-BE49-F238E27FC236}">
                <a16:creationId xmlns:a16="http://schemas.microsoft.com/office/drawing/2014/main" id="{A389E5EA-9F38-CCED-B988-326161CC1A0A}"/>
              </a:ext>
            </a:extLst>
          </p:cNvPr>
          <p:cNvSpPr txBox="1"/>
          <p:nvPr/>
        </p:nvSpPr>
        <p:spPr>
          <a:xfrm>
            <a:off x="253770" y="6120177"/>
            <a:ext cx="8191208"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lvl1pPr algn="l">
              <a:defRPr sz="1200"/>
            </a:lvl1pPr>
          </a:lstStyle>
          <a:p>
            <a:r>
              <a:rPr lang="pt-PT" dirty="0">
                <a:hlinkClick r:id="rId5"/>
              </a:rPr>
              <a:t>https://medium.com/datamindedbe/cross-dag-dependencies-in-apache-airflow-a-comprehensive-guide-88cbc0bc68d0</a:t>
            </a:r>
            <a:endParaRPr lang="pt-PT" dirty="0"/>
          </a:p>
        </p:txBody>
      </p:sp>
      <p:pic>
        <p:nvPicPr>
          <p:cNvPr id="21" name="Picture 6" descr="Apache Airflow - Wikipedia">
            <a:extLst>
              <a:ext uri="{FF2B5EF4-FFF2-40B4-BE49-F238E27FC236}">
                <a16:creationId xmlns:a16="http://schemas.microsoft.com/office/drawing/2014/main" id="{5872DC3C-8356-0A56-8E3C-A090B78295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22881" y="925086"/>
            <a:ext cx="1658830" cy="64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10821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A389E5EA-9F38-CCED-B988-326161CC1A0A}"/>
              </a:ext>
            </a:extLst>
          </p:cNvPr>
          <p:cNvSpPr txBox="1"/>
          <p:nvPr/>
        </p:nvSpPr>
        <p:spPr>
          <a:xfrm>
            <a:off x="253770" y="6120177"/>
            <a:ext cx="8191208"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lvl1pPr algn="l">
              <a:defRPr sz="1200"/>
            </a:lvl1pPr>
          </a:lstStyle>
          <a:p>
            <a:r>
              <a:rPr lang="pt-PT" dirty="0">
                <a:hlinkClick r:id="rId3"/>
              </a:rPr>
              <a:t>https://medium.com/datamindedbe/cross-dag-dependencies-in-apache-airflow-a-comprehensive-guide-88cbc0bc68d0</a:t>
            </a:r>
            <a:endParaRPr lang="pt-PT" dirty="0"/>
          </a:p>
        </p:txBody>
      </p:sp>
      <p:sp>
        <p:nvSpPr>
          <p:cNvPr id="2" name="Google Shape;116;p16">
            <a:extLst>
              <a:ext uri="{FF2B5EF4-FFF2-40B4-BE49-F238E27FC236}">
                <a16:creationId xmlns:a16="http://schemas.microsoft.com/office/drawing/2014/main" id="{C6C753C7-1820-1216-C425-DE5D9C35EEA7}"/>
              </a:ext>
            </a:extLst>
          </p:cNvPr>
          <p:cNvSpPr txBox="1">
            <a:spLocks noGrp="1"/>
          </p:cNvSpPr>
          <p:nvPr>
            <p:ph type="title"/>
          </p:nvPr>
        </p:nvSpPr>
        <p:spPr>
          <a:xfrm>
            <a:off x="185799" y="879839"/>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600" dirty="0"/>
              <a:t>Por que airflow e </a:t>
            </a:r>
            <a:r>
              <a:rPr lang="en-US" sz="3600" dirty="0" err="1"/>
              <a:t>não</a:t>
            </a:r>
            <a:r>
              <a:rPr lang="en-US" sz="3600" dirty="0"/>
              <a:t> um script </a:t>
            </a:r>
            <a:r>
              <a:rPr lang="en-US" sz="3600" dirty="0" err="1"/>
              <a:t>em</a:t>
            </a:r>
            <a:r>
              <a:rPr lang="en-US" sz="3600" dirty="0"/>
              <a:t> python?</a:t>
            </a:r>
            <a:endParaRPr lang="pt-PT" sz="3600" dirty="0"/>
          </a:p>
        </p:txBody>
      </p:sp>
      <p:pic>
        <p:nvPicPr>
          <p:cNvPr id="6" name="Picture 5">
            <a:extLst>
              <a:ext uri="{FF2B5EF4-FFF2-40B4-BE49-F238E27FC236}">
                <a16:creationId xmlns:a16="http://schemas.microsoft.com/office/drawing/2014/main" id="{74CA9FA3-32A9-69CF-2B45-B7C583F28738}"/>
              </a:ext>
            </a:extLst>
          </p:cNvPr>
          <p:cNvPicPr>
            <a:picLocks noChangeAspect="1"/>
          </p:cNvPicPr>
          <p:nvPr/>
        </p:nvPicPr>
        <p:blipFill>
          <a:blip r:embed="rId4"/>
          <a:stretch>
            <a:fillRect/>
          </a:stretch>
        </p:blipFill>
        <p:spPr>
          <a:xfrm>
            <a:off x="1614032" y="1701488"/>
            <a:ext cx="5248321" cy="4108883"/>
          </a:xfrm>
          <a:prstGeom prst="rect">
            <a:avLst/>
          </a:prstGeom>
        </p:spPr>
      </p:pic>
      <p:pic>
        <p:nvPicPr>
          <p:cNvPr id="7" name="Picture 6" descr="Apache Airflow - Wikipedia">
            <a:extLst>
              <a:ext uri="{FF2B5EF4-FFF2-40B4-BE49-F238E27FC236}">
                <a16:creationId xmlns:a16="http://schemas.microsoft.com/office/drawing/2014/main" id="{17FD68D1-2605-0153-C0C6-78592F79D9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1937" y="4861471"/>
            <a:ext cx="1793251" cy="692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2037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C6C753C7-1820-1216-C425-DE5D9C35EEA7}"/>
              </a:ext>
            </a:extLst>
          </p:cNvPr>
          <p:cNvSpPr txBox="1">
            <a:spLocks noGrp="1"/>
          </p:cNvSpPr>
          <p:nvPr>
            <p:ph type="title"/>
          </p:nvPr>
        </p:nvSpPr>
        <p:spPr>
          <a:xfrm>
            <a:off x="-245112" y="846140"/>
            <a:ext cx="8690090" cy="51184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600" dirty="0" err="1"/>
              <a:t>Componentes</a:t>
            </a:r>
            <a:r>
              <a:rPr lang="en-US" sz="3600" dirty="0"/>
              <a:t> </a:t>
            </a:r>
            <a:endParaRPr lang="pt-PT" sz="3600" dirty="0"/>
          </a:p>
        </p:txBody>
      </p:sp>
      <p:pic>
        <p:nvPicPr>
          <p:cNvPr id="5122" name="Picture 2" descr="No alt text provided for this image">
            <a:extLst>
              <a:ext uri="{FF2B5EF4-FFF2-40B4-BE49-F238E27FC236}">
                <a16:creationId xmlns:a16="http://schemas.microsoft.com/office/drawing/2014/main" id="{BBBBAEE7-229F-AA26-576A-EB1E0D5809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536" y="1848241"/>
            <a:ext cx="5925676" cy="40646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EE0ED9-2FDF-B33F-D91C-A4B4CBB95322}"/>
              </a:ext>
            </a:extLst>
          </p:cNvPr>
          <p:cNvSpPr txBox="1"/>
          <p:nvPr/>
        </p:nvSpPr>
        <p:spPr>
          <a:xfrm>
            <a:off x="-245112" y="6107971"/>
            <a:ext cx="878952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https://www.linkedin.com/pulse/apache-airflow-dags-din%C3%A2micas-e-escal%C3%A1veis-jose-r-f-junior/</a:t>
            </a:r>
            <a:endParaRPr lang="pt-PT" sz="1200" dirty="0"/>
          </a:p>
        </p:txBody>
      </p:sp>
    </p:spTree>
    <p:extLst>
      <p:ext uri="{BB962C8B-B14F-4D97-AF65-F5344CB8AC3E}">
        <p14:creationId xmlns:p14="http://schemas.microsoft.com/office/powerpoint/2010/main" val="46817698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4EE0ED9-2FDF-B33F-D91C-A4B4CBB95322}"/>
              </a:ext>
            </a:extLst>
          </p:cNvPr>
          <p:cNvSpPr txBox="1"/>
          <p:nvPr/>
        </p:nvSpPr>
        <p:spPr>
          <a:xfrm>
            <a:off x="-245112" y="6107971"/>
            <a:ext cx="878952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https://www.linkedin.com/pulse/apache-airflow-dags-din%C3%A2micas-e-escal%C3%A1veis-jose-r-f-junior/</a:t>
            </a:r>
            <a:endParaRPr lang="pt-PT" sz="1200" dirty="0"/>
          </a:p>
        </p:txBody>
      </p:sp>
      <p:graphicFrame>
        <p:nvGraphicFramePr>
          <p:cNvPr id="7" name="Table 6">
            <a:extLst>
              <a:ext uri="{FF2B5EF4-FFF2-40B4-BE49-F238E27FC236}">
                <a16:creationId xmlns:a16="http://schemas.microsoft.com/office/drawing/2014/main" id="{E1A8CFCA-48A8-0EB1-70B8-8E03A3C23B97}"/>
              </a:ext>
            </a:extLst>
          </p:cNvPr>
          <p:cNvGraphicFramePr>
            <a:graphicFrameLocks noGrp="1"/>
          </p:cNvGraphicFramePr>
          <p:nvPr>
            <p:extLst>
              <p:ext uri="{D42A27DB-BD31-4B8C-83A1-F6EECF244321}">
                <p14:modId xmlns:p14="http://schemas.microsoft.com/office/powerpoint/2010/main" val="3170873147"/>
              </p:ext>
            </p:extLst>
          </p:nvPr>
        </p:nvGraphicFramePr>
        <p:xfrm>
          <a:off x="231284" y="969405"/>
          <a:ext cx="8607916" cy="4932177"/>
        </p:xfrm>
        <a:graphic>
          <a:graphicData uri="http://schemas.openxmlformats.org/drawingml/2006/table">
            <a:tbl>
              <a:tblPr>
                <a:tableStyleId>{5940675A-B579-460E-94D1-54222C63F5DA}</a:tableStyleId>
              </a:tblPr>
              <a:tblGrid>
                <a:gridCol w="2106259">
                  <a:extLst>
                    <a:ext uri="{9D8B030D-6E8A-4147-A177-3AD203B41FA5}">
                      <a16:colId xmlns:a16="http://schemas.microsoft.com/office/drawing/2014/main" val="294054077"/>
                    </a:ext>
                  </a:extLst>
                </a:gridCol>
                <a:gridCol w="2106259">
                  <a:extLst>
                    <a:ext uri="{9D8B030D-6E8A-4147-A177-3AD203B41FA5}">
                      <a16:colId xmlns:a16="http://schemas.microsoft.com/office/drawing/2014/main" val="1056695090"/>
                    </a:ext>
                  </a:extLst>
                </a:gridCol>
                <a:gridCol w="2106259">
                  <a:extLst>
                    <a:ext uri="{9D8B030D-6E8A-4147-A177-3AD203B41FA5}">
                      <a16:colId xmlns:a16="http://schemas.microsoft.com/office/drawing/2014/main" val="3847632884"/>
                    </a:ext>
                  </a:extLst>
                </a:gridCol>
                <a:gridCol w="2289139">
                  <a:extLst>
                    <a:ext uri="{9D8B030D-6E8A-4147-A177-3AD203B41FA5}">
                      <a16:colId xmlns:a16="http://schemas.microsoft.com/office/drawing/2014/main" val="2983217524"/>
                    </a:ext>
                  </a:extLst>
                </a:gridCol>
              </a:tblGrid>
              <a:tr h="124015">
                <a:tc>
                  <a:txBody>
                    <a:bodyPr/>
                    <a:lstStyle/>
                    <a:p>
                      <a:pPr algn="ctr" fontAlgn="ctr"/>
                      <a:r>
                        <a:rPr lang="pt-PT" sz="1050" u="none" strike="noStrike">
                          <a:effectLst/>
                        </a:rPr>
                        <a:t>Componente</a:t>
                      </a:r>
                      <a:endParaRPr lang="pt-PT" sz="1050" b="1"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Descrição</a:t>
                      </a:r>
                      <a:endParaRPr lang="pt-PT" sz="1050" b="1"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Função</a:t>
                      </a:r>
                      <a:endParaRPr lang="pt-PT" sz="1050" b="1"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Exemplo</a:t>
                      </a:r>
                      <a:endParaRPr lang="pt-PT" sz="1050" b="1" i="0" u="none" strike="noStrike">
                        <a:solidFill>
                          <a:srgbClr val="000000"/>
                        </a:solidFill>
                        <a:effectLst/>
                        <a:latin typeface="Aptos Narrow" panose="020B0004020202020204" pitchFamily="34" charset="0"/>
                      </a:endParaRPr>
                    </a:p>
                  </a:txBody>
                  <a:tcPr marL="1425" marR="1425" marT="1425" marB="0" anchor="ctr"/>
                </a:tc>
                <a:extLst>
                  <a:ext uri="{0D108BD9-81ED-4DB2-BD59-A6C34878D82A}">
                    <a16:rowId xmlns:a16="http://schemas.microsoft.com/office/drawing/2014/main" val="2749570312"/>
                  </a:ext>
                </a:extLst>
              </a:tr>
              <a:tr h="591445">
                <a:tc>
                  <a:txBody>
                    <a:bodyPr/>
                    <a:lstStyle/>
                    <a:p>
                      <a:pPr algn="ctr" fontAlgn="ctr"/>
                      <a:r>
                        <a:rPr lang="pt-PT" sz="1050" u="none" strike="noStrike">
                          <a:effectLst/>
                        </a:rPr>
                        <a:t>DAG (Directed Acyclic Graph)</a:t>
                      </a:r>
                      <a:endParaRPr lang="pt-PT" sz="1050" b="1"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Uma coleção de todas as tarefas que você quer executar, organizada em um gráfico que reflete suas dependências.</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Define a estrutura do pipeline e a ordem das tarefas.</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en-US" sz="1050" u="none" strike="noStrike">
                          <a:effectLst/>
                        </a:rPr>
                        <a:t>with DAG(dag_id='my_dag', ...) as dag: ...</a:t>
                      </a:r>
                      <a:endParaRPr lang="en-US" sz="1050" b="0" i="0" u="none" strike="noStrike">
                        <a:solidFill>
                          <a:srgbClr val="000000"/>
                        </a:solidFill>
                        <a:effectLst/>
                        <a:latin typeface="Arial Unicode MS"/>
                      </a:endParaRPr>
                    </a:p>
                  </a:txBody>
                  <a:tcPr marL="1425" marR="1425" marT="1425" marB="0" anchor="ctr"/>
                </a:tc>
                <a:extLst>
                  <a:ext uri="{0D108BD9-81ED-4DB2-BD59-A6C34878D82A}">
                    <a16:rowId xmlns:a16="http://schemas.microsoft.com/office/drawing/2014/main" val="1748595931"/>
                  </a:ext>
                </a:extLst>
              </a:tr>
              <a:tr h="591445">
                <a:tc>
                  <a:txBody>
                    <a:bodyPr/>
                    <a:lstStyle/>
                    <a:p>
                      <a:pPr algn="ctr" fontAlgn="ctr"/>
                      <a:r>
                        <a:rPr lang="pt-PT" sz="1050" u="none" strike="noStrike">
                          <a:effectLst/>
                        </a:rPr>
                        <a:t>Tasks</a:t>
                      </a:r>
                      <a:endParaRPr lang="pt-PT" sz="1050" b="1"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A menor unidade de execução em um DAG. Pode ser de vários tipos (BashOperator, PythonOperator, etc.).</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Representa uma única operação a ser executada dentro do DAG.</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en-US" sz="1050" u="none" strike="noStrike">
                          <a:effectLst/>
                        </a:rPr>
                        <a:t>task = BashOperator(task_id='print_date', bash_command='date')</a:t>
                      </a:r>
                      <a:endParaRPr lang="en-US" sz="1050" b="0" i="0" u="none" strike="noStrike">
                        <a:solidFill>
                          <a:srgbClr val="000000"/>
                        </a:solidFill>
                        <a:effectLst/>
                        <a:latin typeface="Arial Unicode MS"/>
                      </a:endParaRPr>
                    </a:p>
                  </a:txBody>
                  <a:tcPr marL="1425" marR="1425" marT="1425" marB="0" anchor="ctr"/>
                </a:tc>
                <a:extLst>
                  <a:ext uri="{0D108BD9-81ED-4DB2-BD59-A6C34878D82A}">
                    <a16:rowId xmlns:a16="http://schemas.microsoft.com/office/drawing/2014/main" val="2340657303"/>
                  </a:ext>
                </a:extLst>
              </a:tr>
              <a:tr h="945683">
                <a:tc>
                  <a:txBody>
                    <a:bodyPr/>
                    <a:lstStyle/>
                    <a:p>
                      <a:pPr algn="ctr" fontAlgn="ctr"/>
                      <a:r>
                        <a:rPr lang="pt-PT" sz="1050" u="none" strike="noStrike">
                          <a:effectLst/>
                        </a:rPr>
                        <a:t>Operators</a:t>
                      </a:r>
                      <a:endParaRPr lang="pt-PT" sz="1050" b="1"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Definem uma única unidade de trabalho. Existem diferentes operadores para diferentes tipos de tarefas, como BashOperator, PythonOperator, etc.</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Fornece a lógica para a execução de uma tarefa específica.</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BashOperator, PythonOperator, MySqlOperator</a:t>
                      </a:r>
                      <a:endParaRPr lang="pt-PT" sz="1050" b="0" i="0" u="none" strike="noStrike">
                        <a:solidFill>
                          <a:srgbClr val="000000"/>
                        </a:solidFill>
                        <a:effectLst/>
                        <a:latin typeface="Arial Unicode MS"/>
                      </a:endParaRPr>
                    </a:p>
                  </a:txBody>
                  <a:tcPr marL="1425" marR="1425" marT="1425" marB="0" anchor="ctr"/>
                </a:tc>
                <a:extLst>
                  <a:ext uri="{0D108BD9-81ED-4DB2-BD59-A6C34878D82A}">
                    <a16:rowId xmlns:a16="http://schemas.microsoft.com/office/drawing/2014/main" val="3098975452"/>
                  </a:ext>
                </a:extLst>
              </a:tr>
              <a:tr h="827604">
                <a:tc>
                  <a:txBody>
                    <a:bodyPr/>
                    <a:lstStyle/>
                    <a:p>
                      <a:pPr algn="ctr" fontAlgn="ctr"/>
                      <a:r>
                        <a:rPr lang="pt-PT" sz="1050" u="none" strike="noStrike">
                          <a:effectLst/>
                        </a:rPr>
                        <a:t>Hooks</a:t>
                      </a:r>
                      <a:endParaRPr lang="pt-PT" sz="1050" b="1"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Interfaces para conectar com fontes de dados e serviços externos. Utilizados internamente por operadores para interagir com sistemas externos.</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Facilita a comunicação e a integração com sistemas externos.</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MySqlHook, HttpHook, S3Hook</a:t>
                      </a:r>
                      <a:endParaRPr lang="pt-PT" sz="1050" b="0" i="0" u="none" strike="noStrike">
                        <a:solidFill>
                          <a:srgbClr val="000000"/>
                        </a:solidFill>
                        <a:effectLst/>
                        <a:latin typeface="Arial Unicode MS"/>
                      </a:endParaRPr>
                    </a:p>
                  </a:txBody>
                  <a:tcPr marL="1425" marR="1425" marT="1425" marB="0" anchor="ctr"/>
                </a:tc>
                <a:extLst>
                  <a:ext uri="{0D108BD9-81ED-4DB2-BD59-A6C34878D82A}">
                    <a16:rowId xmlns:a16="http://schemas.microsoft.com/office/drawing/2014/main" val="2641161968"/>
                  </a:ext>
                </a:extLst>
              </a:tr>
              <a:tr h="591445">
                <a:tc>
                  <a:txBody>
                    <a:bodyPr/>
                    <a:lstStyle/>
                    <a:p>
                      <a:pPr algn="ctr" fontAlgn="ctr"/>
                      <a:r>
                        <a:rPr lang="pt-PT" sz="1050" u="none" strike="noStrike">
                          <a:effectLst/>
                        </a:rPr>
                        <a:t>Providers</a:t>
                      </a:r>
                      <a:endParaRPr lang="pt-PT" sz="1050" b="1"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Pacotes que contêm integrações com serviços externos (hooks, operadores, sensores, etc.).</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Modulariza e organiza as integrações com serviços externos.</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apache-airflow-providers-amazon, apache-airflow-providers-google</a:t>
                      </a:r>
                      <a:endParaRPr lang="pt-PT" sz="1050" b="0" i="0" u="none" strike="noStrike">
                        <a:solidFill>
                          <a:srgbClr val="000000"/>
                        </a:solidFill>
                        <a:effectLst/>
                        <a:latin typeface="Arial Unicode MS"/>
                      </a:endParaRPr>
                    </a:p>
                  </a:txBody>
                  <a:tcPr marL="1425" marR="1425" marT="1425" marB="0" anchor="ctr"/>
                </a:tc>
                <a:extLst>
                  <a:ext uri="{0D108BD9-81ED-4DB2-BD59-A6C34878D82A}">
                    <a16:rowId xmlns:a16="http://schemas.microsoft.com/office/drawing/2014/main" val="678154295"/>
                  </a:ext>
                </a:extLst>
              </a:tr>
              <a:tr h="591445">
                <a:tc>
                  <a:txBody>
                    <a:bodyPr/>
                    <a:lstStyle/>
                    <a:p>
                      <a:pPr algn="ctr" fontAlgn="ctr"/>
                      <a:r>
                        <a:rPr lang="pt-PT" sz="1050" u="none" strike="noStrike">
                          <a:effectLst/>
                        </a:rPr>
                        <a:t>Plugins</a:t>
                      </a:r>
                      <a:endParaRPr lang="pt-PT" sz="1050" b="1"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Forma de adicionar funcionalidades customizadas ao Airflow. Pode incluir operadores, sensores, hooks, etc.</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Estende as capacidades do Airflow com funcionalidades personalizadas.</a:t>
                      </a:r>
                      <a:endParaRPr lang="pt-PT" sz="1050" b="0"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a:effectLst/>
                        </a:rPr>
                        <a:t>airflow.plugins_manager.AirflowPlugin</a:t>
                      </a:r>
                      <a:endParaRPr lang="pt-PT" sz="1050" b="0" i="0" u="none" strike="noStrike">
                        <a:solidFill>
                          <a:srgbClr val="000000"/>
                        </a:solidFill>
                        <a:effectLst/>
                        <a:latin typeface="Arial Unicode MS"/>
                      </a:endParaRPr>
                    </a:p>
                  </a:txBody>
                  <a:tcPr marL="1425" marR="1425" marT="1425" marB="0" anchor="ctr"/>
                </a:tc>
                <a:extLst>
                  <a:ext uri="{0D108BD9-81ED-4DB2-BD59-A6C34878D82A}">
                    <a16:rowId xmlns:a16="http://schemas.microsoft.com/office/drawing/2014/main" val="1144571895"/>
                  </a:ext>
                </a:extLst>
              </a:tr>
              <a:tr h="473367">
                <a:tc>
                  <a:txBody>
                    <a:bodyPr/>
                    <a:lstStyle/>
                    <a:p>
                      <a:pPr algn="ctr" fontAlgn="ctr"/>
                      <a:r>
                        <a:rPr lang="pt-PT" sz="1050" u="none" strike="noStrike">
                          <a:effectLst/>
                        </a:rPr>
                        <a:t>Connections</a:t>
                      </a:r>
                      <a:endParaRPr lang="pt-PT" sz="1050" b="1" i="0" u="none" strike="noStrike">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dirty="0">
                          <a:effectLst/>
                        </a:rPr>
                        <a:t>Definições de como se conectar a serviços externos (credenciais, </a:t>
                      </a:r>
                      <a:r>
                        <a:rPr lang="pt-PT" sz="1050" u="none" strike="noStrike" dirty="0" err="1">
                          <a:effectLst/>
                        </a:rPr>
                        <a:t>hosts</a:t>
                      </a:r>
                      <a:r>
                        <a:rPr lang="pt-PT" sz="1050" u="none" strike="noStrike" dirty="0">
                          <a:effectLst/>
                        </a:rPr>
                        <a:t>, etc.).</a:t>
                      </a:r>
                      <a:endParaRPr lang="pt-PT" sz="1050" b="0" i="0" u="none" strike="noStrike" dirty="0">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dirty="0">
                          <a:effectLst/>
                        </a:rPr>
                        <a:t>Armazena e </a:t>
                      </a:r>
                      <a:r>
                        <a:rPr lang="pt-PT" sz="1050" u="none" strike="noStrike" dirty="0" err="1">
                          <a:effectLst/>
                        </a:rPr>
                        <a:t>gerencia</a:t>
                      </a:r>
                      <a:r>
                        <a:rPr lang="pt-PT" sz="1050" u="none" strike="noStrike" dirty="0">
                          <a:effectLst/>
                        </a:rPr>
                        <a:t> as informações de conexão com serviços externos.</a:t>
                      </a:r>
                      <a:endParaRPr lang="pt-PT" sz="1050" b="0" i="0" u="none" strike="noStrike" dirty="0">
                        <a:solidFill>
                          <a:srgbClr val="000000"/>
                        </a:solidFill>
                        <a:effectLst/>
                        <a:latin typeface="Aptos Narrow" panose="020B0004020202020204" pitchFamily="34" charset="0"/>
                      </a:endParaRPr>
                    </a:p>
                  </a:txBody>
                  <a:tcPr marL="1425" marR="1425" marT="1425" marB="0" anchor="ctr"/>
                </a:tc>
                <a:tc>
                  <a:txBody>
                    <a:bodyPr/>
                    <a:lstStyle/>
                    <a:p>
                      <a:pPr algn="ctr" fontAlgn="ctr"/>
                      <a:r>
                        <a:rPr lang="pt-PT" sz="1050" u="none" strike="noStrike" dirty="0">
                          <a:effectLst/>
                        </a:rPr>
                        <a:t>Definido na UI do </a:t>
                      </a:r>
                      <a:r>
                        <a:rPr lang="pt-PT" sz="1050" u="none" strike="noStrike" dirty="0" err="1">
                          <a:effectLst/>
                        </a:rPr>
                        <a:t>Airflow</a:t>
                      </a:r>
                      <a:r>
                        <a:rPr lang="pt-PT" sz="1050" u="none" strike="noStrike" dirty="0">
                          <a:effectLst/>
                        </a:rPr>
                        <a:t> ou no arquivo </a:t>
                      </a:r>
                      <a:r>
                        <a:rPr lang="pt-PT" sz="1050" u="none" strike="noStrike" dirty="0" err="1">
                          <a:effectLst/>
                        </a:rPr>
                        <a:t>airflow.cfg</a:t>
                      </a:r>
                      <a:endParaRPr lang="pt-PT" sz="1050" b="0" i="0" u="none" strike="noStrike" dirty="0">
                        <a:solidFill>
                          <a:srgbClr val="000000"/>
                        </a:solidFill>
                        <a:effectLst/>
                        <a:latin typeface="Aptos Narrow" panose="020B0004020202020204" pitchFamily="34" charset="0"/>
                      </a:endParaRPr>
                    </a:p>
                  </a:txBody>
                  <a:tcPr marL="1425" marR="1425" marT="1425" marB="0" anchor="ctr"/>
                </a:tc>
                <a:extLst>
                  <a:ext uri="{0D108BD9-81ED-4DB2-BD59-A6C34878D82A}">
                    <a16:rowId xmlns:a16="http://schemas.microsoft.com/office/drawing/2014/main" val="1860447624"/>
                  </a:ext>
                </a:extLst>
              </a:tr>
            </a:tbl>
          </a:graphicData>
        </a:graphic>
      </p:graphicFrame>
    </p:spTree>
    <p:extLst>
      <p:ext uri="{BB962C8B-B14F-4D97-AF65-F5344CB8AC3E}">
        <p14:creationId xmlns:p14="http://schemas.microsoft.com/office/powerpoint/2010/main" val="1326645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6" name="TextBox 5">
            <a:extLst>
              <a:ext uri="{FF2B5EF4-FFF2-40B4-BE49-F238E27FC236}">
                <a16:creationId xmlns:a16="http://schemas.microsoft.com/office/drawing/2014/main" id="{BA567128-59E0-EBD2-3D3D-20E7EA0B14BE}"/>
              </a:ext>
            </a:extLst>
          </p:cNvPr>
          <p:cNvSpPr txBox="1"/>
          <p:nvPr/>
        </p:nvSpPr>
        <p:spPr>
          <a:xfrm>
            <a:off x="113001" y="5956005"/>
            <a:ext cx="493796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https://netflixtechblog.medium.com/</a:t>
            </a:r>
          </a:p>
        </p:txBody>
      </p:sp>
      <p:sp>
        <p:nvSpPr>
          <p:cNvPr id="10" name="AutoShape 2" descr="big data analytics">
            <a:extLst>
              <a:ext uri="{FF2B5EF4-FFF2-40B4-BE49-F238E27FC236}">
                <a16:creationId xmlns:a16="http://schemas.microsoft.com/office/drawing/2014/main" id="{06D13751-ABBE-975E-443B-EC39E1C52140}"/>
              </a:ext>
            </a:extLst>
          </p:cNvPr>
          <p:cNvSpPr>
            <a:spLocks noChangeAspect="1" noChangeArrowheads="1"/>
          </p:cNvSpPr>
          <p:nvPr/>
        </p:nvSpPr>
        <p:spPr bwMode="auto">
          <a:xfrm>
            <a:off x="3629025" y="3923620"/>
            <a:ext cx="235087" cy="2350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pic>
        <p:nvPicPr>
          <p:cNvPr id="7174" name="Picture 6" descr="How Netflix Uses Data Science | LITSLINK Blog">
            <a:extLst>
              <a:ext uri="{FF2B5EF4-FFF2-40B4-BE49-F238E27FC236}">
                <a16:creationId xmlns:a16="http://schemas.microsoft.com/office/drawing/2014/main" id="{22ADB323-77EB-DE2A-1AF0-E89CF8946C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910210"/>
            <a:ext cx="5316456" cy="30375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4A953B8-9B61-1C25-6735-E2B637F3AA35}"/>
              </a:ext>
            </a:extLst>
          </p:cNvPr>
          <p:cNvSpPr txBox="1"/>
          <p:nvPr/>
        </p:nvSpPr>
        <p:spPr>
          <a:xfrm>
            <a:off x="4720372" y="858327"/>
            <a:ext cx="4201002" cy="57861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pt-PT" altLang="pt-PT" sz="1800" b="1" i="0" u="none" strike="noStrike" cap="none" normalizeH="0" baseline="0" dirty="0">
                <a:ln>
                  <a:noFill/>
                </a:ln>
                <a:solidFill>
                  <a:srgbClr val="202124"/>
                </a:solidFill>
                <a:effectLst/>
                <a:latin typeface="+mj-lt"/>
                <a:ea typeface="inherit"/>
              </a:rPr>
              <a:t>Mecanismo de recomendação: </a:t>
            </a:r>
            <a:r>
              <a:rPr kumimoji="0" lang="pt-PT" altLang="pt-PT" sz="1800" i="0" u="none" strike="noStrike" cap="none" normalizeH="0" baseline="0" dirty="0">
                <a:ln>
                  <a:noFill/>
                </a:ln>
                <a:solidFill>
                  <a:srgbClr val="202124"/>
                </a:solidFill>
                <a:effectLst/>
                <a:latin typeface="+mj-lt"/>
                <a:ea typeface="inherit"/>
              </a:rPr>
              <a:t>Baseado nos dados do usuário, incluindo hábitos, notas, e preferências aumentou a satisfação do cliente e retenção.</a:t>
            </a:r>
            <a:endParaRPr kumimoji="0" lang="pt-PT" altLang="pt-PT" sz="1800" b="1" i="0" u="none" strike="noStrike" cap="none" normalizeH="0" baseline="0" dirty="0">
              <a:ln>
                <a:noFill/>
              </a:ln>
              <a:solidFill>
                <a:srgbClr val="202124"/>
              </a:solidFill>
              <a:effectLst/>
              <a:latin typeface="+mj-lt"/>
              <a:ea typeface="inheri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pt-PT" altLang="pt-PT" sz="1800" b="1" dirty="0">
              <a:solidFill>
                <a:srgbClr val="202124"/>
              </a:solidFill>
              <a:latin typeface="+mj-lt"/>
              <a:ea typeface="inheri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pt-PT" altLang="pt-PT" sz="1800" b="1" i="0" u="none" strike="noStrike" cap="none" normalizeH="0" baseline="0" dirty="0">
                <a:ln>
                  <a:noFill/>
                </a:ln>
                <a:solidFill>
                  <a:srgbClr val="202124"/>
                </a:solidFill>
                <a:effectLst/>
                <a:latin typeface="+mj-lt"/>
                <a:ea typeface="inherit"/>
              </a:rPr>
              <a:t>Infraestrutura para processamento de dados em tempo real: </a:t>
            </a:r>
            <a:r>
              <a:rPr kumimoji="0" lang="pt-PT" altLang="pt-PT" sz="1800" i="0" u="none" strike="noStrike" cap="none" normalizeH="0" baseline="0" dirty="0">
                <a:ln>
                  <a:noFill/>
                </a:ln>
                <a:solidFill>
                  <a:srgbClr val="202124"/>
                </a:solidFill>
                <a:effectLst/>
                <a:latin typeface="+mj-lt"/>
                <a:ea typeface="inherit"/>
              </a:rPr>
              <a:t>Para se adaptar a um crescimento de </a:t>
            </a:r>
            <a:r>
              <a:rPr lang="pt-PT" altLang="pt-PT" sz="1800" dirty="0">
                <a:solidFill>
                  <a:srgbClr val="202124"/>
                </a:solidFill>
                <a:latin typeface="+mj-lt"/>
                <a:ea typeface="inherit"/>
              </a:rPr>
              <a:t>dados, investiram pesado em um sistema </a:t>
            </a:r>
            <a:r>
              <a:rPr lang="pt-PT" altLang="pt-PT" sz="1800" b="1" dirty="0">
                <a:solidFill>
                  <a:srgbClr val="202124"/>
                </a:solidFill>
                <a:latin typeface="+mj-lt"/>
                <a:ea typeface="inherit"/>
              </a:rPr>
              <a:t>escaláve</a:t>
            </a:r>
            <a:r>
              <a:rPr lang="pt-PT" altLang="pt-PT" sz="1800" dirty="0">
                <a:solidFill>
                  <a:srgbClr val="202124"/>
                </a:solidFill>
                <a:latin typeface="+mj-lt"/>
                <a:ea typeface="inherit"/>
              </a:rPr>
              <a:t>l e </a:t>
            </a:r>
            <a:r>
              <a:rPr lang="pt-PT" altLang="pt-PT" sz="1800" b="1" dirty="0">
                <a:solidFill>
                  <a:srgbClr val="202124"/>
                </a:solidFill>
                <a:latin typeface="+mj-lt"/>
                <a:ea typeface="inherit"/>
              </a:rPr>
              <a:t>confiável.</a:t>
            </a:r>
            <a:endParaRPr kumimoji="0" lang="pt-PT" altLang="pt-PT" sz="1800" b="1" i="0" u="none" strike="noStrike" cap="none" normalizeH="0" baseline="0" dirty="0">
              <a:ln>
                <a:noFill/>
              </a:ln>
              <a:solidFill>
                <a:srgbClr val="202124"/>
              </a:solidFill>
              <a:effectLst/>
              <a:latin typeface="+mj-lt"/>
              <a:ea typeface="inheri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pt-PT" altLang="pt-PT" sz="1800" b="1" dirty="0">
              <a:solidFill>
                <a:srgbClr val="202124"/>
              </a:solidFill>
              <a:latin typeface="+mj-lt"/>
              <a:ea typeface="inheri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pt-PT" altLang="pt-PT" sz="1800" b="1" i="0" u="none" strike="noStrike" cap="none" normalizeH="0" baseline="0" dirty="0">
                <a:ln>
                  <a:noFill/>
                </a:ln>
                <a:solidFill>
                  <a:srgbClr val="202124"/>
                </a:solidFill>
                <a:effectLst/>
                <a:latin typeface="+mj-lt"/>
                <a:ea typeface="inherit"/>
              </a:rPr>
              <a:t>Data Analytics: </a:t>
            </a:r>
            <a:r>
              <a:rPr kumimoji="0" lang="pt-PT" altLang="pt-PT" sz="1800" i="0" u="none" strike="noStrike" cap="none" normalizeH="0" baseline="0" dirty="0">
                <a:ln>
                  <a:noFill/>
                </a:ln>
                <a:solidFill>
                  <a:srgbClr val="202124"/>
                </a:solidFill>
                <a:effectLst/>
                <a:latin typeface="+mj-lt"/>
                <a:ea typeface="inherit"/>
              </a:rPr>
              <a:t>Netflix incorporou o uso de dados como driver para ganhar insights no comport</a:t>
            </a:r>
            <a:r>
              <a:rPr lang="pt-PT" altLang="pt-PT" sz="1800" dirty="0">
                <a:solidFill>
                  <a:srgbClr val="202124"/>
                </a:solidFill>
                <a:latin typeface="+mj-lt"/>
                <a:ea typeface="inherit"/>
              </a:rPr>
              <a:t>amento do usuário.</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pt-PT" altLang="pt-PT" sz="1800" b="1" dirty="0">
              <a:solidFill>
                <a:srgbClr val="202124"/>
              </a:solidFill>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pt-PT" altLang="pt-PT" sz="1800" b="1" i="0" u="none" strike="noStrike" cap="none" normalizeH="0" baseline="0" dirty="0">
                <a:ln>
                  <a:noFill/>
                </a:ln>
                <a:solidFill>
                  <a:srgbClr val="202124"/>
                </a:solidFill>
                <a:effectLst/>
                <a:latin typeface="+mj-lt"/>
              </a:rPr>
              <a:t>Produção de conteúdo: </a:t>
            </a:r>
            <a:r>
              <a:rPr kumimoji="0" lang="pt-PT" altLang="pt-PT" sz="1800" i="0" u="none" strike="noStrike" cap="none" normalizeH="0" baseline="0" dirty="0" err="1">
                <a:ln>
                  <a:noFill/>
                </a:ln>
                <a:solidFill>
                  <a:srgbClr val="202124"/>
                </a:solidFill>
                <a:effectLst/>
                <a:latin typeface="+mj-lt"/>
                <a:hlinkClick r:id="rId4"/>
              </a:rPr>
              <a:t>House</a:t>
            </a:r>
            <a:r>
              <a:rPr kumimoji="0" lang="pt-PT" altLang="pt-PT" sz="1800" i="0" u="none" strike="noStrike" cap="none" normalizeH="0" baseline="0" dirty="0">
                <a:ln>
                  <a:noFill/>
                </a:ln>
                <a:solidFill>
                  <a:srgbClr val="202124"/>
                </a:solidFill>
                <a:effectLst/>
                <a:latin typeface="+mj-lt"/>
                <a:hlinkClick r:id="rId4"/>
              </a:rPr>
              <a:t> </a:t>
            </a:r>
            <a:r>
              <a:rPr kumimoji="0" lang="pt-PT" altLang="pt-PT" sz="1800" i="0" u="none" strike="noStrike" cap="none" normalizeH="0" baseline="0" dirty="0" err="1">
                <a:ln>
                  <a:noFill/>
                </a:ln>
                <a:solidFill>
                  <a:srgbClr val="202124"/>
                </a:solidFill>
                <a:effectLst/>
                <a:latin typeface="+mj-lt"/>
                <a:hlinkClick r:id="rId4"/>
              </a:rPr>
              <a:t>of</a:t>
            </a:r>
            <a:r>
              <a:rPr kumimoji="0" lang="pt-PT" altLang="pt-PT" sz="1800" i="0" u="none" strike="noStrike" cap="none" normalizeH="0" baseline="0" dirty="0">
                <a:ln>
                  <a:noFill/>
                </a:ln>
                <a:solidFill>
                  <a:srgbClr val="202124"/>
                </a:solidFill>
                <a:effectLst/>
                <a:latin typeface="+mj-lt"/>
                <a:hlinkClick r:id="rId4"/>
              </a:rPr>
              <a:t> </a:t>
            </a:r>
            <a:r>
              <a:rPr kumimoji="0" lang="pt-PT" altLang="pt-PT" sz="1800" i="0" u="none" strike="noStrike" cap="none" normalizeH="0" baseline="0" dirty="0" err="1">
                <a:ln>
                  <a:noFill/>
                </a:ln>
                <a:solidFill>
                  <a:srgbClr val="202124"/>
                </a:solidFill>
                <a:effectLst/>
                <a:latin typeface="+mj-lt"/>
                <a:hlinkClick r:id="rId4"/>
              </a:rPr>
              <a:t>Cards</a:t>
            </a:r>
            <a:endParaRPr kumimoji="0" lang="pt-PT" altLang="pt-PT" sz="40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pt-PT" altLang="pt-PT" sz="400" b="1" dirty="0">
              <a:solidFill>
                <a:schemeClr val="tx1"/>
              </a:solidFill>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400" b="1"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pt-PT" altLang="pt-PT" sz="1200" b="1" i="0" u="none" strike="noStrike" cap="none" normalizeH="0" baseline="0" dirty="0">
              <a:ln>
                <a:noFill/>
              </a:ln>
              <a:solidFill>
                <a:schemeClr val="tx1"/>
              </a:solidFill>
              <a:effectLst/>
              <a:latin typeface="Arial" panose="020B0604020202020204" pitchFamily="34" charset="0"/>
            </a:endParaRPr>
          </a:p>
          <a:p>
            <a:pPr marL="360000" algn="l" rtl="0">
              <a:spcBef>
                <a:spcPts val="1200"/>
              </a:spcBef>
            </a:pPr>
            <a:endParaRPr kumimoji="0" lang="pt-PT" sz="1800" i="0" u="none" cap="none" spc="0" normalizeH="0" baseline="0" dirty="0">
              <a:ln>
                <a:noFill/>
              </a:ln>
              <a:solidFill>
                <a:srgbClr val="000000"/>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pt-PT" sz="24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65357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4EE0ED9-2FDF-B33F-D91C-A4B4CBB95322}"/>
              </a:ext>
            </a:extLst>
          </p:cNvPr>
          <p:cNvSpPr txBox="1"/>
          <p:nvPr/>
        </p:nvSpPr>
        <p:spPr>
          <a:xfrm>
            <a:off x="-245112" y="6107971"/>
            <a:ext cx="878952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https://www.linkedin.com/pulse/apache-airflow-dags-din%C3%A2micas-e-escal%C3%A1veis-jose-r-f-junior/</a:t>
            </a:r>
            <a:endParaRPr lang="pt-PT" sz="1200" dirty="0"/>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322089"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3600" dirty="0" err="1"/>
              <a:t>Regras</a:t>
            </a:r>
            <a:r>
              <a:rPr lang="en-US" sz="3600" dirty="0"/>
              <a:t> de </a:t>
            </a:r>
            <a:r>
              <a:rPr lang="en-US" sz="3600" dirty="0" err="1"/>
              <a:t>gatilho</a:t>
            </a:r>
            <a:endParaRPr lang="pt-PT" sz="3600" dirty="0"/>
          </a:p>
        </p:txBody>
      </p:sp>
      <p:pic>
        <p:nvPicPr>
          <p:cNvPr id="8" name="Picture 7">
            <a:extLst>
              <a:ext uri="{FF2B5EF4-FFF2-40B4-BE49-F238E27FC236}">
                <a16:creationId xmlns:a16="http://schemas.microsoft.com/office/drawing/2014/main" id="{EA250179-CB95-DF17-988C-D026E51DF320}"/>
              </a:ext>
            </a:extLst>
          </p:cNvPr>
          <p:cNvPicPr>
            <a:picLocks noChangeAspect="1"/>
          </p:cNvPicPr>
          <p:nvPr/>
        </p:nvPicPr>
        <p:blipFill>
          <a:blip r:embed="rId4"/>
          <a:stretch>
            <a:fillRect/>
          </a:stretch>
        </p:blipFill>
        <p:spPr>
          <a:xfrm>
            <a:off x="100134" y="2549221"/>
            <a:ext cx="4829364" cy="2323164"/>
          </a:xfrm>
          <a:prstGeom prst="rect">
            <a:avLst/>
          </a:prstGeom>
        </p:spPr>
      </p:pic>
      <p:sp>
        <p:nvSpPr>
          <p:cNvPr id="10" name="TextBox 9">
            <a:extLst>
              <a:ext uri="{FF2B5EF4-FFF2-40B4-BE49-F238E27FC236}">
                <a16:creationId xmlns:a16="http://schemas.microsoft.com/office/drawing/2014/main" id="{B97A477D-A577-5471-1234-F760984D2A88}"/>
              </a:ext>
            </a:extLst>
          </p:cNvPr>
          <p:cNvSpPr txBox="1"/>
          <p:nvPr/>
        </p:nvSpPr>
        <p:spPr>
          <a:xfrm>
            <a:off x="4929498" y="3213716"/>
            <a:ext cx="4218097" cy="1169551"/>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400" dirty="0"/>
              <a:t>No Apache </a:t>
            </a:r>
            <a:r>
              <a:rPr lang="pt-PT" sz="1400" dirty="0" err="1"/>
              <a:t>Airflow</a:t>
            </a:r>
            <a:r>
              <a:rPr lang="pt-PT" sz="1400" dirty="0"/>
              <a:t>, os </a:t>
            </a:r>
            <a:r>
              <a:rPr lang="pt-PT" sz="1400" b="1" dirty="0" err="1"/>
              <a:t>operators</a:t>
            </a:r>
            <a:r>
              <a:rPr lang="pt-PT" sz="1400" dirty="0"/>
              <a:t> são os blocos de construção das </a:t>
            </a:r>
            <a:r>
              <a:rPr lang="pt-PT" sz="1400" b="1" dirty="0" err="1"/>
              <a:t>tasks</a:t>
            </a:r>
            <a:r>
              <a:rPr lang="pt-PT" sz="1400" dirty="0"/>
              <a:t> e definem o que cada </a:t>
            </a:r>
            <a:r>
              <a:rPr lang="pt-PT" sz="1400" dirty="0" err="1"/>
              <a:t>task</a:t>
            </a:r>
            <a:r>
              <a:rPr lang="pt-PT" sz="1400" dirty="0"/>
              <a:t> faz. As </a:t>
            </a:r>
            <a:r>
              <a:rPr lang="pt-PT" sz="1400" b="1" dirty="0"/>
              <a:t>regras de gatilho (</a:t>
            </a:r>
            <a:r>
              <a:rPr lang="pt-PT" sz="1400" b="1" dirty="0" err="1"/>
              <a:t>trigger</a:t>
            </a:r>
            <a:r>
              <a:rPr lang="pt-PT" sz="1400" b="1" dirty="0"/>
              <a:t> rules) </a:t>
            </a:r>
            <a:r>
              <a:rPr lang="pt-PT" sz="1400" dirty="0"/>
              <a:t>são configuradas dentro das </a:t>
            </a:r>
            <a:r>
              <a:rPr lang="pt-PT" sz="1400" dirty="0" err="1"/>
              <a:t>tasks</a:t>
            </a:r>
            <a:r>
              <a:rPr lang="pt-PT" sz="1400" dirty="0"/>
              <a:t> e são aplicadas diretamente aos </a:t>
            </a:r>
            <a:r>
              <a:rPr lang="pt-PT" sz="1400" dirty="0" err="1"/>
              <a:t>operators</a:t>
            </a:r>
            <a:r>
              <a:rPr lang="pt-PT" sz="1400" dirty="0"/>
              <a:t> usados para criar essas </a:t>
            </a:r>
            <a:r>
              <a:rPr lang="pt-PT" sz="1400" dirty="0" err="1"/>
              <a:t>tasks</a:t>
            </a:r>
            <a:r>
              <a:rPr lang="pt-PT" sz="1400" dirty="0"/>
              <a:t>..</a:t>
            </a:r>
          </a:p>
        </p:txBody>
      </p:sp>
      <p:pic>
        <p:nvPicPr>
          <p:cNvPr id="11" name="Picture 6" descr="Apache Airflow - Wikipedia">
            <a:extLst>
              <a:ext uri="{FF2B5EF4-FFF2-40B4-BE49-F238E27FC236}">
                <a16:creationId xmlns:a16="http://schemas.microsoft.com/office/drawing/2014/main" id="{5095B844-CD04-BD6B-9BAC-D70DE22BE2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2925" y="919993"/>
            <a:ext cx="1723674" cy="66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97135"/>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4EE0ED9-2FDF-B33F-D91C-A4B4CBB95322}"/>
              </a:ext>
            </a:extLst>
          </p:cNvPr>
          <p:cNvSpPr txBox="1"/>
          <p:nvPr/>
        </p:nvSpPr>
        <p:spPr>
          <a:xfrm>
            <a:off x="-245112" y="6107971"/>
            <a:ext cx="878952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https://www.linkedin.com/pulse/apache-airflow-dags-din%C3%A2micas-e-escal%C3%A1veis-jose-r-f-junior/</a:t>
            </a:r>
            <a:endParaRPr lang="pt-PT" sz="1200" dirty="0"/>
          </a:p>
        </p:txBody>
      </p:sp>
      <p:pic>
        <p:nvPicPr>
          <p:cNvPr id="6" name="Picture 5">
            <a:extLst>
              <a:ext uri="{FF2B5EF4-FFF2-40B4-BE49-F238E27FC236}">
                <a16:creationId xmlns:a16="http://schemas.microsoft.com/office/drawing/2014/main" id="{92637172-61FF-9ED7-A067-FF79D4388F32}"/>
              </a:ext>
            </a:extLst>
          </p:cNvPr>
          <p:cNvPicPr>
            <a:picLocks noChangeAspect="1"/>
          </p:cNvPicPr>
          <p:nvPr/>
        </p:nvPicPr>
        <p:blipFill>
          <a:blip r:embed="rId4"/>
          <a:stretch>
            <a:fillRect/>
          </a:stretch>
        </p:blipFill>
        <p:spPr>
          <a:xfrm>
            <a:off x="590879" y="673381"/>
            <a:ext cx="3753043" cy="5493032"/>
          </a:xfrm>
          <a:prstGeom prst="rect">
            <a:avLst/>
          </a:prstGeom>
        </p:spPr>
      </p:pic>
      <p:sp>
        <p:nvSpPr>
          <p:cNvPr id="11" name="Rectangle 1">
            <a:extLst>
              <a:ext uri="{FF2B5EF4-FFF2-40B4-BE49-F238E27FC236}">
                <a16:creationId xmlns:a16="http://schemas.microsoft.com/office/drawing/2014/main" id="{CEA7062C-D3F8-856D-5F30-CA434087C4D0}"/>
              </a:ext>
            </a:extLst>
          </p:cNvPr>
          <p:cNvSpPr>
            <a:spLocks noChangeArrowheads="1"/>
          </p:cNvSpPr>
          <p:nvPr/>
        </p:nvSpPr>
        <p:spPr bwMode="auto">
          <a:xfrm>
            <a:off x="4343922" y="1795836"/>
            <a:ext cx="4040777"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200" b="1" i="0" u="none" strike="noStrike" cap="none" normalizeH="0" baseline="0" dirty="0">
                <a:ln>
                  <a:noFill/>
                </a:ln>
                <a:solidFill>
                  <a:schemeClr val="tx1"/>
                </a:solidFill>
                <a:effectLst/>
              </a:rPr>
              <a:t>task1</a:t>
            </a:r>
            <a:r>
              <a:rPr kumimoji="0" lang="pt-PT" altLang="pt-PT" sz="1200" b="0" i="0" u="none" strike="noStrike" cap="none" normalizeH="0" baseline="0" dirty="0">
                <a:ln>
                  <a:noFill/>
                </a:ln>
                <a:solidFill>
                  <a:schemeClr val="tx1"/>
                </a:solidFill>
                <a:effectLst/>
              </a:rPr>
              <a:t> é uma instância de </a:t>
            </a:r>
            <a:r>
              <a:rPr kumimoji="0" lang="pt-PT" altLang="pt-PT" sz="1200" b="0" i="0" u="none" strike="noStrike" cap="none" normalizeH="0" baseline="0" dirty="0" err="1">
                <a:ln>
                  <a:noFill/>
                </a:ln>
                <a:solidFill>
                  <a:schemeClr val="tx1"/>
                </a:solidFill>
                <a:effectLst/>
              </a:rPr>
              <a:t>BashOperator</a:t>
            </a:r>
            <a:r>
              <a:rPr kumimoji="0" lang="pt-PT" altLang="pt-PT" sz="1200" b="0" i="0" u="none" strike="noStrike" cap="none" normalizeH="0" baseline="0" dirty="0">
                <a:ln>
                  <a:noFill/>
                </a:ln>
                <a:solidFill>
                  <a:schemeClr val="tx1"/>
                </a:solidFill>
                <a:effectLst/>
              </a:rPr>
              <a:t> com a regra de gatilho padrão </a:t>
            </a:r>
            <a:r>
              <a:rPr kumimoji="0" lang="pt-PT" altLang="pt-PT" sz="1200" b="0" i="0" u="none" strike="noStrike" cap="none" normalizeH="0" baseline="0" dirty="0" err="1">
                <a:ln>
                  <a:noFill/>
                </a:ln>
                <a:solidFill>
                  <a:schemeClr val="tx1"/>
                </a:solidFill>
                <a:effectLst/>
              </a:rPr>
              <a:t>all_success</a:t>
            </a:r>
            <a:r>
              <a:rPr kumimoji="0" lang="pt-PT" altLang="pt-PT" sz="12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pt-PT" altLang="pt-PT"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200" b="1" i="0" u="none" strike="noStrike" cap="none" normalizeH="0" baseline="0" dirty="0">
                <a:ln>
                  <a:noFill/>
                </a:ln>
                <a:solidFill>
                  <a:schemeClr val="tx1"/>
                </a:solidFill>
                <a:effectLst/>
              </a:rPr>
              <a:t>task2</a:t>
            </a:r>
            <a:r>
              <a:rPr kumimoji="0" lang="pt-PT" altLang="pt-PT" sz="1200" b="0" i="0" u="none" strike="noStrike" cap="none" normalizeH="0" baseline="0" dirty="0">
                <a:ln>
                  <a:noFill/>
                </a:ln>
                <a:solidFill>
                  <a:schemeClr val="tx1"/>
                </a:solidFill>
                <a:effectLst/>
              </a:rPr>
              <a:t> é outra instância de </a:t>
            </a:r>
            <a:r>
              <a:rPr kumimoji="0" lang="pt-PT" altLang="pt-PT" sz="1200" b="0" i="0" u="none" strike="noStrike" cap="none" normalizeH="0" baseline="0" dirty="0" err="1">
                <a:ln>
                  <a:noFill/>
                </a:ln>
                <a:solidFill>
                  <a:schemeClr val="tx1"/>
                </a:solidFill>
                <a:effectLst/>
              </a:rPr>
              <a:t>BashOperator</a:t>
            </a:r>
            <a:r>
              <a:rPr kumimoji="0" lang="pt-PT" altLang="pt-PT" sz="1200" b="0" i="0" u="none" strike="noStrike" cap="none" normalizeH="0" baseline="0" dirty="0">
                <a:ln>
                  <a:noFill/>
                </a:ln>
                <a:solidFill>
                  <a:schemeClr val="tx1"/>
                </a:solidFill>
                <a:effectLst/>
              </a:rPr>
              <a:t> com a regra de gatilho </a:t>
            </a:r>
            <a:r>
              <a:rPr kumimoji="0" lang="pt-PT" altLang="pt-PT" sz="1200" b="0" i="0" u="none" strike="noStrike" cap="none" normalizeH="0" baseline="0" dirty="0" err="1">
                <a:ln>
                  <a:noFill/>
                </a:ln>
                <a:solidFill>
                  <a:schemeClr val="tx1"/>
                </a:solidFill>
                <a:effectLst/>
              </a:rPr>
              <a:t>all_success</a:t>
            </a:r>
            <a:r>
              <a:rPr kumimoji="0" lang="pt-PT" altLang="pt-PT" sz="1200" b="0" i="0" u="none" strike="noStrike" cap="none" normalizeH="0" baseline="0" dirty="0">
                <a:ln>
                  <a:noFill/>
                </a:ln>
                <a:solidFill>
                  <a:schemeClr val="tx1"/>
                </a:solidFill>
                <a:effectLst/>
              </a:rPr>
              <a:t>, o que significa que será executada somente se </a:t>
            </a:r>
            <a:r>
              <a:rPr kumimoji="0" lang="pt-PT" altLang="pt-PT" sz="1200" b="1" i="0" u="none" strike="noStrike" cap="none" normalizeH="0" baseline="0" dirty="0">
                <a:ln>
                  <a:noFill/>
                </a:ln>
                <a:solidFill>
                  <a:schemeClr val="tx1"/>
                </a:solidFill>
                <a:effectLst/>
              </a:rPr>
              <a:t>task1</a:t>
            </a:r>
            <a:r>
              <a:rPr kumimoji="0" lang="pt-PT" altLang="pt-PT" sz="1200" b="0" i="0" u="none" strike="noStrike" cap="none" normalizeH="0" baseline="0" dirty="0">
                <a:ln>
                  <a:noFill/>
                </a:ln>
                <a:solidFill>
                  <a:schemeClr val="tx1"/>
                </a:solidFill>
                <a:effectLst/>
              </a:rPr>
              <a:t> tiver sucesso.</a:t>
            </a:r>
          </a:p>
          <a:p>
            <a:pPr marL="0" marR="0" lvl="0" indent="0" algn="l" defTabSz="914400" rtl="0" eaLnBrk="0" fontAlgn="base" latinLnBrk="0" hangingPunct="0">
              <a:lnSpc>
                <a:spcPct val="100000"/>
              </a:lnSpc>
              <a:spcBef>
                <a:spcPct val="0"/>
              </a:spcBef>
              <a:spcAft>
                <a:spcPct val="0"/>
              </a:spcAft>
              <a:buClrTx/>
              <a:buSzTx/>
              <a:tabLst/>
            </a:pPr>
            <a:endParaRPr kumimoji="0" lang="pt-PT" altLang="pt-PT"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200" b="1" i="0" u="none" strike="noStrike" cap="none" normalizeH="0" baseline="0" dirty="0">
                <a:ln>
                  <a:noFill/>
                </a:ln>
                <a:solidFill>
                  <a:schemeClr val="tx1"/>
                </a:solidFill>
                <a:effectLst/>
              </a:rPr>
              <a:t>task3</a:t>
            </a:r>
            <a:r>
              <a:rPr kumimoji="0" lang="pt-PT" altLang="pt-PT" sz="1200" b="0" i="0" u="none" strike="noStrike" cap="none" normalizeH="0" baseline="0" dirty="0">
                <a:ln>
                  <a:noFill/>
                </a:ln>
                <a:solidFill>
                  <a:schemeClr val="tx1"/>
                </a:solidFill>
                <a:effectLst/>
              </a:rPr>
              <a:t> também é uma instância de </a:t>
            </a:r>
            <a:r>
              <a:rPr kumimoji="0" lang="pt-PT" altLang="pt-PT" sz="1200" b="0" i="0" u="none" strike="noStrike" cap="none" normalizeH="0" baseline="0" dirty="0" err="1">
                <a:ln>
                  <a:noFill/>
                </a:ln>
                <a:solidFill>
                  <a:schemeClr val="tx1"/>
                </a:solidFill>
                <a:effectLst/>
              </a:rPr>
              <a:t>BashOperator</a:t>
            </a:r>
            <a:r>
              <a:rPr kumimoji="0" lang="pt-PT" altLang="pt-PT" sz="1200" b="0" i="0" u="none" strike="noStrike" cap="none" normalizeH="0" baseline="0" dirty="0">
                <a:ln>
                  <a:noFill/>
                </a:ln>
                <a:solidFill>
                  <a:schemeClr val="tx1"/>
                </a:solidFill>
                <a:effectLst/>
              </a:rPr>
              <a:t>, mas com a regra de gatilho </a:t>
            </a:r>
            <a:r>
              <a:rPr kumimoji="0" lang="pt-PT" altLang="pt-PT" sz="1200" b="0" i="0" u="none" strike="noStrike" cap="none" normalizeH="0" baseline="0" dirty="0" err="1">
                <a:ln>
                  <a:noFill/>
                </a:ln>
                <a:solidFill>
                  <a:schemeClr val="tx1"/>
                </a:solidFill>
                <a:effectLst/>
              </a:rPr>
              <a:t>one_failed</a:t>
            </a:r>
            <a:r>
              <a:rPr kumimoji="0" lang="pt-PT" altLang="pt-PT" sz="1200" b="0" i="0" u="none" strike="noStrike" cap="none" normalizeH="0" baseline="0" dirty="0">
                <a:ln>
                  <a:noFill/>
                </a:ln>
                <a:solidFill>
                  <a:schemeClr val="tx1"/>
                </a:solidFill>
                <a:effectLst/>
              </a:rPr>
              <a:t>, o que significa que será executada se </a:t>
            </a:r>
            <a:r>
              <a:rPr kumimoji="0" lang="pt-PT" altLang="pt-PT" sz="1200" b="1" i="0" u="none" strike="noStrike" cap="none" normalizeH="0" baseline="0" dirty="0">
                <a:ln>
                  <a:noFill/>
                </a:ln>
                <a:solidFill>
                  <a:schemeClr val="tx1"/>
                </a:solidFill>
                <a:effectLst/>
              </a:rPr>
              <a:t>task1</a:t>
            </a:r>
            <a:r>
              <a:rPr kumimoji="0" lang="pt-PT" altLang="pt-PT" sz="1200" b="0" i="0" u="none" strike="noStrike" cap="none" normalizeH="0" baseline="0" dirty="0">
                <a:ln>
                  <a:noFill/>
                </a:ln>
                <a:solidFill>
                  <a:schemeClr val="tx1"/>
                </a:solidFill>
                <a:effectLst/>
              </a:rPr>
              <a:t> falhar.</a:t>
            </a:r>
          </a:p>
          <a:p>
            <a:pPr marL="0" marR="0" lvl="0" indent="0" algn="l" defTabSz="914400" rtl="0" eaLnBrk="0" fontAlgn="base" latinLnBrk="0" hangingPunct="0">
              <a:lnSpc>
                <a:spcPct val="100000"/>
              </a:lnSpc>
              <a:spcBef>
                <a:spcPct val="0"/>
              </a:spcBef>
              <a:spcAft>
                <a:spcPct val="0"/>
              </a:spcAft>
              <a:buClrTx/>
              <a:buSzTx/>
              <a:tabLst/>
            </a:pPr>
            <a:endParaRPr kumimoji="0" lang="pt-PT" altLang="pt-PT"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pt-PT" altLang="pt-PT" sz="1200" b="1" i="0" u="none" strike="noStrike" cap="none" normalizeH="0" baseline="0" dirty="0">
                <a:ln>
                  <a:noFill/>
                </a:ln>
                <a:solidFill>
                  <a:schemeClr val="tx1"/>
                </a:solidFill>
                <a:effectLst/>
              </a:rPr>
              <a:t>task4</a:t>
            </a:r>
            <a:r>
              <a:rPr kumimoji="0" lang="pt-PT" altLang="pt-PT" sz="1200" b="0" i="0" u="none" strike="noStrike" cap="none" normalizeH="0" baseline="0" dirty="0">
                <a:ln>
                  <a:noFill/>
                </a:ln>
                <a:solidFill>
                  <a:schemeClr val="tx1"/>
                </a:solidFill>
                <a:effectLst/>
              </a:rPr>
              <a:t> é uma instância de </a:t>
            </a:r>
            <a:r>
              <a:rPr kumimoji="0" lang="pt-PT" altLang="pt-PT" sz="1200" b="0" i="0" u="none" strike="noStrike" cap="none" normalizeH="0" baseline="0" dirty="0" err="1">
                <a:ln>
                  <a:noFill/>
                </a:ln>
                <a:solidFill>
                  <a:schemeClr val="tx1"/>
                </a:solidFill>
                <a:effectLst/>
              </a:rPr>
              <a:t>BashOperator</a:t>
            </a:r>
            <a:r>
              <a:rPr kumimoji="0" lang="pt-PT" altLang="pt-PT" sz="1200" b="0" i="0" u="none" strike="noStrike" cap="none" normalizeH="0" baseline="0" dirty="0">
                <a:ln>
                  <a:noFill/>
                </a:ln>
                <a:solidFill>
                  <a:schemeClr val="tx1"/>
                </a:solidFill>
                <a:effectLst/>
              </a:rPr>
              <a:t> com a regra de gatilho </a:t>
            </a:r>
            <a:r>
              <a:rPr kumimoji="0" lang="pt-PT" altLang="pt-PT" sz="1200" b="0" i="0" u="none" strike="noStrike" cap="none" normalizeH="0" baseline="0" dirty="0" err="1">
                <a:ln>
                  <a:noFill/>
                </a:ln>
                <a:solidFill>
                  <a:schemeClr val="tx1"/>
                </a:solidFill>
                <a:effectLst/>
              </a:rPr>
              <a:t>all_done</a:t>
            </a:r>
            <a:r>
              <a:rPr kumimoji="0" lang="pt-PT" altLang="pt-PT" sz="1200" b="0" i="0" u="none" strike="noStrike" cap="none" normalizeH="0" baseline="0" dirty="0">
                <a:ln>
                  <a:noFill/>
                </a:ln>
                <a:solidFill>
                  <a:schemeClr val="tx1"/>
                </a:solidFill>
                <a:effectLst/>
              </a:rPr>
              <a:t>, significando que será executada se </a:t>
            </a:r>
            <a:r>
              <a:rPr kumimoji="0" lang="pt-PT" altLang="pt-PT" sz="1200" b="1" i="0" u="none" strike="noStrike" cap="none" normalizeH="0" baseline="0" dirty="0">
                <a:ln>
                  <a:noFill/>
                </a:ln>
                <a:solidFill>
                  <a:schemeClr val="tx1"/>
                </a:solidFill>
                <a:effectLst/>
              </a:rPr>
              <a:t>task2</a:t>
            </a:r>
            <a:r>
              <a:rPr kumimoji="0" lang="pt-PT" altLang="pt-PT" sz="1200" b="0" i="0" u="none" strike="noStrike" cap="none" normalizeH="0" baseline="0" dirty="0">
                <a:ln>
                  <a:noFill/>
                </a:ln>
                <a:solidFill>
                  <a:schemeClr val="tx1"/>
                </a:solidFill>
                <a:effectLst/>
              </a:rPr>
              <a:t> e </a:t>
            </a:r>
            <a:r>
              <a:rPr kumimoji="0" lang="pt-PT" altLang="pt-PT" sz="1200" b="1" i="0" u="none" strike="noStrike" cap="none" normalizeH="0" baseline="0" dirty="0">
                <a:ln>
                  <a:noFill/>
                </a:ln>
                <a:solidFill>
                  <a:schemeClr val="tx1"/>
                </a:solidFill>
                <a:effectLst/>
              </a:rPr>
              <a:t>task3</a:t>
            </a:r>
            <a:r>
              <a:rPr kumimoji="0" lang="pt-PT" altLang="pt-PT" sz="1200" b="0" i="0" u="none" strike="noStrike" cap="none" normalizeH="0" baseline="0" dirty="0">
                <a:ln>
                  <a:noFill/>
                </a:ln>
                <a:solidFill>
                  <a:schemeClr val="tx1"/>
                </a:solidFill>
                <a:effectLst/>
              </a:rPr>
              <a:t> tiverem completado, independentemente do resultado (sucesso ou falha). </a:t>
            </a:r>
          </a:p>
        </p:txBody>
      </p:sp>
      <p:pic>
        <p:nvPicPr>
          <p:cNvPr id="12" name="Picture 6" descr="Apache Airflow - Wikipedia">
            <a:extLst>
              <a:ext uri="{FF2B5EF4-FFF2-40B4-BE49-F238E27FC236}">
                <a16:creationId xmlns:a16="http://schemas.microsoft.com/office/drawing/2014/main" id="{0C0C6C12-6DDA-743B-ABC4-A5B2ECD763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0868" y="845350"/>
            <a:ext cx="1627788" cy="628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05966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3"/>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What is Airflow and its microservices? | Einat Orr posted on the topic |  LinkedIn">
            <a:extLst>
              <a:ext uri="{FF2B5EF4-FFF2-40B4-BE49-F238E27FC236}">
                <a16:creationId xmlns:a16="http://schemas.microsoft.com/office/drawing/2014/main" id="{F545AFCF-3FA2-2132-EDF6-E317440F30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89" y="812650"/>
            <a:ext cx="4240879" cy="530109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A032B88-F8AE-C61A-E58A-196B021FA5FB}"/>
              </a:ext>
            </a:extLst>
          </p:cNvPr>
          <p:cNvSpPr txBox="1"/>
          <p:nvPr/>
        </p:nvSpPr>
        <p:spPr>
          <a:xfrm>
            <a:off x="5138057" y="685115"/>
            <a:ext cx="3800408" cy="5804472"/>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41910" marR="1301115" algn="l">
              <a:lnSpc>
                <a:spcPct val="100000"/>
              </a:lnSpc>
            </a:pPr>
            <a:r>
              <a:rPr lang="en-US" sz="1400" b="1" spc="-5" dirty="0">
                <a:cs typeface="Century Gothic"/>
              </a:rPr>
              <a:t>DAG: </a:t>
            </a:r>
            <a:r>
              <a:rPr lang="pt-PT" sz="1400" spc="-5" dirty="0">
                <a:cs typeface="Century Gothic"/>
              </a:rPr>
              <a:t>é um grafo direcionado que possui uma ordenação topológica, uma sequência de vértices tal que cada aresta é direcionada do início para o final da sequência. </a:t>
            </a:r>
          </a:p>
          <a:p>
            <a:pPr algn="l">
              <a:lnSpc>
                <a:spcPct val="100000"/>
              </a:lnSpc>
              <a:spcBef>
                <a:spcPts val="10"/>
              </a:spcBef>
            </a:pPr>
            <a:endParaRPr lang="en-US" sz="1800" dirty="0">
              <a:cs typeface="Century Gothic"/>
            </a:endParaRPr>
          </a:p>
          <a:p>
            <a:pPr marL="41910" algn="l">
              <a:lnSpc>
                <a:spcPct val="100000"/>
              </a:lnSpc>
            </a:pPr>
            <a:r>
              <a:rPr lang="en-US" sz="1400" b="1" dirty="0">
                <a:cs typeface="Century Gothic"/>
              </a:rPr>
              <a:t>Tasks:</a:t>
            </a:r>
            <a:r>
              <a:rPr lang="en-US" sz="1400" b="1" spc="-30" dirty="0">
                <a:cs typeface="Century Gothic"/>
              </a:rPr>
              <a:t> </a:t>
            </a:r>
            <a:r>
              <a:rPr lang="pt-PT" sz="1400" dirty="0">
                <a:cs typeface="Century Gothic"/>
              </a:rPr>
              <a:t>As tarefas são geradas ao instanciar objetos operadores. Um objeto instanciado de um operador é chamada de tarefa. </a:t>
            </a:r>
          </a:p>
          <a:p>
            <a:pPr algn="l">
              <a:lnSpc>
                <a:spcPct val="100000"/>
              </a:lnSpc>
              <a:spcBef>
                <a:spcPts val="55"/>
              </a:spcBef>
            </a:pPr>
            <a:endParaRPr lang="en-US" sz="1400" dirty="0">
              <a:cs typeface="Century Gothic"/>
            </a:endParaRPr>
          </a:p>
          <a:p>
            <a:pPr marL="12700" algn="l">
              <a:lnSpc>
                <a:spcPts val="2155"/>
              </a:lnSpc>
            </a:pPr>
            <a:r>
              <a:rPr lang="en-US" sz="1400" b="1" dirty="0">
                <a:cs typeface="Century Gothic"/>
              </a:rPr>
              <a:t>Scheduler:</a:t>
            </a:r>
            <a:r>
              <a:rPr lang="en-US" sz="1400" b="1" spc="-25" dirty="0">
                <a:cs typeface="Century Gothic"/>
              </a:rPr>
              <a:t> </a:t>
            </a:r>
            <a:r>
              <a:rPr lang="pt-PT" sz="1400" spc="-5" dirty="0">
                <a:cs typeface="Century Gothic"/>
              </a:rPr>
              <a:t>as vantagens mais importantes do </a:t>
            </a:r>
            <a:r>
              <a:rPr lang="pt-PT" sz="1400" spc="-5" dirty="0" err="1">
                <a:cs typeface="Century Gothic"/>
              </a:rPr>
              <a:t>Airflow</a:t>
            </a:r>
            <a:r>
              <a:rPr lang="pt-PT" sz="1400" spc="-5" dirty="0">
                <a:cs typeface="Century Gothic"/>
              </a:rPr>
              <a:t> é o fato de ele vir com seu próprio Agendador. Ao contrário de muitas outras ferramentas de gerenciamento de fluxo de trabalho. </a:t>
            </a:r>
          </a:p>
          <a:p>
            <a:pPr algn="l">
              <a:lnSpc>
                <a:spcPct val="100000"/>
              </a:lnSpc>
              <a:spcBef>
                <a:spcPts val="25"/>
              </a:spcBef>
            </a:pPr>
            <a:endParaRPr lang="en-US" dirty="0">
              <a:cs typeface="Century Gothic"/>
            </a:endParaRPr>
          </a:p>
          <a:p>
            <a:pPr marL="12700" marR="1201420" algn="l">
              <a:lnSpc>
                <a:spcPct val="100000"/>
              </a:lnSpc>
            </a:pPr>
            <a:r>
              <a:rPr lang="en-US" sz="1400" b="1" spc="-5" dirty="0">
                <a:cs typeface="Century Gothic"/>
              </a:rPr>
              <a:t>X-COM: </a:t>
            </a:r>
            <a:r>
              <a:rPr lang="en-US" sz="1400" spc="-5" dirty="0">
                <a:cs typeface="Century Gothic"/>
              </a:rPr>
              <a:t>a</a:t>
            </a:r>
            <a:r>
              <a:rPr lang="pt-PT" sz="1400" spc="-5" dirty="0">
                <a:cs typeface="Century Gothic"/>
              </a:rPr>
              <a:t>través das funções X-COM, o </a:t>
            </a:r>
            <a:r>
              <a:rPr lang="pt-PT" sz="1400" spc="-5" dirty="0" err="1">
                <a:cs typeface="Century Gothic"/>
              </a:rPr>
              <a:t>Airflow</a:t>
            </a:r>
            <a:r>
              <a:rPr lang="pt-PT" sz="1400" spc="-5" dirty="0">
                <a:cs typeface="Century Gothic"/>
              </a:rPr>
              <a:t> permite que seus usuários passem informações entre diferentes tarefas através da utilização de seu próprio banco de dados. </a:t>
            </a:r>
          </a:p>
          <a:p>
            <a:pPr marL="12700" marR="1201420" algn="l">
              <a:lnSpc>
                <a:spcPct val="100000"/>
              </a:lnSpc>
            </a:pPr>
            <a:endParaRPr kumimoji="0" lang="pt-PT" sz="1400" b="0" i="0" u="none" strike="noStrike" cap="none" spc="0" normalizeH="0" baseline="0" dirty="0">
              <a:ln>
                <a:noFill/>
              </a:ln>
              <a:solidFill>
                <a:srgbClr val="000000"/>
              </a:solidFill>
              <a:effectLst/>
              <a:uFillTx/>
              <a:ea typeface="+mn-ea"/>
              <a:cs typeface="+mn-cs"/>
              <a:sym typeface="Helvetica Light"/>
            </a:endParaRPr>
          </a:p>
        </p:txBody>
      </p:sp>
      <p:sp>
        <p:nvSpPr>
          <p:cNvPr id="20" name="Rectangle 4">
            <a:extLst>
              <a:ext uri="{FF2B5EF4-FFF2-40B4-BE49-F238E27FC236}">
                <a16:creationId xmlns:a16="http://schemas.microsoft.com/office/drawing/2014/main" id="{DC47315F-6B60-4366-5DF7-4B2F97720A48}"/>
              </a:ext>
            </a:extLst>
          </p:cNvPr>
          <p:cNvSpPr>
            <a:spLocks noChangeArrowheads="1"/>
          </p:cNvSpPr>
          <p:nvPr/>
        </p:nvSpPr>
        <p:spPr bwMode="auto">
          <a:xfrm>
            <a:off x="0" y="90100"/>
            <a:ext cx="65"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lgn="l" rtl="0" eaLnBrk="0" fontAlgn="base" hangingPunct="0">
              <a:spcBef>
                <a:spcPct val="0"/>
              </a:spcBef>
              <a:spcAft>
                <a:spcPct val="0"/>
              </a:spcAft>
              <a:defRPr>
                <a:solidFill>
                  <a:schemeClr val="tx1"/>
                </a:solidFill>
                <a:latin typeface="Arial" panose="020B0604020202020204" pitchFamily="34" charset="0"/>
              </a:defRPr>
            </a:lvl1pPr>
            <a:lvl2pPr marL="457200" algn="l" rtl="0" eaLnBrk="0" fontAlgn="base" hangingPunct="0">
              <a:spcBef>
                <a:spcPct val="0"/>
              </a:spcBef>
              <a:spcAft>
                <a:spcPct val="0"/>
              </a:spcAft>
              <a:defRPr>
                <a:solidFill>
                  <a:schemeClr val="tx1"/>
                </a:solidFill>
                <a:latin typeface="Arial" panose="020B0604020202020204" pitchFamily="34" charset="0"/>
              </a:defRPr>
            </a:lvl2pPr>
            <a:lvl3pPr marL="914400" algn="l" rtl="0" eaLnBrk="0" fontAlgn="base" hangingPunct="0">
              <a:spcBef>
                <a:spcPct val="0"/>
              </a:spcBef>
              <a:spcAft>
                <a:spcPct val="0"/>
              </a:spcAft>
              <a:defRPr>
                <a:solidFill>
                  <a:schemeClr val="tx1"/>
                </a:solidFill>
                <a:latin typeface="Arial" panose="020B0604020202020204" pitchFamily="34" charset="0"/>
              </a:defRPr>
            </a:lvl3pPr>
            <a:lvl4pPr marL="1371600" algn="l" rtl="0" eaLnBrk="0" fontAlgn="base" hangingPunct="0">
              <a:spcBef>
                <a:spcPct val="0"/>
              </a:spcBef>
              <a:spcAft>
                <a:spcPct val="0"/>
              </a:spcAft>
              <a:defRPr>
                <a:solidFill>
                  <a:schemeClr val="tx1"/>
                </a:solidFill>
                <a:latin typeface="Arial" panose="020B0604020202020204" pitchFamily="34" charset="0"/>
              </a:defRPr>
            </a:lvl4pPr>
            <a:lvl5pPr marL="1828800" algn="l" rtl="0" eaLnBrk="0" fontAlgn="base" hangingPunct="0">
              <a:spcBef>
                <a:spcPct val="0"/>
              </a:spcBef>
              <a:spcAft>
                <a:spcPct val="0"/>
              </a:spcAft>
              <a:defRPr>
                <a:solidFill>
                  <a:schemeClr val="tx1"/>
                </a:solidFill>
                <a:latin typeface="Arial" panose="020B0604020202020204" pitchFamily="34" charset="0"/>
              </a:defRPr>
            </a:lvl5pPr>
            <a:lvl6pPr marL="2286000" algn="l" rtl="0" eaLnBrk="0" fontAlgn="base" hangingPunct="0">
              <a:spcBef>
                <a:spcPct val="0"/>
              </a:spcBef>
              <a:spcAft>
                <a:spcPct val="0"/>
              </a:spcAft>
              <a:defRPr>
                <a:solidFill>
                  <a:schemeClr val="tx1"/>
                </a:solidFill>
                <a:latin typeface="Arial" panose="020B0604020202020204" pitchFamily="34" charset="0"/>
              </a:defRPr>
            </a:lvl6pPr>
            <a:lvl7pPr marL="2743200" algn="l" rtl="0" eaLnBrk="0" fontAlgn="base" hangingPunct="0">
              <a:spcBef>
                <a:spcPct val="0"/>
              </a:spcBef>
              <a:spcAft>
                <a:spcPct val="0"/>
              </a:spcAft>
              <a:defRPr>
                <a:solidFill>
                  <a:schemeClr val="tx1"/>
                </a:solidFill>
                <a:latin typeface="Arial" panose="020B0604020202020204" pitchFamily="34" charset="0"/>
              </a:defRPr>
            </a:lvl7pPr>
            <a:lvl8pPr marL="3200400" algn="l" rtl="0" eaLnBrk="0" fontAlgn="base" hangingPunct="0">
              <a:spcBef>
                <a:spcPct val="0"/>
              </a:spcBef>
              <a:spcAft>
                <a:spcPct val="0"/>
              </a:spcAft>
              <a:defRPr>
                <a:solidFill>
                  <a:schemeClr val="tx1"/>
                </a:solidFill>
                <a:latin typeface="Arial" panose="020B0604020202020204" pitchFamily="34" charset="0"/>
              </a:defRPr>
            </a:lvl8pPr>
            <a:lvl9pPr marL="3657600" algn="l" rtl="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1" name="Rectangle 5">
            <a:extLst>
              <a:ext uri="{FF2B5EF4-FFF2-40B4-BE49-F238E27FC236}">
                <a16:creationId xmlns:a16="http://schemas.microsoft.com/office/drawing/2014/main" id="{74A1F28F-75A6-3A52-526D-F02546F895DD}"/>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2" name="Rectangle 6">
            <a:extLst>
              <a:ext uri="{FF2B5EF4-FFF2-40B4-BE49-F238E27FC236}">
                <a16:creationId xmlns:a16="http://schemas.microsoft.com/office/drawing/2014/main" id="{F1DCC430-1D70-3D43-EB01-0ACEA4535B28}"/>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3" name="Rectangle 7">
            <a:extLst>
              <a:ext uri="{FF2B5EF4-FFF2-40B4-BE49-F238E27FC236}">
                <a16:creationId xmlns:a16="http://schemas.microsoft.com/office/drawing/2014/main" id="{0CCD9179-3465-2122-01CE-F81273BAD92C}"/>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4" name="Rectangle 8">
            <a:extLst>
              <a:ext uri="{FF2B5EF4-FFF2-40B4-BE49-F238E27FC236}">
                <a16:creationId xmlns:a16="http://schemas.microsoft.com/office/drawing/2014/main" id="{1D804EAB-17F2-58A0-3EAC-BBBBD8262B3B}"/>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58418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322089"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2400" dirty="0"/>
              <a:t>ETL </a:t>
            </a:r>
            <a:r>
              <a:rPr lang="pt-PT" sz="2400" dirty="0" err="1"/>
              <a:t>vs</a:t>
            </a:r>
            <a:r>
              <a:rPr lang="pt-PT" sz="2400" dirty="0"/>
              <a:t> ELT</a:t>
            </a:r>
          </a:p>
        </p:txBody>
      </p:sp>
      <p:pic>
        <p:nvPicPr>
          <p:cNvPr id="11" name="Picture 6" descr="Apache Airflow - Wikipedia">
            <a:extLst>
              <a:ext uri="{FF2B5EF4-FFF2-40B4-BE49-F238E27FC236}">
                <a16:creationId xmlns:a16="http://schemas.microsoft.com/office/drawing/2014/main" id="{5095B844-CD04-BD6B-9BAC-D70DE22BE2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2925" y="919993"/>
            <a:ext cx="1723674" cy="6658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EE70A8D-A5F8-8658-0359-F0FC88C914FE}"/>
              </a:ext>
            </a:extLst>
          </p:cNvPr>
          <p:cNvPicPr>
            <a:picLocks noChangeAspect="1"/>
          </p:cNvPicPr>
          <p:nvPr/>
        </p:nvPicPr>
        <p:blipFill>
          <a:blip r:embed="rId4"/>
          <a:stretch>
            <a:fillRect/>
          </a:stretch>
        </p:blipFill>
        <p:spPr>
          <a:xfrm>
            <a:off x="615593" y="1906489"/>
            <a:ext cx="6979266" cy="3806183"/>
          </a:xfrm>
          <a:prstGeom prst="rect">
            <a:avLst/>
          </a:prstGeom>
        </p:spPr>
      </p:pic>
    </p:spTree>
    <p:extLst>
      <p:ext uri="{BB962C8B-B14F-4D97-AF65-F5344CB8AC3E}">
        <p14:creationId xmlns:p14="http://schemas.microsoft.com/office/powerpoint/2010/main" val="103195137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2" name="Google Shape;116;p16">
            <a:extLst>
              <a:ext uri="{FF2B5EF4-FFF2-40B4-BE49-F238E27FC236}">
                <a16:creationId xmlns:a16="http://schemas.microsoft.com/office/drawing/2014/main" id="{26030439-7A38-A7A0-8B86-F03A95D3CEAD}"/>
              </a:ext>
            </a:extLst>
          </p:cNvPr>
          <p:cNvSpPr txBox="1">
            <a:spLocks noGrp="1"/>
          </p:cNvSpPr>
          <p:nvPr>
            <p:ph type="title"/>
          </p:nvPr>
        </p:nvSpPr>
        <p:spPr>
          <a:xfrm>
            <a:off x="-322089"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2400" dirty="0"/>
              <a:t>ETL </a:t>
            </a:r>
            <a:r>
              <a:rPr lang="pt-PT" sz="2400" dirty="0" err="1"/>
              <a:t>vs</a:t>
            </a:r>
            <a:r>
              <a:rPr lang="pt-PT" sz="2400" dirty="0"/>
              <a:t> ELT</a:t>
            </a:r>
          </a:p>
        </p:txBody>
      </p:sp>
      <p:pic>
        <p:nvPicPr>
          <p:cNvPr id="11" name="Picture 6" descr="Apache Airflow - Wikipedia">
            <a:extLst>
              <a:ext uri="{FF2B5EF4-FFF2-40B4-BE49-F238E27FC236}">
                <a16:creationId xmlns:a16="http://schemas.microsoft.com/office/drawing/2014/main" id="{5095B844-CD04-BD6B-9BAC-D70DE22BE2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2925" y="919993"/>
            <a:ext cx="1723674" cy="6658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D439121-12A7-3225-1C05-9BA1CEF5C72C}"/>
              </a:ext>
            </a:extLst>
          </p:cNvPr>
          <p:cNvPicPr>
            <a:picLocks noChangeAspect="1"/>
          </p:cNvPicPr>
          <p:nvPr/>
        </p:nvPicPr>
        <p:blipFill>
          <a:blip r:embed="rId4"/>
          <a:stretch>
            <a:fillRect/>
          </a:stretch>
        </p:blipFill>
        <p:spPr>
          <a:xfrm>
            <a:off x="615593" y="1947392"/>
            <a:ext cx="6461970" cy="3740322"/>
          </a:xfrm>
          <a:prstGeom prst="rect">
            <a:avLst/>
          </a:prstGeom>
        </p:spPr>
      </p:pic>
    </p:spTree>
    <p:extLst>
      <p:ext uri="{BB962C8B-B14F-4D97-AF65-F5344CB8AC3E}">
        <p14:creationId xmlns:p14="http://schemas.microsoft.com/office/powerpoint/2010/main" val="2337976356"/>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3CD28F6A-090A-B872-F5AD-DC044B8CEFB6}"/>
              </a:ext>
            </a:extLst>
          </p:cNvPr>
          <p:cNvSpPr txBox="1"/>
          <p:nvPr/>
        </p:nvSpPr>
        <p:spPr>
          <a:xfrm>
            <a:off x="615593" y="709825"/>
            <a:ext cx="7480663" cy="565058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r>
              <a:rPr lang="pt-PT" sz="1100" b="1" dirty="0"/>
              <a:t>ETL (</a:t>
            </a:r>
            <a:r>
              <a:rPr lang="pt-PT" sz="1100" b="1" dirty="0" err="1"/>
              <a:t>Extract</a:t>
            </a:r>
            <a:r>
              <a:rPr lang="pt-PT" sz="1100" b="1" dirty="0"/>
              <a:t>, </a:t>
            </a:r>
            <a:r>
              <a:rPr lang="pt-PT" sz="1100" b="1" dirty="0" err="1"/>
              <a:t>Transform</a:t>
            </a:r>
            <a:r>
              <a:rPr lang="pt-PT" sz="1100" b="1" dirty="0"/>
              <a:t>, </a:t>
            </a:r>
            <a:r>
              <a:rPr lang="pt-PT" sz="1100" b="1" dirty="0" err="1"/>
              <a:t>Load</a:t>
            </a:r>
            <a:r>
              <a:rPr lang="pt-PT" sz="1100" b="1" dirty="0"/>
              <a:t>)</a:t>
            </a:r>
          </a:p>
          <a:p>
            <a:r>
              <a:rPr lang="pt-PT" sz="1100" b="1" dirty="0"/>
              <a:t>Descrição:</a:t>
            </a:r>
            <a:endParaRPr lang="pt-PT" sz="1100" dirty="0"/>
          </a:p>
          <a:p>
            <a:pPr>
              <a:buFont typeface="Arial" panose="020B0604020202020204" pitchFamily="34" charset="0"/>
              <a:buChar char="•"/>
            </a:pPr>
            <a:r>
              <a:rPr lang="pt-PT" sz="1100" dirty="0"/>
              <a:t>Os dados são extraídos das fontes, transformados conforme necessário e, em seguida, carregados no sistema de destino (geralmente um data </a:t>
            </a:r>
            <a:r>
              <a:rPr lang="pt-PT" sz="1100" dirty="0" err="1"/>
              <a:t>warehouse</a:t>
            </a:r>
            <a:r>
              <a:rPr lang="pt-PT" sz="1100" dirty="0"/>
              <a:t>).</a:t>
            </a:r>
          </a:p>
          <a:p>
            <a:r>
              <a:rPr lang="pt-PT" sz="1100" b="1" dirty="0"/>
              <a:t>Vantagens:</a:t>
            </a:r>
            <a:endParaRPr lang="pt-PT" sz="1100" dirty="0"/>
          </a:p>
          <a:p>
            <a:pPr>
              <a:buFont typeface="+mj-lt"/>
              <a:buAutoNum type="arabicPeriod"/>
            </a:pPr>
            <a:r>
              <a:rPr lang="pt-PT" sz="1100" b="1" dirty="0"/>
              <a:t>Controle e Qualidade dos Dados:</a:t>
            </a:r>
            <a:r>
              <a:rPr lang="pt-PT" sz="1100" dirty="0"/>
              <a:t> Transformações ocorrem antes do carregamento, permitindo a validação e limpeza dos dados antes de inseri-los no data </a:t>
            </a:r>
            <a:r>
              <a:rPr lang="pt-PT" sz="1100" dirty="0" err="1"/>
              <a:t>warehouse</a:t>
            </a:r>
            <a:r>
              <a:rPr lang="pt-PT" sz="1100" dirty="0"/>
              <a:t>.</a:t>
            </a:r>
          </a:p>
          <a:p>
            <a:pPr>
              <a:buFont typeface="+mj-lt"/>
              <a:buAutoNum type="arabicPeriod"/>
            </a:pPr>
            <a:r>
              <a:rPr lang="pt-PT" sz="1100" b="1" dirty="0"/>
              <a:t>Performance do Data </a:t>
            </a:r>
            <a:r>
              <a:rPr lang="pt-PT" sz="1100" b="1" dirty="0" err="1"/>
              <a:t>Warehouse</a:t>
            </a:r>
            <a:r>
              <a:rPr lang="pt-PT" sz="1100" b="1" dirty="0"/>
              <a:t>:</a:t>
            </a:r>
            <a:r>
              <a:rPr lang="pt-PT" sz="1100" dirty="0"/>
              <a:t> A maioria das transformações pesadas ocorre fora do data </a:t>
            </a:r>
            <a:r>
              <a:rPr lang="pt-PT" sz="1100" dirty="0" err="1"/>
              <a:t>warehouse</a:t>
            </a:r>
            <a:r>
              <a:rPr lang="pt-PT" sz="1100" dirty="0"/>
              <a:t>, liberando-o para consultas e análises rápidas.</a:t>
            </a:r>
          </a:p>
          <a:p>
            <a:pPr>
              <a:buFont typeface="+mj-lt"/>
              <a:buAutoNum type="arabicPeriod"/>
            </a:pPr>
            <a:r>
              <a:rPr lang="pt-PT" sz="1100" b="1" dirty="0"/>
              <a:t>Compatibilidade:</a:t>
            </a:r>
            <a:r>
              <a:rPr lang="pt-PT" sz="1100" dirty="0"/>
              <a:t> Adequado para data </a:t>
            </a:r>
            <a:r>
              <a:rPr lang="pt-PT" sz="1100" dirty="0" err="1"/>
              <a:t>warehouses</a:t>
            </a:r>
            <a:r>
              <a:rPr lang="pt-PT" sz="1100" dirty="0"/>
              <a:t> tradicionais que podem não suportar transformações complexas no próprio sistema.</a:t>
            </a:r>
          </a:p>
          <a:p>
            <a:r>
              <a:rPr lang="pt-PT" sz="1100" b="1" dirty="0"/>
              <a:t>Desvantagens:</a:t>
            </a:r>
            <a:endParaRPr lang="pt-PT" sz="1100" dirty="0"/>
          </a:p>
          <a:p>
            <a:pPr>
              <a:buFont typeface="+mj-lt"/>
              <a:buAutoNum type="arabicPeriod"/>
            </a:pPr>
            <a:r>
              <a:rPr lang="pt-PT" sz="1100" b="1" dirty="0"/>
              <a:t>Tempo de Processamento:</a:t>
            </a:r>
            <a:r>
              <a:rPr lang="pt-PT" sz="1100" dirty="0"/>
              <a:t> Pode ser mais demorado, pois os dados precisam ser transformados antes do carregamento.</a:t>
            </a:r>
          </a:p>
          <a:p>
            <a:pPr>
              <a:buFont typeface="+mj-lt"/>
              <a:buAutoNum type="arabicPeriod"/>
            </a:pPr>
            <a:r>
              <a:rPr lang="pt-PT" sz="1100" b="1" dirty="0"/>
              <a:t>Manutenção:</a:t>
            </a:r>
            <a:r>
              <a:rPr lang="pt-PT" sz="1100" dirty="0"/>
              <a:t> Pode exigir um esforço maior para manter e atualizar scripts de transformação.</a:t>
            </a:r>
          </a:p>
          <a:p>
            <a:pPr>
              <a:buFont typeface="+mj-lt"/>
              <a:buAutoNum type="arabicPeriod"/>
            </a:pPr>
            <a:r>
              <a:rPr lang="pt-PT" sz="1100" b="1" dirty="0"/>
              <a:t>Recursos Computacionais:</a:t>
            </a:r>
            <a:r>
              <a:rPr lang="pt-PT" sz="1100" dirty="0"/>
              <a:t> Requer recursos computacionais consideráveis fora do data </a:t>
            </a:r>
            <a:r>
              <a:rPr lang="pt-PT" sz="1100" dirty="0" err="1"/>
              <a:t>warehouse</a:t>
            </a:r>
            <a:r>
              <a:rPr lang="pt-PT" sz="1100" dirty="0"/>
              <a:t>, o que pode ser caro.</a:t>
            </a:r>
          </a:p>
          <a:p>
            <a:endParaRPr lang="pt-PT" sz="1100" dirty="0"/>
          </a:p>
          <a:p>
            <a:r>
              <a:rPr lang="pt-PT" sz="1100" b="1" dirty="0"/>
              <a:t>ELT (</a:t>
            </a:r>
            <a:r>
              <a:rPr lang="pt-PT" sz="1100" b="1" dirty="0" err="1"/>
              <a:t>Extract</a:t>
            </a:r>
            <a:r>
              <a:rPr lang="pt-PT" sz="1100" b="1" dirty="0"/>
              <a:t>, </a:t>
            </a:r>
            <a:r>
              <a:rPr lang="pt-PT" sz="1100" b="1" dirty="0" err="1"/>
              <a:t>Load</a:t>
            </a:r>
            <a:r>
              <a:rPr lang="pt-PT" sz="1100" b="1" dirty="0"/>
              <a:t>, </a:t>
            </a:r>
            <a:r>
              <a:rPr lang="pt-PT" sz="1100" b="1" dirty="0" err="1"/>
              <a:t>Transform</a:t>
            </a:r>
            <a:r>
              <a:rPr lang="pt-PT" sz="1100" b="1" dirty="0"/>
              <a:t>)</a:t>
            </a:r>
          </a:p>
          <a:p>
            <a:r>
              <a:rPr lang="pt-PT" sz="1100" b="1" dirty="0"/>
              <a:t>Descrição:</a:t>
            </a:r>
            <a:endParaRPr lang="pt-PT" sz="1100" dirty="0"/>
          </a:p>
          <a:p>
            <a:pPr>
              <a:buFont typeface="Arial" panose="020B0604020202020204" pitchFamily="34" charset="0"/>
              <a:buChar char="•"/>
            </a:pPr>
            <a:r>
              <a:rPr lang="pt-PT" sz="1100" dirty="0"/>
              <a:t>Os dados são extraídos das fontes e carregados no sistema de destino (geralmente um data </a:t>
            </a:r>
            <a:r>
              <a:rPr lang="pt-PT" sz="1100" dirty="0" err="1"/>
              <a:t>lake</a:t>
            </a:r>
            <a:r>
              <a:rPr lang="pt-PT" sz="1100" dirty="0"/>
              <a:t> ou um data </a:t>
            </a:r>
            <a:r>
              <a:rPr lang="pt-PT" sz="1100" dirty="0" err="1"/>
              <a:t>warehouse</a:t>
            </a:r>
            <a:r>
              <a:rPr lang="pt-PT" sz="1100" dirty="0"/>
              <a:t> moderno), onde são então transformados conforme necessário.</a:t>
            </a:r>
          </a:p>
          <a:p>
            <a:r>
              <a:rPr lang="pt-PT" sz="1100" b="1" dirty="0"/>
              <a:t>Vantagens:</a:t>
            </a:r>
            <a:endParaRPr lang="pt-PT" sz="1100" dirty="0"/>
          </a:p>
          <a:p>
            <a:pPr>
              <a:buFont typeface="+mj-lt"/>
              <a:buAutoNum type="arabicPeriod"/>
            </a:pPr>
            <a:r>
              <a:rPr lang="pt-PT" sz="1100" b="1" dirty="0"/>
              <a:t>Velocidade Inicial:</a:t>
            </a:r>
            <a:r>
              <a:rPr lang="pt-PT" sz="1100" dirty="0"/>
              <a:t> Carregar dados brutos diretamente no sistema de destino pode ser mais rápido inicialmente.</a:t>
            </a:r>
          </a:p>
          <a:p>
            <a:pPr>
              <a:buFont typeface="+mj-lt"/>
              <a:buAutoNum type="arabicPeriod"/>
            </a:pPr>
            <a:r>
              <a:rPr lang="pt-PT" sz="1100" b="1" dirty="0"/>
              <a:t>Aproveitamento de Recursos:</a:t>
            </a:r>
            <a:r>
              <a:rPr lang="pt-PT" sz="1100" dirty="0"/>
              <a:t> Utiliza o poder de processamento do sistema de destino (geralmente mais escalável e poderoso) para realizar transformações.</a:t>
            </a:r>
          </a:p>
          <a:p>
            <a:pPr>
              <a:buFont typeface="+mj-lt"/>
              <a:buAutoNum type="arabicPeriod"/>
            </a:pPr>
            <a:r>
              <a:rPr lang="pt-PT" sz="1100" b="1" dirty="0"/>
              <a:t>Flexibilidade:</a:t>
            </a:r>
            <a:r>
              <a:rPr lang="pt-PT" sz="1100" dirty="0"/>
              <a:t> Permite trabalhar com dados brutos e realizar diferentes transformações conforme necessário para diferentes análises.</a:t>
            </a:r>
          </a:p>
          <a:p>
            <a:r>
              <a:rPr lang="pt-PT" sz="1100" b="1" dirty="0"/>
              <a:t>Desvantagens:</a:t>
            </a:r>
            <a:endParaRPr lang="pt-PT" sz="1100" dirty="0"/>
          </a:p>
          <a:p>
            <a:pPr>
              <a:buFont typeface="+mj-lt"/>
              <a:buAutoNum type="arabicPeriod"/>
            </a:pPr>
            <a:r>
              <a:rPr lang="pt-PT" sz="1100" b="1" dirty="0"/>
              <a:t>Qualidade dos Dados:</a:t>
            </a:r>
            <a:r>
              <a:rPr lang="pt-PT" sz="1100" dirty="0"/>
              <a:t> Dados brutos são carregados no sistema de destino, o que pode requerer transformações complexas e limpezas posteriores.</a:t>
            </a:r>
          </a:p>
          <a:p>
            <a:pPr>
              <a:buFont typeface="+mj-lt"/>
              <a:buAutoNum type="arabicPeriod"/>
            </a:pPr>
            <a:r>
              <a:rPr lang="pt-PT" sz="1100" b="1" dirty="0"/>
              <a:t>Complexidade na Consulta:</a:t>
            </a:r>
            <a:r>
              <a:rPr lang="pt-PT" sz="1100" dirty="0"/>
              <a:t> As consultas podem precisar lidar com dados brutos e transformações complexas, o que pode impactar a performance.</a:t>
            </a:r>
          </a:p>
          <a:p>
            <a:pPr>
              <a:buFont typeface="+mj-lt"/>
              <a:buAutoNum type="arabicPeriod"/>
            </a:pPr>
            <a:r>
              <a:rPr lang="pt-PT" sz="1100" b="1" dirty="0"/>
              <a:t>Custo de Armazenamento:</a:t>
            </a:r>
            <a:r>
              <a:rPr lang="pt-PT" sz="1100" dirty="0"/>
              <a:t> Armazenar dados brutos e transformados pode consumir mais </a:t>
            </a:r>
          </a:p>
          <a:p>
            <a:pPr marL="0" marR="0" indent="0" algn="ctr" defTabSz="584200" rtl="0" fontAlgn="auto" latinLnBrk="1" hangingPunct="0">
              <a:lnSpc>
                <a:spcPct val="100000"/>
              </a:lnSpc>
              <a:spcBef>
                <a:spcPts val="0"/>
              </a:spcBef>
              <a:spcAft>
                <a:spcPts val="0"/>
              </a:spcAft>
              <a:buClrTx/>
              <a:buSzTx/>
              <a:buFontTx/>
              <a:buNone/>
              <a:tabLst/>
            </a:pPr>
            <a:endParaRPr kumimoji="0" lang="pt-PT" sz="105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14793168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Hybrid Cloud? - Comparison of AWS, Azure, and Google Cloud Platforms">
            <a:extLst>
              <a:ext uri="{FF2B5EF4-FFF2-40B4-BE49-F238E27FC236}">
                <a16:creationId xmlns:a16="http://schemas.microsoft.com/office/drawing/2014/main" id="{C7D4A313-D1AA-750C-5410-F7EBDD1A2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0" y="1043461"/>
            <a:ext cx="7044024" cy="4696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01059"/>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3589446-03EB-F2A2-1267-A4073F15B075}"/>
              </a:ext>
            </a:extLst>
          </p:cNvPr>
          <p:cNvPicPr>
            <a:picLocks noChangeAspect="1"/>
          </p:cNvPicPr>
          <p:nvPr/>
        </p:nvPicPr>
        <p:blipFill>
          <a:blip r:embed="rId3"/>
          <a:stretch>
            <a:fillRect/>
          </a:stretch>
        </p:blipFill>
        <p:spPr>
          <a:xfrm>
            <a:off x="730166" y="1347756"/>
            <a:ext cx="7306491" cy="4734606"/>
          </a:xfrm>
          <a:prstGeom prst="rect">
            <a:avLst/>
          </a:prstGeom>
        </p:spPr>
      </p:pic>
    </p:spTree>
    <p:extLst>
      <p:ext uri="{BB962C8B-B14F-4D97-AF65-F5344CB8AC3E}">
        <p14:creationId xmlns:p14="http://schemas.microsoft.com/office/powerpoint/2010/main" val="677689595"/>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Overview of AWS Analytics pipeline services">
            <a:extLst>
              <a:ext uri="{FF2B5EF4-FFF2-40B4-BE49-F238E27FC236}">
                <a16:creationId xmlns:a16="http://schemas.microsoft.com/office/drawing/2014/main" id="{16A7CFEE-9F8C-5970-DAF3-8724DEBA5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55" y="1426838"/>
            <a:ext cx="7342680" cy="41455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8A7C909-0879-C470-BAE2-70DB17BA7E87}"/>
              </a:ext>
            </a:extLst>
          </p:cNvPr>
          <p:cNvSpPr txBox="1"/>
          <p:nvPr/>
        </p:nvSpPr>
        <p:spPr>
          <a:xfrm>
            <a:off x="253770" y="6120176"/>
            <a:ext cx="666954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lvl1pPr algn="l">
              <a:defRPr sz="1200"/>
            </a:lvl1pPr>
          </a:lstStyle>
          <a:p>
            <a:r>
              <a:rPr lang="pt-PT" dirty="0"/>
              <a:t>https://aws.amazon.com/getting-started/decision-guides/analytics-on-aws-how-to-choose/</a:t>
            </a:r>
          </a:p>
        </p:txBody>
      </p:sp>
    </p:spTree>
    <p:extLst>
      <p:ext uri="{BB962C8B-B14F-4D97-AF65-F5344CB8AC3E}">
        <p14:creationId xmlns:p14="http://schemas.microsoft.com/office/powerpoint/2010/main" val="2699419905"/>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2" name="Google Shape;116;p16">
            <a:extLst>
              <a:ext uri="{FF2B5EF4-FFF2-40B4-BE49-F238E27FC236}">
                <a16:creationId xmlns:a16="http://schemas.microsoft.com/office/drawing/2014/main" id="{9AE673F8-B805-F08E-085B-BD085F5ADF6D}"/>
              </a:ext>
            </a:extLst>
          </p:cNvPr>
          <p:cNvSpPr txBox="1">
            <a:spLocks noGrp="1"/>
          </p:cNvSpPr>
          <p:nvPr>
            <p:ph type="title"/>
          </p:nvPr>
        </p:nvSpPr>
        <p:spPr>
          <a:xfrm>
            <a:off x="398628" y="2947800"/>
            <a:ext cx="7723500"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8000" dirty="0"/>
              <a:t>Aula 05</a:t>
            </a:r>
            <a:endParaRPr sz="8000" dirty="0"/>
          </a:p>
        </p:txBody>
      </p:sp>
    </p:spTree>
    <p:extLst>
      <p:ext uri="{BB962C8B-B14F-4D97-AF65-F5344CB8AC3E}">
        <p14:creationId xmlns:p14="http://schemas.microsoft.com/office/powerpoint/2010/main" val="345426490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6" name="TextBox 5">
            <a:extLst>
              <a:ext uri="{FF2B5EF4-FFF2-40B4-BE49-F238E27FC236}">
                <a16:creationId xmlns:a16="http://schemas.microsoft.com/office/drawing/2014/main" id="{BA567128-59E0-EBD2-3D3D-20E7EA0B14BE}"/>
              </a:ext>
            </a:extLst>
          </p:cNvPr>
          <p:cNvSpPr txBox="1"/>
          <p:nvPr/>
        </p:nvSpPr>
        <p:spPr>
          <a:xfrm>
            <a:off x="252527" y="6013686"/>
            <a:ext cx="4937969"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200" dirty="0"/>
              <a:t>https://www.nestle.com/sustainability/waste-reduction</a:t>
            </a:r>
          </a:p>
        </p:txBody>
      </p:sp>
      <p:sp>
        <p:nvSpPr>
          <p:cNvPr id="10" name="AutoShape 2" descr="big data analytics">
            <a:extLst>
              <a:ext uri="{FF2B5EF4-FFF2-40B4-BE49-F238E27FC236}">
                <a16:creationId xmlns:a16="http://schemas.microsoft.com/office/drawing/2014/main" id="{06D13751-ABBE-975E-443B-EC39E1C52140}"/>
              </a:ext>
            </a:extLst>
          </p:cNvPr>
          <p:cNvSpPr>
            <a:spLocks noChangeAspect="1" noChangeArrowheads="1"/>
          </p:cNvSpPr>
          <p:nvPr/>
        </p:nvSpPr>
        <p:spPr bwMode="auto">
          <a:xfrm>
            <a:off x="3629025" y="3923620"/>
            <a:ext cx="235087" cy="2350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PT"/>
          </a:p>
        </p:txBody>
      </p:sp>
      <p:pic>
        <p:nvPicPr>
          <p:cNvPr id="3" name="Picture 2">
            <a:extLst>
              <a:ext uri="{FF2B5EF4-FFF2-40B4-BE49-F238E27FC236}">
                <a16:creationId xmlns:a16="http://schemas.microsoft.com/office/drawing/2014/main" id="{0DB33EC0-0D8A-31F7-207D-E684314465D9}"/>
              </a:ext>
            </a:extLst>
          </p:cNvPr>
          <p:cNvPicPr>
            <a:picLocks noChangeAspect="1"/>
          </p:cNvPicPr>
          <p:nvPr/>
        </p:nvPicPr>
        <p:blipFill>
          <a:blip r:embed="rId3"/>
          <a:stretch>
            <a:fillRect/>
          </a:stretch>
        </p:blipFill>
        <p:spPr>
          <a:xfrm>
            <a:off x="252527" y="1712050"/>
            <a:ext cx="6949462" cy="4176879"/>
          </a:xfrm>
          <a:prstGeom prst="rect">
            <a:avLst/>
          </a:prstGeom>
        </p:spPr>
      </p:pic>
      <p:pic>
        <p:nvPicPr>
          <p:cNvPr id="5" name="Picture 4">
            <a:extLst>
              <a:ext uri="{FF2B5EF4-FFF2-40B4-BE49-F238E27FC236}">
                <a16:creationId xmlns:a16="http://schemas.microsoft.com/office/drawing/2014/main" id="{598ECE5A-3A88-94E8-0B58-E35C1CC90660}"/>
              </a:ext>
            </a:extLst>
          </p:cNvPr>
          <p:cNvPicPr>
            <a:picLocks noChangeAspect="1"/>
          </p:cNvPicPr>
          <p:nvPr/>
        </p:nvPicPr>
        <p:blipFill>
          <a:blip r:embed="rId4"/>
          <a:stretch>
            <a:fillRect/>
          </a:stretch>
        </p:blipFill>
        <p:spPr>
          <a:xfrm>
            <a:off x="231284" y="833055"/>
            <a:ext cx="2400947" cy="777450"/>
          </a:xfrm>
          <a:prstGeom prst="rect">
            <a:avLst/>
          </a:prstGeom>
        </p:spPr>
      </p:pic>
    </p:spTree>
    <p:extLst>
      <p:ext uri="{BB962C8B-B14F-4D97-AF65-F5344CB8AC3E}">
        <p14:creationId xmlns:p14="http://schemas.microsoft.com/office/powerpoint/2010/main" val="724587333"/>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A Map to Explain all Data Roles. A Comprehensive Simple Guide | by Lore So  What | Medium">
            <a:extLst>
              <a:ext uri="{FF2B5EF4-FFF2-40B4-BE49-F238E27FC236}">
                <a16:creationId xmlns:a16="http://schemas.microsoft.com/office/drawing/2014/main" id="{08FB68F6-8CB6-2F84-D83D-33670CB3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83" y="934718"/>
            <a:ext cx="8191208" cy="46103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4C22AD-42FE-6827-935B-372FF77C95D4}"/>
              </a:ext>
            </a:extLst>
          </p:cNvPr>
          <p:cNvSpPr txBox="1"/>
          <p:nvPr/>
        </p:nvSpPr>
        <p:spPr>
          <a:xfrm>
            <a:off x="117566" y="5956004"/>
            <a:ext cx="5577840"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4"/>
              </a:rPr>
              <a:t>https://medium.com/@loresowhat/a-map-to-explain-all-data-roles-970ed69ba1</a:t>
            </a:r>
            <a:endParaRPr lang="pt-PT" sz="1200" dirty="0"/>
          </a:p>
        </p:txBody>
      </p:sp>
    </p:spTree>
    <p:extLst>
      <p:ext uri="{BB962C8B-B14F-4D97-AF65-F5344CB8AC3E}">
        <p14:creationId xmlns:p14="http://schemas.microsoft.com/office/powerpoint/2010/main" val="576676775"/>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4EE0ED9-2FDF-B33F-D91C-A4B4CBB95322}"/>
              </a:ext>
            </a:extLst>
          </p:cNvPr>
          <p:cNvSpPr txBox="1"/>
          <p:nvPr/>
        </p:nvSpPr>
        <p:spPr>
          <a:xfrm>
            <a:off x="-70941" y="6005814"/>
            <a:ext cx="8789524" cy="276999"/>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https://medium.com/@gerzson.boros/data-scientists-vs-data-engineers-what-is-the-difference-dd8ec31b1092</a:t>
            </a:r>
            <a:endParaRPr lang="pt-PT" sz="1200" dirty="0"/>
          </a:p>
        </p:txBody>
      </p:sp>
      <p:pic>
        <p:nvPicPr>
          <p:cNvPr id="1030" name="Picture 6">
            <a:extLst>
              <a:ext uri="{FF2B5EF4-FFF2-40B4-BE49-F238E27FC236}">
                <a16:creationId xmlns:a16="http://schemas.microsoft.com/office/drawing/2014/main" id="{D2FC3A78-4BA5-F217-E98A-AB8711709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0912" y="1100986"/>
            <a:ext cx="61912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592196"/>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1D4FC065-A807-75D9-C911-B21A2F2AB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172" y="1497583"/>
            <a:ext cx="7073749" cy="36916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D6F337-F705-7143-95D8-0AED5AA3C8CD}"/>
              </a:ext>
            </a:extLst>
          </p:cNvPr>
          <p:cNvSpPr txBox="1"/>
          <p:nvPr/>
        </p:nvSpPr>
        <p:spPr>
          <a:xfrm>
            <a:off x="374469" y="6087454"/>
            <a:ext cx="6069874" cy="256800"/>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pt-PT" sz="1200" b="0" i="0" u="none" strike="noStrike" cap="none" spc="0" normalizeH="0" baseline="0" dirty="0">
                <a:ln>
                  <a:noFill/>
                </a:ln>
                <a:solidFill>
                  <a:srgbClr val="000000"/>
                </a:solidFill>
                <a:effectLst/>
                <a:uFillTx/>
                <a:latin typeface="+mn-lt"/>
                <a:ea typeface="+mn-ea"/>
                <a:cs typeface="+mn-cs"/>
                <a:sym typeface="Helvetica Light"/>
                <a:hlinkClick r:id="rId4"/>
              </a:rPr>
              <a:t>https://github.com/CIS-Team/Data-Science-Roadmap-2024?tab=readme-ov-file</a:t>
            </a:r>
            <a:endParaRPr kumimoji="0" lang="pt-PT" sz="12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61665602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4EE0ED9-2FDF-B33F-D91C-A4B4CBB95322}"/>
              </a:ext>
            </a:extLst>
          </p:cNvPr>
          <p:cNvSpPr txBox="1"/>
          <p:nvPr/>
        </p:nvSpPr>
        <p:spPr>
          <a:xfrm>
            <a:off x="-218988" y="5856629"/>
            <a:ext cx="8901367" cy="461665"/>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200" dirty="0">
                <a:hlinkClick r:id="rId3"/>
              </a:rPr>
              <a:t>https://www.michaelpage.pt/not%25C3%25ADcias-estudos/estudos/estudos-de-remuneracao-conteudo?b2bcontent=true&amp;label=salary_study_2024&amp;action=content_download#grilles</a:t>
            </a:r>
            <a:endParaRPr lang="pt-PT" sz="1200" dirty="0"/>
          </a:p>
        </p:txBody>
      </p:sp>
      <p:pic>
        <p:nvPicPr>
          <p:cNvPr id="4" name="Picture 3">
            <a:extLst>
              <a:ext uri="{FF2B5EF4-FFF2-40B4-BE49-F238E27FC236}">
                <a16:creationId xmlns:a16="http://schemas.microsoft.com/office/drawing/2014/main" id="{34D4B675-DF01-3D5B-3B80-7DA2BC7FBD2A}"/>
              </a:ext>
            </a:extLst>
          </p:cNvPr>
          <p:cNvPicPr>
            <a:picLocks noChangeAspect="1"/>
          </p:cNvPicPr>
          <p:nvPr/>
        </p:nvPicPr>
        <p:blipFill>
          <a:blip r:embed="rId4"/>
          <a:stretch>
            <a:fillRect/>
          </a:stretch>
        </p:blipFill>
        <p:spPr>
          <a:xfrm>
            <a:off x="730166" y="1897427"/>
            <a:ext cx="7410994" cy="2461944"/>
          </a:xfrm>
          <a:prstGeom prst="rect">
            <a:avLst/>
          </a:prstGeom>
        </p:spPr>
      </p:pic>
    </p:spTree>
    <p:extLst>
      <p:ext uri="{BB962C8B-B14F-4D97-AF65-F5344CB8AC3E}">
        <p14:creationId xmlns:p14="http://schemas.microsoft.com/office/powerpoint/2010/main" val="307780062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3DB14D34-BBCC-FECE-712C-CDC8FBA3EC8B}"/>
              </a:ext>
            </a:extLst>
          </p:cNvPr>
          <p:cNvPicPr>
            <a:picLocks noChangeAspect="1"/>
          </p:cNvPicPr>
          <p:nvPr/>
        </p:nvPicPr>
        <p:blipFill>
          <a:blip r:embed="rId3"/>
          <a:stretch>
            <a:fillRect/>
          </a:stretch>
        </p:blipFill>
        <p:spPr>
          <a:xfrm>
            <a:off x="615593" y="1558648"/>
            <a:ext cx="7843684" cy="4003416"/>
          </a:xfrm>
          <a:prstGeom prst="rect">
            <a:avLst/>
          </a:prstGeom>
        </p:spPr>
      </p:pic>
    </p:spTree>
    <p:extLst>
      <p:ext uri="{BB962C8B-B14F-4D97-AF65-F5344CB8AC3E}">
        <p14:creationId xmlns:p14="http://schemas.microsoft.com/office/powerpoint/2010/main" val="2342766181"/>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4486EF24-D94B-0BFA-70BE-583AB482810E}"/>
              </a:ext>
            </a:extLst>
          </p:cNvPr>
          <p:cNvPicPr>
            <a:picLocks noChangeAspect="1"/>
          </p:cNvPicPr>
          <p:nvPr/>
        </p:nvPicPr>
        <p:blipFill>
          <a:blip r:embed="rId3"/>
          <a:stretch>
            <a:fillRect/>
          </a:stretch>
        </p:blipFill>
        <p:spPr>
          <a:xfrm>
            <a:off x="312108" y="1245326"/>
            <a:ext cx="8511550" cy="4717909"/>
          </a:xfrm>
          <a:prstGeom prst="rect">
            <a:avLst/>
          </a:prstGeom>
        </p:spPr>
      </p:pic>
    </p:spTree>
    <p:extLst>
      <p:ext uri="{BB962C8B-B14F-4D97-AF65-F5344CB8AC3E}">
        <p14:creationId xmlns:p14="http://schemas.microsoft.com/office/powerpoint/2010/main" val="63696238"/>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A7FDF96-73F4-C46C-3BD7-0AD4ADE7A5CF}"/>
              </a:ext>
            </a:extLst>
          </p:cNvPr>
          <p:cNvPicPr>
            <a:picLocks noChangeAspect="1"/>
          </p:cNvPicPr>
          <p:nvPr/>
        </p:nvPicPr>
        <p:blipFill>
          <a:blip r:embed="rId3"/>
          <a:stretch>
            <a:fillRect/>
          </a:stretch>
        </p:blipFill>
        <p:spPr>
          <a:xfrm>
            <a:off x="353746" y="1254033"/>
            <a:ext cx="8790253" cy="4532327"/>
          </a:xfrm>
          <a:prstGeom prst="rect">
            <a:avLst/>
          </a:prstGeom>
        </p:spPr>
      </p:pic>
    </p:spTree>
    <p:extLst>
      <p:ext uri="{BB962C8B-B14F-4D97-AF65-F5344CB8AC3E}">
        <p14:creationId xmlns:p14="http://schemas.microsoft.com/office/powerpoint/2010/main" val="123749742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509D035-68E6-16B8-44CB-AF353250A9F6}"/>
              </a:ext>
            </a:extLst>
          </p:cNvPr>
          <p:cNvPicPr>
            <a:picLocks noChangeAspect="1"/>
          </p:cNvPicPr>
          <p:nvPr/>
        </p:nvPicPr>
        <p:blipFill>
          <a:blip r:embed="rId3"/>
          <a:stretch>
            <a:fillRect/>
          </a:stretch>
        </p:blipFill>
        <p:spPr>
          <a:xfrm>
            <a:off x="483380" y="1615720"/>
            <a:ext cx="3451778" cy="3792752"/>
          </a:xfrm>
          <a:prstGeom prst="rect">
            <a:avLst/>
          </a:prstGeom>
        </p:spPr>
      </p:pic>
      <p:sp>
        <p:nvSpPr>
          <p:cNvPr id="7" name="TextBox 6">
            <a:extLst>
              <a:ext uri="{FF2B5EF4-FFF2-40B4-BE49-F238E27FC236}">
                <a16:creationId xmlns:a16="http://schemas.microsoft.com/office/drawing/2014/main" id="{304FAD78-C228-1F60-D701-6868694904DD}"/>
              </a:ext>
            </a:extLst>
          </p:cNvPr>
          <p:cNvSpPr txBox="1"/>
          <p:nvPr/>
        </p:nvSpPr>
        <p:spPr>
          <a:xfrm>
            <a:off x="187299" y="5958881"/>
            <a:ext cx="8956701" cy="430887"/>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l"/>
            <a:r>
              <a:rPr lang="pt-PT" sz="1100" dirty="0">
                <a:hlinkClick r:id="rId4"/>
              </a:rPr>
              <a:t>https://www.linkedin.com/posts/data-dawn_skills-required-for-data-business-analysts-activity-7211006945283985408-2uME?utm_source=share&amp;utm_medium=member_desktop</a:t>
            </a:r>
            <a:endParaRPr lang="pt-PT" sz="1100" dirty="0"/>
          </a:p>
        </p:txBody>
      </p:sp>
      <p:pic>
        <p:nvPicPr>
          <p:cNvPr id="8" name="Picture 7">
            <a:extLst>
              <a:ext uri="{FF2B5EF4-FFF2-40B4-BE49-F238E27FC236}">
                <a16:creationId xmlns:a16="http://schemas.microsoft.com/office/drawing/2014/main" id="{ACF75D84-C62E-285B-1044-47B0FF30E878}"/>
              </a:ext>
            </a:extLst>
          </p:cNvPr>
          <p:cNvPicPr>
            <a:picLocks noChangeAspect="1"/>
          </p:cNvPicPr>
          <p:nvPr/>
        </p:nvPicPr>
        <p:blipFill>
          <a:blip r:embed="rId5"/>
          <a:stretch>
            <a:fillRect/>
          </a:stretch>
        </p:blipFill>
        <p:spPr>
          <a:xfrm>
            <a:off x="4391698" y="1639936"/>
            <a:ext cx="3698564" cy="3768536"/>
          </a:xfrm>
          <a:prstGeom prst="rect">
            <a:avLst/>
          </a:prstGeom>
        </p:spPr>
      </p:pic>
    </p:spTree>
    <p:extLst>
      <p:ext uri="{BB962C8B-B14F-4D97-AF65-F5344CB8AC3E}">
        <p14:creationId xmlns:p14="http://schemas.microsoft.com/office/powerpoint/2010/main" val="3865970276"/>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ma14="http://schemas.microsoft.com/office/mac/drawingml/2011/main" xmlns=""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6" name="Google Shape;116;p16">
            <a:extLst>
              <a:ext uri="{FF2B5EF4-FFF2-40B4-BE49-F238E27FC236}">
                <a16:creationId xmlns:a16="http://schemas.microsoft.com/office/drawing/2014/main" id="{15D2C364-B16A-BC98-874E-ADBBF7550F47}"/>
              </a:ext>
            </a:extLst>
          </p:cNvPr>
          <p:cNvSpPr txBox="1">
            <a:spLocks noGrp="1"/>
          </p:cNvSpPr>
          <p:nvPr>
            <p:ph type="title"/>
          </p:nvPr>
        </p:nvSpPr>
        <p:spPr>
          <a:xfrm>
            <a:off x="-160382" y="781143"/>
            <a:ext cx="8505809" cy="61818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pt-PT" sz="3200" dirty="0"/>
              <a:t>Onde treinar SQL? </a:t>
            </a:r>
          </a:p>
        </p:txBody>
      </p:sp>
      <p:sp>
        <p:nvSpPr>
          <p:cNvPr id="9" name="TextBox 8">
            <a:extLst>
              <a:ext uri="{FF2B5EF4-FFF2-40B4-BE49-F238E27FC236}">
                <a16:creationId xmlns:a16="http://schemas.microsoft.com/office/drawing/2014/main" id="{A66E8EE7-CFF5-F024-CCDA-DEA1930A3958}"/>
              </a:ext>
            </a:extLst>
          </p:cNvPr>
          <p:cNvSpPr txBox="1"/>
          <p:nvPr/>
        </p:nvSpPr>
        <p:spPr>
          <a:xfrm>
            <a:off x="548640" y="5650492"/>
            <a:ext cx="8046720" cy="338554"/>
          </a:xfrm>
          <a:prstGeom prst="rect">
            <a:avLst/>
          </a:prstGeom>
          <a:noFill/>
          <a:ln w="3175"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pt-PT" sz="1600" dirty="0">
                <a:hlinkClick r:id="rId3"/>
              </a:rPr>
              <a:t>https://leetcode.com/studyplan/top-sql-50/</a:t>
            </a:r>
            <a:endParaRPr lang="pt-PT" sz="1600" dirty="0"/>
          </a:p>
        </p:txBody>
      </p:sp>
      <p:pic>
        <p:nvPicPr>
          <p:cNvPr id="11" name="Picture 10">
            <a:extLst>
              <a:ext uri="{FF2B5EF4-FFF2-40B4-BE49-F238E27FC236}">
                <a16:creationId xmlns:a16="http://schemas.microsoft.com/office/drawing/2014/main" id="{9AA907F6-1571-C590-7139-E14B95C4A58E}"/>
              </a:ext>
            </a:extLst>
          </p:cNvPr>
          <p:cNvPicPr>
            <a:picLocks noChangeAspect="1"/>
          </p:cNvPicPr>
          <p:nvPr/>
        </p:nvPicPr>
        <p:blipFill>
          <a:blip r:embed="rId4"/>
          <a:stretch>
            <a:fillRect/>
          </a:stretch>
        </p:blipFill>
        <p:spPr>
          <a:xfrm>
            <a:off x="313509" y="1763726"/>
            <a:ext cx="3814354" cy="1991672"/>
          </a:xfrm>
          <a:prstGeom prst="rect">
            <a:avLst/>
          </a:prstGeom>
        </p:spPr>
      </p:pic>
      <p:pic>
        <p:nvPicPr>
          <p:cNvPr id="13" name="Picture 12">
            <a:extLst>
              <a:ext uri="{FF2B5EF4-FFF2-40B4-BE49-F238E27FC236}">
                <a16:creationId xmlns:a16="http://schemas.microsoft.com/office/drawing/2014/main" id="{5B48A43B-A6D4-4A4F-B561-1CF978A4723A}"/>
              </a:ext>
            </a:extLst>
          </p:cNvPr>
          <p:cNvPicPr>
            <a:picLocks noChangeAspect="1"/>
          </p:cNvPicPr>
          <p:nvPr/>
        </p:nvPicPr>
        <p:blipFill>
          <a:blip r:embed="rId5"/>
          <a:stretch>
            <a:fillRect/>
          </a:stretch>
        </p:blipFill>
        <p:spPr>
          <a:xfrm>
            <a:off x="4368555" y="3192147"/>
            <a:ext cx="4775445" cy="2330570"/>
          </a:xfrm>
          <a:prstGeom prst="rect">
            <a:avLst/>
          </a:prstGeom>
        </p:spPr>
      </p:pic>
    </p:spTree>
    <p:extLst>
      <p:ext uri="{BB962C8B-B14F-4D97-AF65-F5344CB8AC3E}">
        <p14:creationId xmlns:p14="http://schemas.microsoft.com/office/powerpoint/2010/main" val="413259902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asted-image.pdf"/>
          <p:cNvPicPr/>
          <p:nvPr/>
        </p:nvPicPr>
        <p:blipFill>
          <a:blip r:embed="rId2"/>
          <a:stretch>
            <a:fillRect/>
          </a:stretch>
        </p:blipFill>
        <p:spPr>
          <a:xfrm>
            <a:off x="191379" y="155190"/>
            <a:ext cx="848428" cy="450479"/>
          </a:xfrm>
          <a:prstGeom prst="rect">
            <a:avLst/>
          </a:prstGeom>
          <a:ln w="3175">
            <a:miter lim="400000"/>
          </a:ln>
        </p:spPr>
      </p:pic>
      <p:sp>
        <p:nvSpPr>
          <p:cNvPr id="33" name="Shape 33"/>
          <p:cNvSpPr/>
          <p:nvPr/>
        </p:nvSpPr>
        <p:spPr>
          <a:xfrm flipV="1">
            <a:off x="730166" y="599325"/>
            <a:ext cx="8191208" cy="1"/>
          </a:xfrm>
          <a:prstGeom prst="line">
            <a:avLst/>
          </a:prstGeom>
          <a:ln w="12700">
            <a:solidFill/>
            <a:miter lim="400000"/>
          </a:ln>
        </p:spPr>
        <p:txBody>
          <a:bodyPr lIns="35718" tIns="35718" rIns="35718" bIns="35718" anchor="ctr"/>
          <a:lstStyle/>
          <a:p>
            <a:pPr lvl="0">
              <a:defRPr sz="1600"/>
            </a:pPr>
            <a:endParaRPr/>
          </a:p>
        </p:txBody>
      </p:sp>
      <p:sp>
        <p:nvSpPr>
          <p:cNvPr id="34" name="Shape 34"/>
          <p:cNvSpPr/>
          <p:nvPr/>
        </p:nvSpPr>
        <p:spPr>
          <a:xfrm>
            <a:off x="6514726" y="114582"/>
            <a:ext cx="2423739" cy="41068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r">
              <a:defRPr sz="1800"/>
            </a:pPr>
            <a:r>
              <a:rPr lang="pt-PT" sz="1100" b="1" dirty="0">
                <a:latin typeface="Helvetica"/>
                <a:ea typeface="Helvetica"/>
                <a:cs typeface="Helvetica"/>
                <a:sym typeface="Helvetica"/>
              </a:rPr>
              <a:t>Data </a:t>
            </a:r>
            <a:r>
              <a:rPr lang="pt-PT" sz="1100" b="1" dirty="0" err="1">
                <a:latin typeface="Helvetica"/>
                <a:ea typeface="Helvetica"/>
                <a:cs typeface="Helvetica"/>
                <a:sym typeface="Helvetica"/>
              </a:rPr>
              <a:t>Science</a:t>
            </a:r>
            <a:r>
              <a:rPr lang="pt-PT" sz="1100" b="1" dirty="0">
                <a:latin typeface="Helvetica"/>
                <a:ea typeface="Helvetica"/>
                <a:cs typeface="Helvetica"/>
                <a:sym typeface="Helvetica"/>
              </a:rPr>
              <a:t> &amp; Business Analytics</a:t>
            </a:r>
          </a:p>
          <a:p>
            <a:pPr lvl="0" algn="r">
              <a:defRPr sz="1800"/>
            </a:pPr>
            <a:r>
              <a:rPr sz="1100" dirty="0">
                <a:solidFill>
                  <a:srgbClr val="FFE100"/>
                </a:solidFill>
              </a:rPr>
              <a:t>⎯ </a:t>
            </a:r>
            <a:r>
              <a:rPr lang="pt-PT" sz="1100" dirty="0" err="1"/>
              <a:t>Big</a:t>
            </a:r>
            <a:r>
              <a:rPr lang="pt-PT" sz="1100" dirty="0"/>
              <a:t> Data Analytics</a:t>
            </a:r>
            <a:endParaRPr sz="1100" dirty="0"/>
          </a:p>
        </p:txBody>
      </p:sp>
      <p:sp>
        <p:nvSpPr>
          <p:cNvPr id="35" name="Shape 35"/>
          <p:cNvSpPr/>
          <p:nvPr/>
        </p:nvSpPr>
        <p:spPr>
          <a:xfrm flipV="1">
            <a:off x="231284" y="6422275"/>
            <a:ext cx="8690090" cy="1"/>
          </a:xfrm>
          <a:prstGeom prst="line">
            <a:avLst/>
          </a:prstGeom>
          <a:ln w="12700">
            <a:solidFill/>
            <a:miter lim="400000"/>
          </a:ln>
        </p:spPr>
        <p:txBody>
          <a:bodyPr lIns="35718" tIns="35718" rIns="35718" bIns="35718" anchor="ctr"/>
          <a:lstStyle/>
          <a:p>
            <a:pPr lvl="0">
              <a:defRPr sz="1600"/>
            </a:pPr>
            <a:endParaRPr/>
          </a:p>
        </p:txBody>
      </p:sp>
      <p:sp>
        <p:nvSpPr>
          <p:cNvPr id="36" name="Shape 36"/>
          <p:cNvSpPr/>
          <p:nvPr/>
        </p:nvSpPr>
        <p:spPr>
          <a:xfrm>
            <a:off x="197782" y="6523821"/>
            <a:ext cx="1788950" cy="241411"/>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p>
            <a:pPr lvl="0" algn="l">
              <a:defRPr sz="1800"/>
            </a:pPr>
            <a:r>
              <a:rPr lang="pt-PT" sz="1100" b="1" dirty="0">
                <a:latin typeface="Helvetica"/>
                <a:ea typeface="Helvetica"/>
                <a:cs typeface="Helvetica"/>
                <a:sym typeface="Helvetica"/>
              </a:rPr>
              <a:t>Rodrigo Moutinho</a:t>
            </a:r>
            <a:r>
              <a:rPr sz="1100" b="1" dirty="0">
                <a:latin typeface="Helvetica"/>
                <a:ea typeface="Helvetica"/>
                <a:cs typeface="Helvetica"/>
                <a:sym typeface="Helvetica"/>
              </a:rPr>
              <a:t> </a:t>
            </a:r>
            <a:r>
              <a:rPr sz="1100" b="1" dirty="0">
                <a:solidFill>
                  <a:srgbClr val="FFE100"/>
                </a:solidFill>
                <a:latin typeface="Helvetica"/>
                <a:ea typeface="Helvetica"/>
                <a:cs typeface="Helvetica"/>
                <a:sym typeface="Helvetica"/>
              </a:rPr>
              <a:t>⎯ </a:t>
            </a:r>
            <a:r>
              <a:rPr sz="1100" b="1" dirty="0">
                <a:latin typeface="Helvetica"/>
                <a:ea typeface="Helvetica"/>
                <a:cs typeface="Helvetica"/>
                <a:sym typeface="Helvetica"/>
              </a:rPr>
              <a:t> </a:t>
            </a:r>
            <a:r>
              <a:rPr lang="pt-PT" sz="1100" dirty="0"/>
              <a:t>2024</a:t>
            </a:r>
            <a:endParaRPr sz="1100" dirty="0"/>
          </a:p>
        </p:txBody>
      </p:sp>
      <p:sp>
        <p:nvSpPr>
          <p:cNvPr id="37" name="Shape 37"/>
          <p:cNvSpPr/>
          <p:nvPr/>
        </p:nvSpPr>
        <p:spPr>
          <a:xfrm>
            <a:off x="7784762" y="6526257"/>
            <a:ext cx="1188915" cy="236538"/>
          </a:xfrm>
          <a:prstGeom prst="rect">
            <a:avLst/>
          </a:prstGeom>
          <a:ln w="3175">
            <a:miter lim="400000"/>
          </a:ln>
          <a:extLst>
            <a:ext uri="{C572A759-6A51-4108-AA02-DFA0A04FC94B}">
              <ma14:wrappingTextBoxFlag xmlns="" xmlns:ma14="http://schemas.microsoft.com/office/mac/drawingml/2011/main" val="1"/>
            </a:ext>
          </a:extLst>
        </p:spPr>
        <p:txBody>
          <a:bodyPr wrap="none" lIns="35718" tIns="35718" rIns="35718" bIns="35718" anchor="ctr">
            <a:spAutoFit/>
          </a:bodyPr>
          <a:lstStyle>
            <a:lvl1pPr algn="l">
              <a:defRPr sz="1100" b="1">
                <a:latin typeface="Helvetica"/>
                <a:ea typeface="Helvetica"/>
                <a:cs typeface="Helvetica"/>
                <a:sym typeface="Helvetica"/>
              </a:defRPr>
            </a:lvl1pPr>
          </a:lstStyle>
          <a:p>
            <a:pPr lvl="0">
              <a:defRPr sz="1800" b="0"/>
            </a:pPr>
            <a:r>
              <a:rPr sz="1100" b="1"/>
              <a:t>www.edit.com.pt</a:t>
            </a:r>
          </a:p>
        </p:txBody>
      </p:sp>
      <p:sp>
        <p:nvSpPr>
          <p:cNvPr id="3" name="Rectangle 7">
            <a:extLst>
              <a:ext uri="{FF2B5EF4-FFF2-40B4-BE49-F238E27FC236}">
                <a16:creationId xmlns:a16="http://schemas.microsoft.com/office/drawing/2014/main" id="{30491DDD-9BA2-C140-7112-FE18EED325E7}"/>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82F95DB-1060-DA25-F76F-BA19BF3B3865}"/>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7B1C965-70E7-CBA9-A821-C11ABFA7B39A}"/>
              </a:ext>
            </a:extLst>
          </p:cNvPr>
          <p:cNvSpPr>
            <a:spLocks noChangeArrowheads="1"/>
          </p:cNvSpPr>
          <p:nvPr/>
        </p:nvSpPr>
        <p:spPr bwMode="auto">
          <a:xfrm>
            <a:off x="0" y="101318"/>
            <a:ext cx="65" cy="25456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4" name="Title 3">
            <a:extLst>
              <a:ext uri="{FF2B5EF4-FFF2-40B4-BE49-F238E27FC236}">
                <a16:creationId xmlns:a16="http://schemas.microsoft.com/office/drawing/2014/main" id="{7EBB95CB-AFBD-156D-0490-EC16540F2E91}"/>
              </a:ext>
            </a:extLst>
          </p:cNvPr>
          <p:cNvSpPr>
            <a:spLocks noGrp="1"/>
          </p:cNvSpPr>
          <p:nvPr>
            <p:ph type="title"/>
          </p:nvPr>
        </p:nvSpPr>
        <p:spPr/>
        <p:txBody>
          <a:bodyPr/>
          <a:lstStyle/>
          <a:p>
            <a:endParaRPr lang="pt-PT"/>
          </a:p>
        </p:txBody>
      </p:sp>
      <p:pic>
        <p:nvPicPr>
          <p:cNvPr id="7" name="Picture 6">
            <a:extLst>
              <a:ext uri="{FF2B5EF4-FFF2-40B4-BE49-F238E27FC236}">
                <a16:creationId xmlns:a16="http://schemas.microsoft.com/office/drawing/2014/main" id="{3F8DBD5E-8CAB-A963-5A5D-239403D951EE}"/>
              </a:ext>
            </a:extLst>
          </p:cNvPr>
          <p:cNvPicPr>
            <a:picLocks noChangeAspect="1"/>
          </p:cNvPicPr>
          <p:nvPr/>
        </p:nvPicPr>
        <p:blipFill>
          <a:blip r:embed="rId3"/>
          <a:stretch>
            <a:fillRect/>
          </a:stretch>
        </p:blipFill>
        <p:spPr>
          <a:xfrm>
            <a:off x="446484" y="1163968"/>
            <a:ext cx="8251032" cy="4549340"/>
          </a:xfrm>
          <a:prstGeom prst="rect">
            <a:avLst/>
          </a:prstGeom>
        </p:spPr>
      </p:pic>
    </p:spTree>
    <p:extLst>
      <p:ext uri="{BB962C8B-B14F-4D97-AF65-F5344CB8AC3E}">
        <p14:creationId xmlns:p14="http://schemas.microsoft.com/office/powerpoint/2010/main" val="3123963408"/>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5718" tIns="35718" rIns="35718" bIns="35718"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5718" tIns="35718" rIns="35718" bIns="35718"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Pr>
      <a:bodyPr rot="0" spcFirstLastPara="1" vertOverflow="overflow" horzOverflow="overflow" vert="horz" wrap="square" lIns="35718" tIns="35718" rIns="35718" bIns="35718"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Pr>
      <a:bodyPr rot="0" spcFirstLastPara="1" vertOverflow="overflow" horzOverflow="overflow" vert="horz" wrap="square" lIns="35718" tIns="35718" rIns="35718" bIns="35718"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1ada0a2f-b917-4d51-b0d0-d418a10c8b23}" enabled="1" method="Standard" siteId="{12a3af23-a769-4654-847f-958f3d479f4a}" contentBits="0" removed="0"/>
</clbl:labelList>
</file>

<file path=docProps/app.xml><?xml version="1.0" encoding="utf-8"?>
<Properties xmlns="http://schemas.openxmlformats.org/officeDocument/2006/extended-properties" xmlns:vt="http://schemas.openxmlformats.org/officeDocument/2006/docPropsVTypes">
  <TotalTime>16562</TotalTime>
  <Words>10194</Words>
  <Application>Microsoft Office PowerPoint</Application>
  <PresentationFormat>On-screen Show (4:3)</PresentationFormat>
  <Paragraphs>1464</Paragraphs>
  <Slides>167</Slides>
  <Notes>1</Notes>
  <HiddenSlides>105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167</vt:i4>
      </vt:variant>
    </vt:vector>
  </HeadingPairs>
  <TitlesOfParts>
    <vt:vector size="183" baseType="lpstr">
      <vt:lpstr>DengXian</vt:lpstr>
      <vt:lpstr>Aptos Narrow</vt:lpstr>
      <vt:lpstr>Arial</vt:lpstr>
      <vt:lpstr>Arial Unicode MS</vt:lpstr>
      <vt:lpstr>Century Gothic</vt:lpstr>
      <vt:lpstr>Courier New</vt:lpstr>
      <vt:lpstr>Fira Sans Extra Condensed</vt:lpstr>
      <vt:lpstr>Fira Sans Extra Condensed Medium</vt:lpstr>
      <vt:lpstr>Helvetica</vt:lpstr>
      <vt:lpstr>Helvetica Light</vt:lpstr>
      <vt:lpstr>Helvetica Neue</vt:lpstr>
      <vt:lpstr>inherit</vt:lpstr>
      <vt:lpstr>Roboto</vt:lpstr>
      <vt:lpstr>Times New Roman</vt:lpstr>
      <vt:lpstr>Wingdings</vt:lpstr>
      <vt:lpstr>White</vt:lpstr>
      <vt:lpstr>O que é Big Data?</vt:lpstr>
      <vt:lpstr>Volume</vt:lpstr>
      <vt:lpstr>Velocidade</vt:lpstr>
      <vt:lpstr>Variedade</vt:lpstr>
      <vt:lpstr>Os V’s Big Data</vt:lpstr>
      <vt:lpstr>Outros V’s</vt:lpstr>
      <vt:lpstr> Por que estamos usando Big Data?</vt:lpstr>
      <vt:lpstr>PowerPoint Presentation</vt:lpstr>
      <vt:lpstr>PowerPoint Presentation</vt:lpstr>
      <vt:lpstr>PowerPoint Presentation</vt:lpstr>
      <vt:lpstr>Big Data Timeline</vt:lpstr>
      <vt:lpstr>Conceitos</vt:lpstr>
      <vt:lpstr>Cluster Computer (Computação Distribuída):</vt:lpstr>
      <vt:lpstr>Big Data Timeline</vt:lpstr>
      <vt:lpstr> </vt:lpstr>
      <vt:lpstr> </vt:lpstr>
      <vt:lpstr>Conceitos</vt:lpstr>
      <vt:lpstr>Conceitos</vt:lpstr>
      <vt:lpstr>Conceitos</vt:lpstr>
      <vt:lpstr> </vt:lpstr>
      <vt:lpstr> </vt:lpstr>
      <vt:lpstr> </vt:lpstr>
      <vt:lpstr> </vt:lpstr>
      <vt:lpstr> </vt:lpstr>
      <vt:lpstr> </vt:lpstr>
      <vt:lpstr> </vt:lpstr>
      <vt:lpstr>Big Data Timeline</vt:lpstr>
      <vt:lpstr>Spark</vt:lpstr>
      <vt:lpstr>O Hadoop está morto?</vt:lpstr>
      <vt:lpstr>O Hadoop está morto?</vt:lpstr>
      <vt:lpstr>PowerPoint Presentation</vt:lpstr>
      <vt:lpstr>Big Data Timeline</vt:lpstr>
      <vt:lpstr>Início</vt:lpstr>
      <vt:lpstr>Resilient Distributed Dataset (RDD)</vt:lpstr>
      <vt:lpstr>100x Rápido que o Hadoop</vt:lpstr>
      <vt:lpstr>PowerPoint Presentation</vt:lpstr>
      <vt:lpstr>PowerPoint Presentation</vt:lpstr>
      <vt:lpstr>PowerPoint Presentation</vt:lpstr>
      <vt:lpstr>O que é uma API?</vt:lpstr>
      <vt:lpstr>Por que é importante para dados?</vt:lpstr>
      <vt:lpstr>API Crypto</vt:lpstr>
      <vt:lpstr>API as Service</vt:lpstr>
      <vt:lpstr>PowerPoint Presentation</vt:lpstr>
      <vt:lpstr>PowerPoint Presentation</vt:lpstr>
      <vt:lpstr>x</vt:lpstr>
      <vt:lpstr>     Ecossistema</vt:lpstr>
      <vt:lpstr>PowerPoint Presentation</vt:lpstr>
      <vt:lpstr>Conhecimento &gt; Ferramenta</vt:lpstr>
      <vt:lpstr>Conhecimento &gt; Ferramenta</vt:lpstr>
      <vt:lpstr>PowerPoint Presentation</vt:lpstr>
      <vt:lpstr>PowerPoint Presentation</vt:lpstr>
      <vt:lpstr>PowerPoint Presentation</vt:lpstr>
      <vt:lpstr>Tradicional vs Stack Moderno</vt:lpstr>
      <vt:lpstr>Tradicional</vt:lpstr>
      <vt:lpstr>Moderno</vt:lpstr>
      <vt:lpstr>PowerPoint Presentation</vt:lpstr>
      <vt:lpstr>Tradicional está morto?</vt:lpstr>
      <vt:lpstr>Tradicional está morto?</vt:lpstr>
      <vt:lpstr>Diferenças-chave</vt:lpstr>
      <vt:lpstr>Diferenças-chave</vt:lpstr>
      <vt:lpstr>Diferenças-chave</vt:lpstr>
      <vt:lpstr>PowerPoint Presentation</vt:lpstr>
      <vt:lpstr>PowerPoint Presentation</vt:lpstr>
      <vt:lpstr>PowerPoint Presentation</vt:lpstr>
      <vt:lpstr>PowerPoint Presentation</vt:lpstr>
      <vt:lpstr>x</vt:lpstr>
      <vt:lpstr>x</vt:lpstr>
      <vt:lpstr>+</vt:lpstr>
      <vt:lpstr>+</vt:lpstr>
      <vt:lpstr>Kimball Data Warehouse Lifecycle (90s)</vt:lpstr>
      <vt:lpstr>PowerPoint Presentation</vt:lpstr>
      <vt:lpstr>PowerPoint Presentation</vt:lpstr>
      <vt:lpstr>O que é orquestração de dados?</vt:lpstr>
      <vt:lpstr>PowerPoint Presentation</vt:lpstr>
      <vt:lpstr>PowerPoint Presentation</vt:lpstr>
      <vt:lpstr>PowerPoint Presentation</vt:lpstr>
      <vt:lpstr>Por que airflow e não um script em python?</vt:lpstr>
      <vt:lpstr>Componentes </vt:lpstr>
      <vt:lpstr>PowerPoint Presentation</vt:lpstr>
      <vt:lpstr>Regras de gatilho</vt:lpstr>
      <vt:lpstr>PowerPoint Presentation</vt:lpstr>
      <vt:lpstr>PowerPoint Presentation</vt:lpstr>
      <vt:lpstr>ETL vs ELT</vt:lpstr>
      <vt:lpstr>ETL vs ELT</vt:lpstr>
      <vt:lpstr>PowerPoint Presentation</vt:lpstr>
      <vt:lpstr>PowerPoint Presentation</vt:lpstr>
      <vt:lpstr>PowerPoint Presentation</vt:lpstr>
      <vt:lpstr>PowerPoint Presentation</vt:lpstr>
      <vt:lpstr>Aula 05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Onde treinar SQL? </vt:lpstr>
      <vt:lpstr>PowerPoint Presentation</vt:lpstr>
      <vt:lpstr>PowerPoint Presentation</vt:lpstr>
      <vt:lpstr>Onde treinar Python? </vt:lpstr>
      <vt:lpstr>PowerPoint Presentation</vt:lpstr>
      <vt:lpstr>PowerPoint Presentation</vt:lpstr>
      <vt:lpstr>Exemplos de portfólio</vt:lpstr>
      <vt:lpstr>Exemplos de portfólio</vt:lpstr>
      <vt:lpstr>Data Product Manager</vt:lpstr>
      <vt:lpstr>Data Product Manager</vt:lpstr>
      <vt:lpstr>Analytics Engineer</vt:lpstr>
      <vt:lpstr>Analytics Engineer</vt:lpstr>
      <vt:lpstr>Ciência de Dados</vt:lpstr>
      <vt:lpstr>Inteligência Artificial vs Machine Learning </vt:lpstr>
      <vt:lpstr>PowerPoint Presentation</vt:lpstr>
      <vt:lpstr>PowerPoint Presentation</vt:lpstr>
      <vt:lpstr>Inteligência Artificial Generativa vs Tradicional</vt:lpstr>
      <vt:lpstr>Inteligência Artificial Generativa</vt:lpstr>
      <vt:lpstr>Governança de dados</vt:lpstr>
      <vt:lpstr>Qualidade de dados</vt:lpstr>
      <vt:lpstr>Data Mesh</vt:lpstr>
      <vt:lpstr>Data Mesh</vt:lpstr>
      <vt:lpstr>PowerPoint Presentation</vt:lpstr>
      <vt:lpstr>Azure Pipeline</vt:lpstr>
      <vt:lpstr>AWS Pipeline</vt:lpstr>
      <vt:lpstr>Google Pipeline</vt:lpstr>
      <vt:lpstr>Pipeline Open-Source</vt:lpstr>
      <vt:lpstr>PowerPoint Presentation</vt:lpstr>
      <vt:lpstr>PowerPoint Presentation</vt:lpstr>
      <vt:lpstr>Projeto MyFidadelidade – Text Mining</vt:lpstr>
      <vt:lpstr>Análise do Sentimento</vt:lpstr>
      <vt:lpstr>Network Analysis</vt:lpstr>
      <vt:lpstr>PowerPoint Presentation</vt:lpstr>
      <vt:lpstr>Framework – Machine Learning</vt:lpstr>
      <vt:lpstr>Framework – Machine Learning</vt:lpstr>
      <vt:lpstr>Sample</vt:lpstr>
      <vt:lpstr>Explore</vt:lpstr>
      <vt:lpstr>Olhando para os atributos do meu dataset (“features”)</vt:lpstr>
      <vt:lpstr>Feature Selection (Métodos)</vt:lpstr>
      <vt:lpstr>Exemplo – Recursive Feature Elimination (RFE)</vt:lpstr>
      <vt:lpstr>Outliers</vt:lpstr>
      <vt:lpstr>Outliers (O que fazer?)</vt:lpstr>
      <vt:lpstr>Problemas no modelo </vt:lpstr>
      <vt:lpstr>Problemas no modelo </vt:lpstr>
      <vt:lpstr>Projeto – Fraud Detection</vt:lpstr>
      <vt:lpstr>Random Forest</vt:lpstr>
      <vt:lpstr>Divisão de treino - teste</vt:lpstr>
      <vt:lpstr>Interpretability-versus-Explainability</vt:lpstr>
      <vt:lpstr>Projeto – Agência Banco</vt:lpstr>
      <vt:lpstr>Framework – Machine Learning</vt:lpstr>
      <vt:lpstr>Entendimento do Negócio</vt:lpstr>
      <vt:lpstr>Pergunto de negócio?</vt:lpstr>
      <vt:lpstr>Clusterização (k means)</vt:lpstr>
      <vt:lpstr>Avaliação ( Menor Preço de Vendas)</vt:lpstr>
      <vt:lpstr>Avaliação (Maior População)</vt:lpstr>
      <vt:lpstr>Avaliação (Maior Salário)</vt:lpstr>
      <vt:lpstr>Data Visualization &amp; Storytelling</vt:lpstr>
      <vt:lpstr>Power BI: O que não fazer!</vt:lpstr>
      <vt:lpstr>Power BI: O que não fazer!</vt:lpstr>
      <vt:lpstr>Power BI: O que não fazer!</vt:lpstr>
      <vt:lpstr>Power BI: O que não fazer!</vt:lpstr>
      <vt:lpstr>Power BI: O que fazer!</vt:lpstr>
      <vt:lpstr>Power BI: O que fazer!</vt:lpstr>
      <vt:lpstr>Power BI: O que fazer!</vt:lpstr>
      <vt:lpstr>3 – 30 – 300 Framework</vt:lpstr>
      <vt:lpstr>3 – 30 – 300 Framework</vt:lpstr>
      <vt:lpstr>3 – 30 – 300 Framework</vt:lpstr>
      <vt:lpstr>3 – 30 – 300 Framework</vt:lpstr>
      <vt:lpstr>Gartner (2023) – Power BI</vt:lpstr>
      <vt:lpstr>Power BI -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Moutinho,Rodrigo,PT-Linda a Velha</dc:creator>
  <cp:lastModifiedBy>Isabel Lopes</cp:lastModifiedBy>
  <cp:revision>75</cp:revision>
  <dcterms:modified xsi:type="dcterms:W3CDTF">2024-12-05T22:37:51Z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etDate">
    <vt:lpwstr>2024-06-04T15:54:19Z</vt:lpwstr>
  </property>
  <property fmtid="{D5CDD505-2E9C-101B-9397-08002B2CF9AE}" pid="4" name="MSIP_Label_1ada0a2f-b917-4d51-b0d0-d418a10c8b23_Method">
    <vt:lpwstr>Standard</vt:lpwstr>
  </property>
  <property fmtid="{D5CDD505-2E9C-101B-9397-08002B2CF9AE}" pid="5" name="MSIP_Label_1ada0a2f-b917-4d51-b0d0-d418a10c8b23_Name">
    <vt:lpwstr>1ada0a2f-b917-4d51-b0d0-d418a10c8b23</vt:lpwstr>
  </property>
  <property fmtid="{D5CDD505-2E9C-101B-9397-08002B2CF9AE}" pid="6" name="MSIP_Label_1ada0a2f-b917-4d51-b0d0-d418a10c8b23_SiteId">
    <vt:lpwstr>12a3af23-a769-4654-847f-958f3d479f4a</vt:lpwstr>
  </property>
  <property fmtid="{D5CDD505-2E9C-101B-9397-08002B2CF9AE}" pid="7" name="MSIP_Label_1ada0a2f-b917-4d51-b0d0-d418a10c8b23_ActionId">
    <vt:lpwstr>193a6450-2640-46d5-b622-a246ac2ac69f</vt:lpwstr>
  </property>
  <property fmtid="{D5CDD505-2E9C-101B-9397-08002B2CF9AE}" pid="8" name="MSIP_Label_1ada0a2f-b917-4d51-b0d0-d418a10c8b23_ContentBits">
    <vt:lpwstr>0</vt:lpwstr>
  </property>
</Properties>
</file>